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2F6CBC-D2A6-44AC-B839-C1630EAA9D26}"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3550047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F6CBC-D2A6-44AC-B839-C1630EAA9D26}"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55797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F6CBC-D2A6-44AC-B839-C1630EAA9D26}"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2644682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F6CBC-D2A6-44AC-B839-C1630EAA9D26}"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145204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2F6CBC-D2A6-44AC-B839-C1630EAA9D26}" type="datetimeFigureOut">
              <a:rPr lang="en-US" smtClean="0"/>
              <a:t>12/15/2020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2433101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2F6CBC-D2A6-44AC-B839-C1630EAA9D26}"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368505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2F6CBC-D2A6-44AC-B839-C1630EAA9D26}" type="datetimeFigureOut">
              <a:rPr lang="en-US" smtClean="0"/>
              <a:t>12/15/2020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277192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2F6CBC-D2A6-44AC-B839-C1630EAA9D26}" type="datetimeFigureOut">
              <a:rPr lang="en-US" smtClean="0"/>
              <a:t>12/15/2020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130011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F6CBC-D2A6-44AC-B839-C1630EAA9D26}" type="datetimeFigureOut">
              <a:rPr lang="en-US" smtClean="0"/>
              <a:t>12/15/2020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1449038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2F6CBC-D2A6-44AC-B839-C1630EAA9D26}"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370851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12F6CBC-D2A6-44AC-B839-C1630EAA9D26}" type="datetimeFigureOut">
              <a:rPr lang="en-US" smtClean="0"/>
              <a:t>12/15/2020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4507DC-987E-46DE-B48B-1F1BC2D7F5F7}" type="slidenum">
              <a:rPr lang="en-US" smtClean="0"/>
              <a:t>‹#›</a:t>
            </a:fld>
            <a:endParaRPr lang="en-US"/>
          </a:p>
        </p:txBody>
      </p:sp>
    </p:spTree>
    <p:extLst>
      <p:ext uri="{BB962C8B-B14F-4D97-AF65-F5344CB8AC3E}">
        <p14:creationId xmlns:p14="http://schemas.microsoft.com/office/powerpoint/2010/main" val="3229823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2F6CBC-D2A6-44AC-B839-C1630EAA9D26}" type="datetimeFigureOut">
              <a:rPr lang="en-US" smtClean="0"/>
              <a:t>12/15/2020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507DC-987E-46DE-B48B-1F1BC2D7F5F7}" type="slidenum">
              <a:rPr lang="en-US" smtClean="0"/>
              <a:t>‹#›</a:t>
            </a:fld>
            <a:endParaRPr lang="en-US"/>
          </a:p>
        </p:txBody>
      </p:sp>
    </p:spTree>
    <p:extLst>
      <p:ext uri="{BB962C8B-B14F-4D97-AF65-F5344CB8AC3E}">
        <p14:creationId xmlns:p14="http://schemas.microsoft.com/office/powerpoint/2010/main" val="2541996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Cyrl-RS" dirty="0" smtClean="0"/>
              <a:t>Злоупотреба доминантног положаја, Заштита права потрошача и Основне слободе у ЕУ</a:t>
            </a:r>
            <a:endParaRPr lang="en-US" dirty="0"/>
          </a:p>
        </p:txBody>
      </p:sp>
      <p:sp>
        <p:nvSpPr>
          <p:cNvPr id="3" name="Subtitle 2"/>
          <p:cNvSpPr>
            <a:spLocks noGrp="1"/>
          </p:cNvSpPr>
          <p:nvPr>
            <p:ph type="subTitle" idx="1"/>
          </p:nvPr>
        </p:nvSpPr>
        <p:spPr/>
        <p:txBody>
          <a:bodyPr/>
          <a:lstStyle/>
          <a:p>
            <a:r>
              <a:rPr lang="sr-Cyrl-RS" dirty="0" smtClean="0"/>
              <a:t>Проф. др Бојан Милисављевић</a:t>
            </a:r>
            <a:endParaRPr lang="en-US" dirty="0"/>
          </a:p>
        </p:txBody>
      </p:sp>
    </p:spTree>
    <p:extLst>
      <p:ext uri="{BB962C8B-B14F-4D97-AF65-F5344CB8AC3E}">
        <p14:creationId xmlns:p14="http://schemas.microsoft.com/office/powerpoint/2010/main" val="2291583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Колики значај се придаје правима потрошача у Европској Унији може се видети и увођењем дана потрошача, а то је 15. март. Заштита права потрошача у Европској Унији заснива се на неколико основних принципа, а то су правило хоризонталности, супсидијерности и усклађивања. </a:t>
            </a:r>
            <a:endParaRPr lang="sr-Latn-RS" dirty="0" smtClean="0"/>
          </a:p>
          <a:p>
            <a:endParaRPr lang="en-US" dirty="0"/>
          </a:p>
        </p:txBody>
      </p:sp>
    </p:spTree>
    <p:extLst>
      <p:ext uri="{BB962C8B-B14F-4D97-AF65-F5344CB8AC3E}">
        <p14:creationId xmlns:p14="http://schemas.microsoft.com/office/powerpoint/2010/main" val="2540946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sr-Cyrl-CS" dirty="0"/>
              <a:t>Политика заштите права потрошача уведена је као засебна политика тек Уговором из Мастрихта. Да би се унапредила права потрошача у Европској Унији Европска Комисија усваја периодичне Стратегије политике заштите права потрошача. Приоритети стратегије коју је Комисија усвојила за период 2007-2013. година су следећи: повећање поверења потрошача на унутрашњем тржишту што доприноси побољшању конкурентности привреде, оснивањем јединственог нормативног окружења које се једнако примењује на европском тржишту, јачање позиције потрошача на тржишту кроз развој мера за образовање потрошача, активну подршку потрошачке организације ЕУ, и њихово укључивање у усвајање политика, осигурање да су потрошачка питања узета у обзир у свим политикама ЕУ, комплементарна потрошачка политика држава чланица, прикупљање података везаних уз потрошњу за подршку развоја нових предлога закона и других иницијатива. </a:t>
            </a:r>
            <a:endParaRPr lang="en-US" dirty="0"/>
          </a:p>
        </p:txBody>
      </p:sp>
    </p:spTree>
    <p:extLst>
      <p:ext uri="{BB962C8B-B14F-4D97-AF65-F5344CB8AC3E}">
        <p14:creationId xmlns:p14="http://schemas.microsoft.com/office/powerpoint/2010/main" val="2957057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Република Србија је 2010. године усвојила Закон о заштити потрошача који је започео примену 1. јануара 2011. године. Овим законом су у унутрашњи поредак Србије унете одредбе 15 кључних европских директива из ове области и сачињен је правни оквир који омогућава приближавање заштите потрошача у Србији европским стандардима. Овим законом је предвиђена боља заштита потрошача увођењем нових правила о продаји робе потрошачима, законској гаранцији, уговорима на даљину и ван пословних просторија, туристичким путовањима и timesharing-у, непоштеном пословању и неправичним уговорним одредбама и услугама од општег економског интереса. Усвајање овог закона је у складу са обавезама које произлазе из Споразума о придруживању и стабилизацији и његовог члана 78. </a:t>
            </a:r>
            <a:endParaRPr lang="en-US" dirty="0"/>
          </a:p>
          <a:p>
            <a:endParaRPr lang="en-US" dirty="0"/>
          </a:p>
        </p:txBody>
      </p:sp>
    </p:spTree>
    <p:extLst>
      <p:ext uri="{BB962C8B-B14F-4D97-AF65-F5344CB8AC3E}">
        <p14:creationId xmlns:p14="http://schemas.microsoft.com/office/powerpoint/2010/main" val="3228856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Основне слободе у ЕУ</a:t>
            </a:r>
            <a:endParaRPr lang="en-US" dirty="0"/>
          </a:p>
        </p:txBody>
      </p:sp>
      <p:sp>
        <p:nvSpPr>
          <p:cNvPr id="3" name="Content Placeholder 2"/>
          <p:cNvSpPr>
            <a:spLocks noGrp="1"/>
          </p:cNvSpPr>
          <p:nvPr>
            <p:ph idx="1"/>
          </p:nvPr>
        </p:nvSpPr>
        <p:spPr/>
        <p:txBody>
          <a:bodyPr/>
          <a:lstStyle/>
          <a:p>
            <a:r>
              <a:rPr lang="sr-Cyrl-CS" dirty="0"/>
              <a:t>Полазећи од основних идеја функционализма, који су били основа повезивања европских држава, од самог настанка Заједница радило се на проширењу њихових надлежности и на територијалном проширењу. Тежња је била да се започне са областима око којих постоји консензус па да се затим поље надлежности Заједница прошири на целокупно тржиште. Члан 2. Уговора о оснивању Европске Економске Заједнице претежним делом се односи на стварање јединственог европског тржишта које је засновано на четири велике слободе: кретање робе, људи, капитала и услуга</a:t>
            </a:r>
            <a:r>
              <a:rPr lang="sr-Cyrl-CS" dirty="0" smtClean="0"/>
              <a:t>.</a:t>
            </a:r>
            <a:endParaRPr lang="en-US" dirty="0"/>
          </a:p>
        </p:txBody>
      </p:sp>
    </p:spTree>
    <p:extLst>
      <p:ext uri="{BB962C8B-B14F-4D97-AF65-F5344CB8AC3E}">
        <p14:creationId xmlns:p14="http://schemas.microsoft.com/office/powerpoint/2010/main" val="3688782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Ове слободе су основне јер чине базу на којој функционишу сва тржишта, а оне су и међусобно веома повезане јер једна без друге не могу. Тешко је замислити како се остварује слобода кретања лица, уколико она не могу да слободно преносе свој капитал или да преносе робу. Због тога је очигледна њихова међузависност и у пракси се једино могу остваривати све заједно. Удар на било коју од њих доводи до аутоматске дестабилизације неке од осталих слобода.</a:t>
            </a:r>
            <a:endParaRPr lang="en-US" dirty="0"/>
          </a:p>
          <a:p>
            <a:endParaRPr lang="en-US" dirty="0"/>
          </a:p>
        </p:txBody>
      </p:sp>
    </p:spTree>
    <p:extLst>
      <p:ext uri="{BB962C8B-B14F-4D97-AF65-F5344CB8AC3E}">
        <p14:creationId xmlns:p14="http://schemas.microsoft.com/office/powerpoint/2010/main" val="1039641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Чак се и у оквиру јединственог тржишта допуштају изузеци по којима је могуће вршити подвајање у контексту четири слободе (разлози националне безбедности, епидемије, сузбијање природних непогода). Поред ових ванредних ситуација постоје и неке нове околности које су довеле до различитог развоја основних слобода. Тако „Европа више брзина“ подразумева унапређење остварења слобода између оних држава чланица које су на то спремне, док остале често малобројније чланице остају изван максималних остварења слобода.</a:t>
            </a:r>
            <a:endParaRPr lang="en-US" dirty="0"/>
          </a:p>
        </p:txBody>
      </p:sp>
    </p:spTree>
    <p:extLst>
      <p:ext uri="{BB962C8B-B14F-4D97-AF65-F5344CB8AC3E}">
        <p14:creationId xmlns:p14="http://schemas.microsoft.com/office/powerpoint/2010/main" val="3626540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Тако је Уговором о оснивању Европске Уније предвиђено да: „Оснивањем међусобне царинске уније, државе чланице желе да у заједничком интересу допринесу складном развоју светске трговине, постепеном укидању ограничења у међународној трговини и снижењу царинских баријера.“ Тако Европска Унија има специфичне трговинске уговоре са великим бројем држава на обострани интерес. У најновијим дешавањима поводом светске економске кризе Европска Унија је одиграла веома позитивну улогу јер је преко држава чланица и својих институција веома допринела њеном слабљењу и постепеном опадању негативних ефеката.</a:t>
            </a:r>
            <a:endParaRPr lang="en-US" dirty="0"/>
          </a:p>
          <a:p>
            <a:r>
              <a:rPr lang="bg-BG" dirty="0"/>
              <a:t>	Члан 131. Уговора о Европској Унији;</a:t>
            </a:r>
            <a:endParaRPr lang="en-US" dirty="0"/>
          </a:p>
          <a:p>
            <a:endParaRPr lang="en-US" dirty="0"/>
          </a:p>
        </p:txBody>
      </p:sp>
    </p:spTree>
    <p:extLst>
      <p:ext uri="{BB962C8B-B14F-4D97-AF65-F5344CB8AC3E}">
        <p14:creationId xmlns:p14="http://schemas.microsoft.com/office/powerpoint/2010/main" val="39160214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Још су Европске Заједнице тежиле увођењу јединствених правила приликом националних прописа у смислу регулисања увоза и извоза. Тако се заједничка трговинска политика развија још од почетка шездесетих година што се може видети преко одлуке Савета о стандардизацији трајања споразума које државе чланице закључе са трећим државама, као и о обавези консулктација држава чланица приликом закључивања трговинских споразума са трећим државама.</a:t>
            </a:r>
            <a:endParaRPr lang="en-US" dirty="0"/>
          </a:p>
          <a:p>
            <a:r>
              <a:rPr lang="bg-BG" dirty="0"/>
              <a:t>	EEC Council Decision, of 4th October, 1961;</a:t>
            </a:r>
            <a:endParaRPr lang="en-US" dirty="0"/>
          </a:p>
          <a:p>
            <a:r>
              <a:rPr lang="bg-BG" dirty="0"/>
              <a:t>	EEC Council Decision, of 9th October, 1961;</a:t>
            </a:r>
            <a:endParaRPr lang="en-US"/>
          </a:p>
          <a:p>
            <a:endParaRPr lang="en-US"/>
          </a:p>
        </p:txBody>
      </p:sp>
    </p:spTree>
    <p:extLst>
      <p:ext uri="{BB962C8B-B14F-4D97-AF65-F5344CB8AC3E}">
        <p14:creationId xmlns:p14="http://schemas.microsoft.com/office/powerpoint/2010/main" val="1094571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Злоупотреба доминантног положаја</a:t>
            </a:r>
            <a:endParaRPr lang="en-US" dirty="0"/>
          </a:p>
        </p:txBody>
      </p:sp>
      <p:sp>
        <p:nvSpPr>
          <p:cNvPr id="3" name="Content Placeholder 2"/>
          <p:cNvSpPr>
            <a:spLocks noGrp="1"/>
          </p:cNvSpPr>
          <p:nvPr>
            <p:ph idx="1"/>
          </p:nvPr>
        </p:nvSpPr>
        <p:spPr/>
        <p:txBody>
          <a:bodyPr/>
          <a:lstStyle/>
          <a:p>
            <a:r>
              <a:rPr lang="sr-Cyrl-CS" dirty="0"/>
              <a:t>Пошто је увођењем разних мера дошло до укрупњавања тржишта на територији држава чланица Европске Уније тиме су се створили услови да долази и до удруживања предузећа из различитих области која ће тако стицати доминантан положај на јединственом тржишту или на неком његовом делу. Тако је природно долазило до укрупњавања субјеката, што само по себи није противно општим принципима тржишне економије. Још се кроз развој Европских Заједница укоренило правило да је недопуштено коришћење доминантног положаја да се на нетржишан начин остварује профит и тиме угрожавају остали субјекти у тржишној утакмици.</a:t>
            </a:r>
            <a:endParaRPr lang="en-US" dirty="0"/>
          </a:p>
          <a:p>
            <a:endParaRPr lang="en-US" dirty="0"/>
          </a:p>
        </p:txBody>
      </p:sp>
    </p:spTree>
    <p:extLst>
      <p:ext uri="{BB962C8B-B14F-4D97-AF65-F5344CB8AC3E}">
        <p14:creationId xmlns:p14="http://schemas.microsoft.com/office/powerpoint/2010/main" val="294487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sr-Cyrl-CS" dirty="0"/>
              <a:t>Због тога је злоупотреба доминантног положаја доспела у Уговор из Мастрихта који забрањује експлицитно следеће активности удружених предузећа на целом или на једном делу тржишта. Такве злоупотребе се нарочито састоје у:</a:t>
            </a:r>
            <a:endParaRPr lang="en-US" dirty="0"/>
          </a:p>
          <a:p>
            <a:r>
              <a:rPr lang="sr-Cyrl-CS" dirty="0"/>
              <a:t>а)	непосредном или посредном наметању неодговарајуће куповне или продајне цене или осталих услова размене;</a:t>
            </a:r>
            <a:endParaRPr lang="en-US" dirty="0"/>
          </a:p>
          <a:p>
            <a:r>
              <a:rPr lang="sr-Cyrl-CS" dirty="0"/>
              <a:t>б)	ограничавању производње, пласмана или техничког развоја на штету потрошача;</a:t>
            </a:r>
            <a:endParaRPr lang="en-US" dirty="0"/>
          </a:p>
          <a:p>
            <a:r>
              <a:rPr lang="sr-Cyrl-CS" dirty="0"/>
              <a:t>в)	примењивању неједнаких услова на исте послове са различитим партнерима, стављајући их на тај начин у лошији конкурентски положај;</a:t>
            </a:r>
            <a:endParaRPr lang="en-US" dirty="0"/>
          </a:p>
          <a:p>
            <a:r>
              <a:rPr lang="sr-Cyrl-CS" dirty="0"/>
              <a:t>г)	условљавањем закључења уговора прихватањем додатних обавеза које по својој природи или према трговачким обичајима нису у вези са предметом уговора.</a:t>
            </a:r>
            <a:endParaRPr lang="en-US" dirty="0"/>
          </a:p>
          <a:p>
            <a:r>
              <a:rPr lang="bg-BG" dirty="0"/>
              <a:t>	Члан 82. Уговора о Европској Унији;</a:t>
            </a:r>
            <a:endParaRPr lang="en-US" dirty="0"/>
          </a:p>
          <a:p>
            <a:endParaRPr lang="en-US" dirty="0"/>
          </a:p>
        </p:txBody>
      </p:sp>
    </p:spTree>
    <p:extLst>
      <p:ext uri="{BB962C8B-B14F-4D97-AF65-F5344CB8AC3E}">
        <p14:creationId xmlns:p14="http://schemas.microsoft.com/office/powerpoint/2010/main" val="1245535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Органи који делују у случају сумње да постоји злоупотреба доминантног положаја су Министарски савет, који уз помоћ Европског парламента предузима адекватне мере. Ипак је Комисија централни орган који перманентно прати понашања на тржишту и врши право надзора, контроле и преговара о могућим решењима. Поред ових органа и Европски суд има надлежност да испитује сваки конкретан случај.</a:t>
            </a:r>
            <a:endParaRPr lang="en-US" dirty="0"/>
          </a:p>
          <a:p>
            <a:endParaRPr lang="en-US" dirty="0"/>
          </a:p>
        </p:txBody>
      </p:sp>
    </p:spTree>
    <p:extLst>
      <p:ext uri="{BB962C8B-B14F-4D97-AF65-F5344CB8AC3E}">
        <p14:creationId xmlns:p14="http://schemas.microsoft.com/office/powerpoint/2010/main" val="183536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sr-Cyrl-CS" dirty="0"/>
              <a:t>Питање злоупотреба доминантног положаја се практично манифестује тако што неко предузеће има позицију да самостално одлучује о формирању цена у неком већем подручју или да самостално одређује квалитет пружања услуге без могућности да се корисници одлуче за неког другог актера на том делу тржишта. </a:t>
            </a:r>
            <a:endParaRPr lang="sr-Cyrl-CS" dirty="0" smtClean="0"/>
          </a:p>
          <a:p>
            <a:r>
              <a:rPr lang="sr-Cyrl-CS" dirty="0" smtClean="0"/>
              <a:t>Тако </a:t>
            </a:r>
            <a:r>
              <a:rPr lang="sr-Cyrl-CS" dirty="0"/>
              <a:t>се у свакодневном животу под овим појмом сматрају монополи иако у привредном праву они могу да имају и друга значења. У смислу злоупотребе доминантног положаја крајњи корисник се ставља у позицију да нема право избора већ је принуђен да користи такве услуге или производе. Он може само да одлучи да не користи уопште дати производ, али када се једном одлучи да га користи избор више није на њему. </a:t>
            </a:r>
            <a:endParaRPr lang="en-US" dirty="0"/>
          </a:p>
        </p:txBody>
      </p:sp>
    </p:spTree>
    <p:extLst>
      <p:ext uri="{BB962C8B-B14F-4D97-AF65-F5344CB8AC3E}">
        <p14:creationId xmlns:p14="http://schemas.microsoft.com/office/powerpoint/2010/main" val="233920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sr-Cyrl-CS" dirty="0"/>
              <a:t>Када предузеће или група повезаних предузећа достигне 40% удела на тржишту у одређеној области сматра се да је то већ довољно да поседује доминантни положај. Поставља се питање релевантног тржишта у смислу простора, али у пракси то не мора бити целокупно тржиште Европске Уније, већ је довољно да се ради о територији две или више држава чланица. </a:t>
            </a:r>
            <a:endParaRPr lang="sr-Cyrl-CS" dirty="0" smtClean="0"/>
          </a:p>
          <a:p>
            <a:r>
              <a:rPr lang="sr-Cyrl-CS" dirty="0" smtClean="0"/>
              <a:t>У </a:t>
            </a:r>
            <a:r>
              <a:rPr lang="sr-Cyrl-CS" dirty="0"/>
              <a:t>том смислу Европски суд правде је пронашао да постоји доминантни положај када се радило о само 5% тржишта производње и потрошње шећера на нивоу Европске Уније. У једном другом случају Суд правде Европске Уније разматрао је да ли тржиште бананама представља одвојени део тржишта од осталог воћа до те мере да се претежна позиција на њему може сматрати доминантном. На крају је Суд закључио да се због свог специфичног својства бананан може сматрати довољно различитом од свих других врста воћа која су присутна на тржишту Европске Уније и да због тога коришћење доминантног положаја на овом тржишту може да се сматра примером злоупотребе доминантног положаја према уговорима о оснивању.</a:t>
            </a:r>
            <a:endParaRPr lang="en-US" dirty="0"/>
          </a:p>
          <a:p>
            <a:r>
              <a:rPr lang="bg-BG" dirty="0"/>
              <a:t>	United Brands, Sud EU, 27/76;</a:t>
            </a:r>
            <a:endParaRPr lang="en-US" dirty="0"/>
          </a:p>
          <a:p>
            <a:endParaRPr lang="en-US" dirty="0"/>
          </a:p>
        </p:txBody>
      </p:sp>
    </p:spTree>
    <p:extLst>
      <p:ext uri="{BB962C8B-B14F-4D97-AF65-F5344CB8AC3E}">
        <p14:creationId xmlns:p14="http://schemas.microsoft.com/office/powerpoint/2010/main" val="316207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CS" dirty="0"/>
              <a:t>Заштита потрошача и</a:t>
            </a:r>
            <a:br>
              <a:rPr lang="sr-Cyrl-CS" dirty="0"/>
            </a:br>
            <a:r>
              <a:rPr lang="sr-Cyrl-CS" dirty="0"/>
              <a:t>примаоца услуга у Европској </a:t>
            </a:r>
            <a:r>
              <a:rPr lang="sr-Cyrl-CS" dirty="0" smtClean="0"/>
              <a:t>Унији</a:t>
            </a:r>
            <a:endParaRPr lang="en-US" dirty="0"/>
          </a:p>
        </p:txBody>
      </p:sp>
      <p:sp>
        <p:nvSpPr>
          <p:cNvPr id="3" name="Content Placeholder 2"/>
          <p:cNvSpPr>
            <a:spLocks noGrp="1"/>
          </p:cNvSpPr>
          <p:nvPr>
            <p:ph idx="1"/>
          </p:nvPr>
        </p:nvSpPr>
        <p:spPr/>
        <p:txBody>
          <a:bodyPr>
            <a:normAutofit fontScale="85000" lnSpcReduction="20000"/>
          </a:bodyPr>
          <a:lstStyle/>
          <a:p>
            <a:r>
              <a:rPr lang="sr-Cyrl-CS" dirty="0"/>
              <a:t>Јединствено европско тржиште функционише у циљу обезбеђења општих стандарда чији су коначни корисници увек физичка лица. Тако се као легитимни субјекти комунитарног права јављају појединци, од којих је велики број у улози потрошача то јест конзумената услуга које се пружају. </a:t>
            </a:r>
            <a:endParaRPr lang="sr-Latn-RS" dirty="0" smtClean="0"/>
          </a:p>
          <a:p>
            <a:r>
              <a:rPr lang="sr-Cyrl-CS" dirty="0"/>
              <a:t>Посебне одредбе у вези положаја потрошача нису постојале у првим оснивачким уговорима, па је тек на самиту у Паризу 1972. године одлучено да је потребно предвидети посебне механизме за њихову заштиту. Тако су „У наредних неколико година учињена три битна корака:</a:t>
            </a:r>
            <a:endParaRPr lang="en-US" dirty="0"/>
          </a:p>
          <a:p>
            <a:r>
              <a:rPr lang="sr-Cyrl-CS" dirty="0"/>
              <a:t>–	Створен је сервис, а потом и општа управа за питања која се тичу заштите потрошача;</a:t>
            </a:r>
            <a:endParaRPr lang="en-US" dirty="0"/>
          </a:p>
          <a:p>
            <a:r>
              <a:rPr lang="sr-Cyrl-CS" dirty="0"/>
              <a:t>–	Створен је консултативни савет потрошача;</a:t>
            </a:r>
            <a:endParaRPr lang="en-US" dirty="0"/>
          </a:p>
          <a:p>
            <a:r>
              <a:rPr lang="sr-Cyrl-CS" dirty="0"/>
              <a:t>–	Априла 1974. године Савет министара је усвојио први програм о информисању и заштити потрошача</a:t>
            </a:r>
            <a:r>
              <a:rPr lang="sr-Cyrl-CS" dirty="0" smtClean="0"/>
              <a:t>.“</a:t>
            </a:r>
            <a:endParaRPr lang="en-US" dirty="0"/>
          </a:p>
        </p:txBody>
      </p:sp>
    </p:spTree>
    <p:extLst>
      <p:ext uri="{BB962C8B-B14F-4D97-AF65-F5344CB8AC3E}">
        <p14:creationId xmlns:p14="http://schemas.microsoft.com/office/powerpoint/2010/main" val="186093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sr-Cyrl-CS" dirty="0"/>
              <a:t>Због несумњивог значаја који има положај потрошача у Европској Унији дошло је до креирања општих одредаба у Уговору о Европској Заједници где су предвиђени задаци Заједнице да: „...учествује у заштити здравља, безбедности и економских интереса потрошача као и у унапређивању њихових права на информисање, образовање и организовање ради одбране својих </a:t>
            </a:r>
            <a:r>
              <a:rPr lang="sr-Cyrl-CS" dirty="0" smtClean="0"/>
              <a:t>интереса</a:t>
            </a:r>
            <a:endParaRPr lang="sr-Latn-RS" dirty="0" smtClean="0"/>
          </a:p>
          <a:p>
            <a:r>
              <a:rPr lang="sr-Cyrl-CS" dirty="0"/>
              <a:t>У праву Европске Уније заштита потрошача се доводи у везу и са заштитом животне околине па је према тако предвиђена надлежност Министарског савета уз </a:t>
            </a:r>
            <a:r>
              <a:rPr lang="sr-Cyrl-CS" dirty="0" smtClean="0"/>
              <a:t>консултовање </a:t>
            </a:r>
            <a:r>
              <a:rPr lang="sr-Cyrl-CS" dirty="0"/>
              <a:t>Економског и социјалног комитета да предузимају мере у циљу њихове заштите. </a:t>
            </a:r>
            <a:endParaRPr lang="en-US" dirty="0"/>
          </a:p>
        </p:txBody>
      </p:sp>
    </p:spTree>
    <p:extLst>
      <p:ext uri="{BB962C8B-B14F-4D97-AF65-F5344CB8AC3E}">
        <p14:creationId xmlns:p14="http://schemas.microsoft.com/office/powerpoint/2010/main" val="260122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a:t>У том циљу формирана су и разна стручна тела и лабораторије на нивоу целокупне Уније преко којих се врши контрола квалитета робе која улази на тржиште држава чланица. Поред тога и државе саме за себе поседују могућност додатних контрола увезених производа, па није редак случај да се неком производу или групи производа забрани улазак на заједничко тржиште Уније. Тако мере надзора које спроводи Унија „..не могу да спрече државу чланицу да задржи или утврди строжије мере заштите. Ове мере треба да буду у складу са овим Уговором. Оне се саопштавају Комисији</a:t>
            </a:r>
            <a:endParaRPr lang="en-US" dirty="0"/>
          </a:p>
        </p:txBody>
      </p:sp>
    </p:spTree>
    <p:extLst>
      <p:ext uri="{BB962C8B-B14F-4D97-AF65-F5344CB8AC3E}">
        <p14:creationId xmlns:p14="http://schemas.microsoft.com/office/powerpoint/2010/main" val="268514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1483</Words>
  <Application>Microsoft Office PowerPoint</Application>
  <PresentationFormat>Widescreen</PresentationFormat>
  <Paragraphs>37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Злоупотреба доминантног положаја, Заштита права потрошача и Основне слободе у ЕУ</vt:lpstr>
      <vt:lpstr>Злоупотреба доминантног положаја</vt:lpstr>
      <vt:lpstr>PowerPoint Presentation</vt:lpstr>
      <vt:lpstr>PowerPoint Presentation</vt:lpstr>
      <vt:lpstr>PowerPoint Presentation</vt:lpstr>
      <vt:lpstr>PowerPoint Presentation</vt:lpstr>
      <vt:lpstr>Заштита потрошача и примаоца услуга у Европској Унији</vt:lpstr>
      <vt:lpstr>PowerPoint Presentation</vt:lpstr>
      <vt:lpstr>PowerPoint Presentation</vt:lpstr>
      <vt:lpstr>PowerPoint Presentation</vt:lpstr>
      <vt:lpstr>PowerPoint Presentation</vt:lpstr>
      <vt:lpstr>PowerPoint Presentation</vt:lpstr>
      <vt:lpstr>Основне слободе у ЕУ</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Злоупотреба доминантног положаја, Заштита права потрошача и Основне слободе у ЕУ</dc:title>
  <dc:creator>User</dc:creator>
  <cp:lastModifiedBy>User</cp:lastModifiedBy>
  <cp:revision>4</cp:revision>
  <dcterms:created xsi:type="dcterms:W3CDTF">2020-12-15T12:36:10Z</dcterms:created>
  <dcterms:modified xsi:type="dcterms:W3CDTF">2020-12-15T12:47:54Z</dcterms:modified>
</cp:coreProperties>
</file>