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D4AC8A-4DB6-48C4-9949-3E40854E1A9F}" type="datetimeFigureOut">
              <a:rPr lang="en-US" smtClean="0"/>
              <a:t>12/22/2020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72B40-60FD-4733-81FA-7A4F223DF82D}" type="slidenum">
              <a:rPr lang="en-US" smtClean="0"/>
              <a:t>‹#›</a:t>
            </a:fld>
            <a:endParaRPr lang="en-US"/>
          </a:p>
        </p:txBody>
      </p:sp>
    </p:spTree>
    <p:extLst>
      <p:ext uri="{BB962C8B-B14F-4D97-AF65-F5344CB8AC3E}">
        <p14:creationId xmlns:p14="http://schemas.microsoft.com/office/powerpoint/2010/main" val="429382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5DF6BD-6FE0-475A-B518-479F03F95EE6}" type="slidenum">
              <a:rPr lang="hr-HR" altLang="en-US">
                <a:latin typeface="Arial" panose="020B0604020202020204" pitchFamily="34" charset="0"/>
              </a:rPr>
              <a:pPr>
                <a:spcBef>
                  <a:spcPct val="0"/>
                </a:spcBef>
              </a:pPr>
              <a:t>19</a:t>
            </a:fld>
            <a:endParaRPr lang="hr-HR" altLang="en-US">
              <a:latin typeface="Arial" panose="020B0604020202020204" pitchFamily="34" charset="0"/>
            </a:endParaRPr>
          </a:p>
        </p:txBody>
      </p:sp>
      <p:sp>
        <p:nvSpPr>
          <p:cNvPr id="3686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688281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371BF5-014D-4DF8-AB8B-9D0EA23A9422}" type="slidenum">
              <a:rPr lang="hr-HR" altLang="en-US">
                <a:latin typeface="Arial" panose="020B0604020202020204" pitchFamily="34" charset="0"/>
              </a:rPr>
              <a:pPr>
                <a:spcBef>
                  <a:spcPct val="0"/>
                </a:spcBef>
              </a:pPr>
              <a:t>28</a:t>
            </a:fld>
            <a:endParaRPr lang="hr-HR" altLang="en-US">
              <a:latin typeface="Arial" panose="020B0604020202020204" pitchFamily="34" charset="0"/>
            </a:endParaRPr>
          </a:p>
        </p:txBody>
      </p:sp>
      <p:sp>
        <p:nvSpPr>
          <p:cNvPr id="5529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905548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333C7E-4466-4311-8633-D7D6839E6D46}" type="slidenum">
              <a:rPr lang="hr-HR" altLang="en-US">
                <a:latin typeface="Arial" panose="020B0604020202020204" pitchFamily="34" charset="0"/>
              </a:rPr>
              <a:pPr>
                <a:spcBef>
                  <a:spcPct val="0"/>
                </a:spcBef>
              </a:pPr>
              <a:t>29</a:t>
            </a:fld>
            <a:endParaRPr lang="hr-HR" altLang="en-US">
              <a:latin typeface="Arial" panose="020B0604020202020204" pitchFamily="34" charset="0"/>
            </a:endParaRPr>
          </a:p>
        </p:txBody>
      </p:sp>
      <p:sp>
        <p:nvSpPr>
          <p:cNvPr id="5734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91158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4113F-0645-404E-92BF-FF80544306FF}" type="slidenum">
              <a:rPr lang="hr-HR" altLang="en-US">
                <a:latin typeface="Arial" panose="020B0604020202020204" pitchFamily="34" charset="0"/>
              </a:rPr>
              <a:pPr>
                <a:spcBef>
                  <a:spcPct val="0"/>
                </a:spcBef>
              </a:pPr>
              <a:t>30</a:t>
            </a:fld>
            <a:endParaRPr lang="hr-HR" altLang="en-US">
              <a:latin typeface="Arial" panose="020B0604020202020204" pitchFamily="34" charset="0"/>
            </a:endParaRPr>
          </a:p>
        </p:txBody>
      </p:sp>
      <p:sp>
        <p:nvSpPr>
          <p:cNvPr id="593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39416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D02132-542A-42E1-B66C-51227A80589A}" type="slidenum">
              <a:rPr lang="hr-HR" altLang="en-US">
                <a:latin typeface="Arial" panose="020B0604020202020204" pitchFamily="34" charset="0"/>
              </a:rPr>
              <a:pPr>
                <a:spcBef>
                  <a:spcPct val="0"/>
                </a:spcBef>
              </a:pPr>
              <a:t>31</a:t>
            </a:fld>
            <a:endParaRPr lang="hr-HR" altLang="en-US">
              <a:latin typeface="Arial" panose="020B0604020202020204" pitchFamily="34" charset="0"/>
            </a:endParaRPr>
          </a:p>
        </p:txBody>
      </p:sp>
      <p:sp>
        <p:nvSpPr>
          <p:cNvPr id="6144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124099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5146D2-074B-436D-AEEC-08ECF952E77D}" type="slidenum">
              <a:rPr lang="hr-HR" altLang="en-US">
                <a:latin typeface="Arial" panose="020B0604020202020204" pitchFamily="34" charset="0"/>
              </a:rPr>
              <a:pPr>
                <a:spcBef>
                  <a:spcPct val="0"/>
                </a:spcBef>
              </a:pPr>
              <a:t>32</a:t>
            </a:fld>
            <a:endParaRPr lang="hr-HR" altLang="en-US">
              <a:latin typeface="Arial" panose="020B0604020202020204" pitchFamily="34" charset="0"/>
            </a:endParaRPr>
          </a:p>
        </p:txBody>
      </p:sp>
      <p:sp>
        <p:nvSpPr>
          <p:cNvPr id="634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259429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EF94F5-4D35-4461-9FE5-B03229D2BA6E}" type="slidenum">
              <a:rPr lang="hr-HR" altLang="en-US">
                <a:latin typeface="Arial" panose="020B0604020202020204" pitchFamily="34" charset="0"/>
              </a:rPr>
              <a:pPr>
                <a:spcBef>
                  <a:spcPct val="0"/>
                </a:spcBef>
              </a:pPr>
              <a:t>20</a:t>
            </a:fld>
            <a:endParaRPr lang="hr-HR" altLang="en-US">
              <a:latin typeface="Arial" panose="020B0604020202020204" pitchFamily="34" charset="0"/>
            </a:endParaRPr>
          </a:p>
        </p:txBody>
      </p:sp>
      <p:sp>
        <p:nvSpPr>
          <p:cNvPr id="3891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806739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733B3D-DA63-439E-8B73-9B18B207430C}" type="slidenum">
              <a:rPr lang="hr-HR" altLang="en-US">
                <a:latin typeface="Arial" panose="020B0604020202020204" pitchFamily="34" charset="0"/>
              </a:rPr>
              <a:pPr>
                <a:spcBef>
                  <a:spcPct val="0"/>
                </a:spcBef>
              </a:pPr>
              <a:t>21</a:t>
            </a:fld>
            <a:endParaRPr lang="hr-HR" altLang="en-US">
              <a:latin typeface="Arial" panose="020B0604020202020204" pitchFamily="34" charset="0"/>
            </a:endParaRPr>
          </a:p>
        </p:txBody>
      </p:sp>
      <p:sp>
        <p:nvSpPr>
          <p:cNvPr id="4096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531806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1EE207-6A92-4C68-B7F8-A95B3290DA2D}" type="slidenum">
              <a:rPr lang="hr-HR" altLang="en-US">
                <a:latin typeface="Arial" panose="020B0604020202020204" pitchFamily="34" charset="0"/>
              </a:rPr>
              <a:pPr>
                <a:spcBef>
                  <a:spcPct val="0"/>
                </a:spcBef>
              </a:pPr>
              <a:t>22</a:t>
            </a:fld>
            <a:endParaRPr lang="hr-HR" altLang="en-US">
              <a:latin typeface="Arial" panose="020B0604020202020204" pitchFamily="34" charset="0"/>
            </a:endParaRPr>
          </a:p>
        </p:txBody>
      </p:sp>
      <p:sp>
        <p:nvSpPr>
          <p:cNvPr id="4301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849510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706BD0-BE84-4799-8BC4-174B9173E9EA}" type="slidenum">
              <a:rPr lang="hr-HR" altLang="en-US">
                <a:latin typeface="Arial" panose="020B0604020202020204" pitchFamily="34" charset="0"/>
              </a:rPr>
              <a:pPr>
                <a:spcBef>
                  <a:spcPct val="0"/>
                </a:spcBef>
              </a:pPr>
              <a:t>23</a:t>
            </a:fld>
            <a:endParaRPr lang="hr-HR" altLang="en-US">
              <a:latin typeface="Arial" panose="020B0604020202020204" pitchFamily="34" charset="0"/>
            </a:endParaRPr>
          </a:p>
        </p:txBody>
      </p:sp>
      <p:sp>
        <p:nvSpPr>
          <p:cNvPr id="4505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09654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3F4421-8EE0-476E-8C73-5CA9923FA0B6}" type="slidenum">
              <a:rPr lang="hr-HR" altLang="en-US">
                <a:latin typeface="Arial" panose="020B0604020202020204" pitchFamily="34" charset="0"/>
              </a:rPr>
              <a:pPr>
                <a:spcBef>
                  <a:spcPct val="0"/>
                </a:spcBef>
              </a:pPr>
              <a:t>24</a:t>
            </a:fld>
            <a:endParaRPr lang="hr-HR" altLang="en-US">
              <a:latin typeface="Arial" panose="020B0604020202020204" pitchFamily="34" charset="0"/>
            </a:endParaRPr>
          </a:p>
        </p:txBody>
      </p:sp>
      <p:sp>
        <p:nvSpPr>
          <p:cNvPr id="471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72806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4ACCDA-8B51-4515-9B5A-B2DE8DEFB3EA}" type="slidenum">
              <a:rPr lang="hr-HR" altLang="en-US">
                <a:latin typeface="Arial" panose="020B0604020202020204" pitchFamily="34" charset="0"/>
              </a:rPr>
              <a:pPr>
                <a:spcBef>
                  <a:spcPct val="0"/>
                </a:spcBef>
              </a:pPr>
              <a:t>25</a:t>
            </a:fld>
            <a:endParaRPr lang="hr-HR" altLang="en-US">
              <a:latin typeface="Arial" panose="020B0604020202020204" pitchFamily="34" charset="0"/>
            </a:endParaRPr>
          </a:p>
        </p:txBody>
      </p:sp>
      <p:sp>
        <p:nvSpPr>
          <p:cNvPr id="4915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691541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5E1259-EAAD-4FBC-A557-5EA833007EAB}" type="slidenum">
              <a:rPr lang="hr-HR" altLang="en-US">
                <a:latin typeface="Arial" panose="020B0604020202020204" pitchFamily="34" charset="0"/>
              </a:rPr>
              <a:pPr>
                <a:spcBef>
                  <a:spcPct val="0"/>
                </a:spcBef>
              </a:pPr>
              <a:t>26</a:t>
            </a:fld>
            <a:endParaRPr lang="hr-HR" altLang="en-US">
              <a:latin typeface="Arial" panose="020B0604020202020204" pitchFamily="34" charset="0"/>
            </a:endParaRPr>
          </a:p>
        </p:txBody>
      </p:sp>
      <p:sp>
        <p:nvSpPr>
          <p:cNvPr id="5120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4057837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835771-0C5C-47BE-9E3D-B18508C20286}" type="slidenum">
              <a:rPr lang="hr-HR" altLang="en-US">
                <a:latin typeface="Arial" panose="020B0604020202020204" pitchFamily="34" charset="0"/>
              </a:rPr>
              <a:pPr>
                <a:spcBef>
                  <a:spcPct val="0"/>
                </a:spcBef>
              </a:pPr>
              <a:t>27</a:t>
            </a:fld>
            <a:endParaRPr lang="hr-HR" altLang="en-US">
              <a:latin typeface="Arial" panose="020B0604020202020204" pitchFamily="34" charset="0"/>
            </a:endParaRPr>
          </a:p>
        </p:txBody>
      </p:sp>
      <p:sp>
        <p:nvSpPr>
          <p:cNvPr id="5325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21081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795BC9-9ED1-4424-854B-9EFEE35DF231}"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93884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95BC9-9ED1-4424-854B-9EFEE35DF231}"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205330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95BC9-9ED1-4424-854B-9EFEE35DF231}"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231634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95BC9-9ED1-4424-854B-9EFEE35DF231}"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252380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795BC9-9ED1-4424-854B-9EFEE35DF231}"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221406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795BC9-9ED1-4424-854B-9EFEE35DF231}" type="datetimeFigureOut">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3527710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795BC9-9ED1-4424-854B-9EFEE35DF231}" type="datetimeFigureOut">
              <a:rPr lang="en-US" smtClean="0"/>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271766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795BC9-9ED1-4424-854B-9EFEE35DF231}" type="datetimeFigureOut">
              <a:rPr lang="en-US" smtClean="0"/>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318929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95BC9-9ED1-4424-854B-9EFEE35DF231}" type="datetimeFigureOut">
              <a:rPr lang="en-US" smtClean="0"/>
              <a:t>12/22/2020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390832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795BC9-9ED1-4424-854B-9EFEE35DF231}" type="datetimeFigureOut">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329826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795BC9-9ED1-4424-854B-9EFEE35DF231}" type="datetimeFigureOut">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A0612-2921-4D22-ABB0-AE55C624881D}" type="slidenum">
              <a:rPr lang="en-US" smtClean="0"/>
              <a:t>‹#›</a:t>
            </a:fld>
            <a:endParaRPr lang="en-US"/>
          </a:p>
        </p:txBody>
      </p:sp>
    </p:spTree>
    <p:extLst>
      <p:ext uri="{BB962C8B-B14F-4D97-AF65-F5344CB8AC3E}">
        <p14:creationId xmlns:p14="http://schemas.microsoft.com/office/powerpoint/2010/main" val="9656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95BC9-9ED1-4424-854B-9EFEE35DF231}" type="datetimeFigureOut">
              <a:rPr lang="en-US" smtClean="0"/>
              <a:t>12/22/2020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A0612-2921-4D22-ABB0-AE55C624881D}" type="slidenum">
              <a:rPr lang="en-US" smtClean="0"/>
              <a:t>‹#›</a:t>
            </a:fld>
            <a:endParaRPr lang="en-US"/>
          </a:p>
        </p:txBody>
      </p:sp>
    </p:spTree>
    <p:extLst>
      <p:ext uri="{BB962C8B-B14F-4D97-AF65-F5344CB8AC3E}">
        <p14:creationId xmlns:p14="http://schemas.microsoft.com/office/powerpoint/2010/main" val="2493058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Слобода кретања лица, пружања услуга, кретања капитала и право грађанства у ЕУ</a:t>
            </a:r>
            <a:endParaRPr lang="en-US" dirty="0"/>
          </a:p>
        </p:txBody>
      </p:sp>
      <p:sp>
        <p:nvSpPr>
          <p:cNvPr id="3" name="Subtitle 2"/>
          <p:cNvSpPr>
            <a:spLocks noGrp="1"/>
          </p:cNvSpPr>
          <p:nvPr>
            <p:ph type="subTitle" idx="1"/>
          </p:nvPr>
        </p:nvSpPr>
        <p:spPr/>
        <p:txBody>
          <a:bodyPr/>
          <a:lstStyle/>
          <a:p>
            <a:r>
              <a:rPr lang="sr-Cyrl-RS" dirty="0" smtClean="0"/>
              <a:t>Проф. др Бојан Милисављевић</a:t>
            </a:r>
            <a:endParaRPr lang="en-US" dirty="0"/>
          </a:p>
        </p:txBody>
      </p:sp>
    </p:spTree>
    <p:extLst>
      <p:ext uri="{BB962C8B-B14F-4D97-AF65-F5344CB8AC3E}">
        <p14:creationId xmlns:p14="http://schemas.microsoft.com/office/powerpoint/2010/main" val="2072600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Слобода пружања и примања услуга је у праву Европске Уније доста широко схваћена. Она се односи на примање или пружање услуга физичких или правних лица из једне државе чланице у другој држави чланици под истим условима под којима то могу да чине и домаћи држављани. Дакле у основи се ради о остварењу једног од основних начела забрани дискриминације и поштовању основног начела на којима почива слободно тржиште Европске Уније, а то је слобода конкуренције. Сматрају се недопуштеним све оне мере које на директан или чак индиректан начин доводе до дискриминације у погледу слободе вршења услуга. Зато су све државе чланице дужне да укину све мере и прописе које могу да се тумаче у том контексту и по овом питању постоји сада већ богата пракса Европског суда правде</a:t>
            </a:r>
            <a:r>
              <a:rPr lang="sr-Cyrl-CS" dirty="0" smtClean="0"/>
              <a:t>.</a:t>
            </a:r>
            <a:endParaRPr lang="en-US" dirty="0"/>
          </a:p>
        </p:txBody>
      </p:sp>
    </p:spTree>
    <p:extLst>
      <p:ext uri="{BB962C8B-B14F-4D97-AF65-F5344CB8AC3E}">
        <p14:creationId xmlns:p14="http://schemas.microsoft.com/office/powerpoint/2010/main" val="4057665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Под широки појам пружања услуга спадају и туристичке, као и медицинске и услуге ради стручног усавршавања, али овде се посредно може извести закључак да се начело забране дискриминације не могу односити на држављане држава које нису чланице Европске Уније зато што ни њихови држављани немају повлашћени положај у обрнутом случају. То је логична последица примене општег начела реципроцитета која у овим односима важи једнако као и у свим другим међудржавним односима у међународном јавном праву</a:t>
            </a:r>
            <a:r>
              <a:rPr lang="sr-Cyrl-CS" dirty="0" smtClean="0"/>
              <a:t>.</a:t>
            </a:r>
            <a:endParaRPr lang="en-US" dirty="0"/>
          </a:p>
        </p:txBody>
      </p:sp>
    </p:spTree>
    <p:extLst>
      <p:ext uri="{BB962C8B-B14F-4D97-AF65-F5344CB8AC3E}">
        <p14:creationId xmlns:p14="http://schemas.microsoft.com/office/powerpoint/2010/main" val="191733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Приликом продубљивања правних правила у областима пружања услуга Министарски савет је усвајао упутства које државе чланице примењују у извесном року, а којима се изједначавају услови за признавање квалификација за поједине области пружања услуга, који се односе на школску спрему и остале услове. Поред тога постоје професионалне организације које успостављају општа правила и услове за приступ одређеним професијама што све доводи унификацији правила и у складу је са правом Европске Уније уколико се не врши дискриминација. Тако се долази до увођења стандарда у одређеним професијама</a:t>
            </a:r>
            <a:r>
              <a:rPr lang="sr-Cyrl-CS" dirty="0" smtClean="0"/>
              <a:t>.</a:t>
            </a:r>
            <a:endParaRPr lang="en-US" dirty="0"/>
          </a:p>
        </p:txBody>
      </p:sp>
    </p:spTree>
    <p:extLst>
      <p:ext uri="{BB962C8B-B14F-4D97-AF65-F5344CB8AC3E}">
        <p14:creationId xmlns:p14="http://schemas.microsoft.com/office/powerpoint/2010/main" val="4266379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t>Слобода кретања капитала</a:t>
            </a:r>
            <a:endParaRPr lang="en-US" dirty="0"/>
          </a:p>
        </p:txBody>
      </p:sp>
      <p:sp>
        <p:nvSpPr>
          <p:cNvPr id="3" name="Content Placeholder 2"/>
          <p:cNvSpPr>
            <a:spLocks noGrp="1"/>
          </p:cNvSpPr>
          <p:nvPr>
            <p:ph idx="1"/>
          </p:nvPr>
        </p:nvSpPr>
        <p:spPr/>
        <p:txBody>
          <a:bodyPr/>
          <a:lstStyle/>
          <a:p>
            <a:r>
              <a:rPr lang="sr-Cyrl-CS" dirty="0"/>
              <a:t>Уобичајено је да се слобода кретања капитала у свакодневном животу разуме као свака трансакција, без обзира да ли је она самостална или је акцесорна у смислу да представља плаћање цене за неку обављену услугу или купљену робу. Према изложеној класификацији основних слобода у оквиру Европске Уније и јединственог тржишта може се извести другачији закључак. У овом систему слобода кретања капитала је знатно уже схваћена и односи се само на самосталне трансакције. </a:t>
            </a:r>
            <a:endParaRPr lang="en-US" dirty="0"/>
          </a:p>
        </p:txBody>
      </p:sp>
    </p:spTree>
    <p:extLst>
      <p:ext uri="{BB962C8B-B14F-4D97-AF65-F5344CB8AC3E}">
        <p14:creationId xmlns:p14="http://schemas.microsoft.com/office/powerpoint/2010/main" val="3435980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Још од самог настанка Европских Заједница наметнуло се питање слободног кретања капитала, али је оно било повезано са макроекономским активностима које су државе чланице дуго времена задржавале само за себе. Од почетка су национални интереси стављани испред остварења слободног кретања капитала. Државе су то чиниле из страха да не угрозе своју националну валуту. Слободан промет капитала био је циљ који је знатно спорије оствариван од осталих слобода у Европским Заједницама, посматран у ужем смислу. </a:t>
            </a:r>
            <a:endParaRPr lang="en-US" dirty="0"/>
          </a:p>
        </p:txBody>
      </p:sp>
    </p:spTree>
    <p:extLst>
      <p:ext uri="{BB962C8B-B14F-4D97-AF65-F5344CB8AC3E}">
        <p14:creationId xmlns:p14="http://schemas.microsoft.com/office/powerpoint/2010/main" val="3599891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Позитивним прописима у оквиру Европске Уније регулисано је да: „..забрањују се сва ограничења кретања капитала између држава чланица и између држава чланица и између држава чланица и трећих земаља.“ Овај члан има двоструко значење. Са једне стране он обухвата обавезу уклањања ограничења у смислу протока капитала између држава чланица, али се односи и на такав промет са трећим државама што је од интереса Заједнице због формирања слободног тржишта.</a:t>
            </a:r>
            <a:endParaRPr lang="en-US" dirty="0"/>
          </a:p>
          <a:p>
            <a:r>
              <a:rPr lang="bg-BG" dirty="0"/>
              <a:t>	Члан 56. Уговора о Европској Унији;</a:t>
            </a:r>
            <a:endParaRPr lang="en-US" dirty="0"/>
          </a:p>
          <a:p>
            <a:endParaRPr lang="en-US" dirty="0"/>
          </a:p>
        </p:txBody>
      </p:sp>
    </p:spTree>
    <p:extLst>
      <p:ext uri="{BB962C8B-B14F-4D97-AF65-F5344CB8AC3E}">
        <p14:creationId xmlns:p14="http://schemas.microsoft.com/office/powerpoint/2010/main" val="4067758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Да би се у пракси постварила слобода кретања капитала Министарски савет је усвојио неколико упутстава о либерализацији кретања капитала које су правно обавезујуће за државе чланице. Поменута упутства су извршила класификацију платних услуга према врстама послова и поделила их на оне које обавезно морају биту и одмах употпуности либерализоване, затим поједине активности које су делимично либерализоване, до оних које су само условно либерализоване и које захтевају издавање посебних дозвола. На овај начин је извршена унификација правила у области слободе кретања капитала, мада се стално јављају нови облици.</a:t>
            </a:r>
            <a:endParaRPr lang="en-US" dirty="0"/>
          </a:p>
          <a:p>
            <a:endParaRPr lang="en-US" dirty="0"/>
          </a:p>
        </p:txBody>
      </p:sp>
    </p:spTree>
    <p:extLst>
      <p:ext uri="{BB962C8B-B14F-4D97-AF65-F5344CB8AC3E}">
        <p14:creationId xmlns:p14="http://schemas.microsoft.com/office/powerpoint/2010/main" val="654800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Када је дошло до увођења заједничке монетарне политике, као и заједничке валуте онда су се у потпуности створили услови да се у великој мери либерализује и тржиште у промету капитала. Ипак ако посматрамо слободу кретања капитала према државама које нису чланице Европске Уније јасно је да ту нема великих помака већ да се примењују правила реципроцитета у недостатку посебних уговорних аранжмана.</a:t>
            </a:r>
            <a:endParaRPr lang="en-US" dirty="0"/>
          </a:p>
          <a:p>
            <a:endParaRPr lang="en-US" dirty="0"/>
          </a:p>
        </p:txBody>
      </p:sp>
    </p:spTree>
    <p:extLst>
      <p:ext uri="{BB962C8B-B14F-4D97-AF65-F5344CB8AC3E}">
        <p14:creationId xmlns:p14="http://schemas.microsoft.com/office/powerpoint/2010/main" val="1282376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Право грађанства у ЕУ</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25352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hr-HR" altLang="en-US" smtClean="0"/>
              <a:t>Uspostavljanje građanstva EU</a:t>
            </a:r>
          </a:p>
        </p:txBody>
      </p:sp>
      <p:sp>
        <p:nvSpPr>
          <p:cNvPr id="35843" name="Rectangle 3"/>
          <p:cNvSpPr>
            <a:spLocks noGrp="1" noChangeArrowheads="1"/>
          </p:cNvSpPr>
          <p:nvPr>
            <p:ph idx="1"/>
          </p:nvPr>
        </p:nvSpPr>
        <p:spPr/>
        <p:txBody>
          <a:bodyPr/>
          <a:lstStyle/>
          <a:p>
            <a:pPr eaLnBrk="1" hangingPunct="1">
              <a:lnSpc>
                <a:spcPct val="90000"/>
              </a:lnSpc>
            </a:pPr>
            <a:r>
              <a:rPr lang="hr-HR" altLang="en-US" smtClean="0"/>
              <a:t>Ugovorom o EU iz Maastrichta (1993.) ustanovljava se </a:t>
            </a:r>
            <a:r>
              <a:rPr lang="hr-HR" altLang="en-US" b="1" smtClean="0"/>
              <a:t>građanstvo Unije</a:t>
            </a:r>
          </a:p>
          <a:p>
            <a:pPr eaLnBrk="1" hangingPunct="1">
              <a:lnSpc>
                <a:spcPct val="90000"/>
              </a:lnSpc>
            </a:pPr>
            <a:r>
              <a:rPr lang="hr-HR" altLang="en-US" smtClean="0"/>
              <a:t>Svaka osoba koja ima </a:t>
            </a:r>
            <a:r>
              <a:rPr lang="hr-HR" altLang="en-US" b="1" smtClean="0"/>
              <a:t>državljanstvo neke države</a:t>
            </a:r>
            <a:r>
              <a:rPr lang="hr-HR" altLang="en-US" smtClean="0"/>
              <a:t> članice je građanin Unije</a:t>
            </a:r>
          </a:p>
          <a:p>
            <a:pPr eaLnBrk="1" hangingPunct="1">
              <a:lnSpc>
                <a:spcPct val="90000"/>
              </a:lnSpc>
            </a:pPr>
            <a:r>
              <a:rPr lang="hr-HR" altLang="en-US" smtClean="0"/>
              <a:t>Građanstvo Unije dopunjuje ali </a:t>
            </a:r>
            <a:r>
              <a:rPr lang="hr-HR" altLang="en-US" b="1" smtClean="0"/>
              <a:t>ne zamenjuje </a:t>
            </a:r>
            <a:r>
              <a:rPr lang="hr-HR" altLang="en-US" smtClean="0"/>
              <a:t>državljanstvo država članica</a:t>
            </a:r>
          </a:p>
          <a:p>
            <a:pPr eaLnBrk="1" hangingPunct="1">
              <a:lnSpc>
                <a:spcPct val="90000"/>
              </a:lnSpc>
            </a:pPr>
            <a:r>
              <a:rPr lang="hr-HR" altLang="en-US" smtClean="0"/>
              <a:t>Građani Unije uživaju prava koja im dodeljuje Ugovor i podvrgnuti su obvezama koje im Ugovor postavlja</a:t>
            </a:r>
          </a:p>
        </p:txBody>
      </p:sp>
    </p:spTree>
    <p:extLst>
      <p:ext uri="{BB962C8B-B14F-4D97-AF65-F5344CB8AC3E}">
        <p14:creationId xmlns:p14="http://schemas.microsoft.com/office/powerpoint/2010/main" val="375530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Слобода кретања лица и право настањивања</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20656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rtlCol="0">
            <a:normAutofit/>
          </a:bodyPr>
          <a:lstStyle/>
          <a:p>
            <a:pPr>
              <a:defRPr/>
            </a:pPr>
            <a:r>
              <a:rPr lang="hr-HR" smtClean="0"/>
              <a:t>Karakteristika e</a:t>
            </a:r>
            <a:r>
              <a:rPr lang="en-US" smtClean="0"/>
              <a:t>v</a:t>
            </a:r>
            <a:r>
              <a:rPr lang="hr-HR" smtClean="0"/>
              <a:t>ropskog građanstva</a:t>
            </a:r>
          </a:p>
        </p:txBody>
      </p:sp>
      <p:sp>
        <p:nvSpPr>
          <p:cNvPr id="37891" name="Rectangle 3"/>
          <p:cNvSpPr>
            <a:spLocks noGrp="1" noChangeArrowheads="1"/>
          </p:cNvSpPr>
          <p:nvPr>
            <p:ph idx="1"/>
          </p:nvPr>
        </p:nvSpPr>
        <p:spPr/>
        <p:txBody>
          <a:bodyPr/>
          <a:lstStyle/>
          <a:p>
            <a:pPr marL="365125" indent="-255588">
              <a:lnSpc>
                <a:spcPct val="80000"/>
              </a:lnSpc>
              <a:buFont typeface="Wingdings 3" panose="05040102010807070707" pitchFamily="18" charset="2"/>
              <a:buChar char=""/>
            </a:pPr>
            <a:r>
              <a:rPr lang="hr-HR" altLang="en-US"/>
              <a:t>Nedostatak samostalnosti</a:t>
            </a:r>
          </a:p>
          <a:p>
            <a:pPr marL="365125" indent="-255588">
              <a:lnSpc>
                <a:spcPct val="80000"/>
              </a:lnSpc>
              <a:buFont typeface="Wingdings 3" panose="05040102010807070707" pitchFamily="18" charset="2"/>
              <a:buChar char=""/>
            </a:pPr>
            <a:r>
              <a:rPr lang="hr-HR" altLang="en-US" b="1"/>
              <a:t>Države članice same određuju ko su njeni državljani, a ne EU!</a:t>
            </a:r>
          </a:p>
          <a:p>
            <a:pPr marL="365125" indent="-255588">
              <a:lnSpc>
                <a:spcPct val="80000"/>
              </a:lnSpc>
              <a:buFont typeface="Wingdings 3" panose="05040102010807070707" pitchFamily="18" charset="2"/>
              <a:buChar char=""/>
            </a:pPr>
            <a:r>
              <a:rPr lang="hr-HR" altLang="en-US"/>
              <a:t>E</a:t>
            </a:r>
            <a:r>
              <a:rPr lang="en-US" altLang="en-US"/>
              <a:t>v</a:t>
            </a:r>
            <a:r>
              <a:rPr lang="hr-HR" altLang="en-US"/>
              <a:t>ropsko građanstvo u potpunosti se temelji na </a:t>
            </a:r>
            <a:r>
              <a:rPr lang="hr-HR" altLang="en-US" b="1"/>
              <a:t>nacionalnim zakonima </a:t>
            </a:r>
            <a:r>
              <a:rPr lang="hr-HR" altLang="en-US"/>
              <a:t>koji propisuju pretpostavke za st</a:t>
            </a:r>
            <a:r>
              <a:rPr lang="en-US" altLang="en-US"/>
              <a:t>i</a:t>
            </a:r>
            <a:r>
              <a:rPr lang="hr-HR" altLang="en-US"/>
              <a:t>canje državljanstva </a:t>
            </a:r>
          </a:p>
          <a:p>
            <a:pPr marL="365125" indent="-255588">
              <a:lnSpc>
                <a:spcPct val="80000"/>
              </a:lnSpc>
              <a:buFont typeface="Wingdings 3" panose="05040102010807070707" pitchFamily="18" charset="2"/>
              <a:buChar char=""/>
            </a:pPr>
            <a:r>
              <a:rPr lang="hr-HR" altLang="en-US"/>
              <a:t>Vero</a:t>
            </a:r>
            <a:r>
              <a:rPr lang="en-US" altLang="en-US"/>
              <a:t>v</a:t>
            </a:r>
            <a:r>
              <a:rPr lang="hr-HR" altLang="en-US"/>
              <a:t>atnost da neka osoba postane građanin Unije </a:t>
            </a:r>
            <a:r>
              <a:rPr lang="en-US" altLang="en-US"/>
              <a:t>za</a:t>
            </a:r>
            <a:r>
              <a:rPr lang="hr-HR" altLang="en-US"/>
              <a:t>visi o tome </a:t>
            </a:r>
            <a:r>
              <a:rPr lang="hr-HR" altLang="en-US" b="1"/>
              <a:t>ispunjava li u</a:t>
            </a:r>
            <a:r>
              <a:rPr lang="en-US" altLang="en-US" b="1"/>
              <a:t>slove</a:t>
            </a:r>
            <a:r>
              <a:rPr lang="hr-HR" altLang="en-US" b="1"/>
              <a:t> za st</a:t>
            </a:r>
            <a:r>
              <a:rPr lang="en-US" altLang="en-US" b="1"/>
              <a:t>i</a:t>
            </a:r>
            <a:r>
              <a:rPr lang="hr-HR" altLang="en-US" b="1"/>
              <a:t>canje državljanstva neke države članice</a:t>
            </a:r>
          </a:p>
          <a:p>
            <a:pPr marL="365125" indent="-255588">
              <a:lnSpc>
                <a:spcPct val="80000"/>
              </a:lnSpc>
              <a:buNone/>
            </a:pPr>
            <a:r>
              <a:rPr lang="hr-HR" altLang="en-US"/>
              <a:t>	(u pravilu će to biti ona država članica u kojoj osoba živi)</a:t>
            </a:r>
          </a:p>
        </p:txBody>
      </p:sp>
    </p:spTree>
    <p:extLst>
      <p:ext uri="{BB962C8B-B14F-4D97-AF65-F5344CB8AC3E}">
        <p14:creationId xmlns:p14="http://schemas.microsoft.com/office/powerpoint/2010/main" val="545583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19288" y="381000"/>
            <a:ext cx="7986712" cy="744538"/>
          </a:xfrm>
        </p:spPr>
        <p:txBody>
          <a:bodyPr rtlCol="0">
            <a:normAutofit/>
          </a:bodyPr>
          <a:lstStyle/>
          <a:p>
            <a:pPr>
              <a:defRPr/>
            </a:pPr>
            <a:r>
              <a:rPr lang="hr-HR" smtClean="0"/>
              <a:t> </a:t>
            </a:r>
            <a:r>
              <a:rPr lang="en-US" smtClean="0"/>
              <a:t>P</a:t>
            </a:r>
            <a:r>
              <a:rPr lang="hr-HR" smtClean="0"/>
              <a:t>rava e</a:t>
            </a:r>
            <a:r>
              <a:rPr lang="en-US" smtClean="0"/>
              <a:t>v</a:t>
            </a:r>
            <a:r>
              <a:rPr lang="hr-HR" smtClean="0"/>
              <a:t>ropskog građanina </a:t>
            </a:r>
          </a:p>
        </p:txBody>
      </p:sp>
      <p:sp>
        <p:nvSpPr>
          <p:cNvPr id="39939" name="Rectangle 3"/>
          <p:cNvSpPr>
            <a:spLocks noGrp="1" noChangeArrowheads="1"/>
          </p:cNvSpPr>
          <p:nvPr>
            <p:ph idx="1"/>
          </p:nvPr>
        </p:nvSpPr>
        <p:spPr>
          <a:xfrm>
            <a:off x="2063750" y="1268414"/>
            <a:ext cx="7918450" cy="5113337"/>
          </a:xfrm>
        </p:spPr>
        <p:txBody>
          <a:bodyPr/>
          <a:lstStyle/>
          <a:p>
            <a:pPr marL="365125" indent="-255588">
              <a:buFont typeface="Wingdings 3" panose="05040102010807070707" pitchFamily="18" charset="2"/>
              <a:buChar char=""/>
            </a:pPr>
            <a:r>
              <a:rPr lang="en-US" altLang="en-US" sz="2400"/>
              <a:t>1. </a:t>
            </a:r>
            <a:r>
              <a:rPr lang="hr-HR" altLang="en-US" sz="2400"/>
              <a:t>Pravo </a:t>
            </a:r>
            <a:r>
              <a:rPr lang="hr-HR" altLang="en-US" sz="2400" b="1"/>
              <a:t>ne biti diskrimini</a:t>
            </a:r>
            <a:r>
              <a:rPr lang="en-US" altLang="en-US" sz="2400" b="1"/>
              <a:t>san </a:t>
            </a:r>
            <a:r>
              <a:rPr lang="hr-HR" altLang="en-US" sz="2400"/>
              <a:t>po osnovi državljanstva</a:t>
            </a:r>
          </a:p>
          <a:p>
            <a:pPr marL="365125" indent="-255588">
              <a:buFont typeface="Wingdings 3" panose="05040102010807070707" pitchFamily="18" charset="2"/>
              <a:buChar char=""/>
            </a:pPr>
            <a:r>
              <a:rPr lang="en-US" altLang="en-US" sz="2400"/>
              <a:t>2. </a:t>
            </a:r>
            <a:r>
              <a:rPr lang="hr-HR" altLang="en-US" sz="2400"/>
              <a:t>Pravo </a:t>
            </a:r>
            <a:r>
              <a:rPr lang="hr-HR" altLang="en-US" sz="2400" b="1"/>
              <a:t>slobodnog kretanja i boravka </a:t>
            </a:r>
            <a:r>
              <a:rPr lang="hr-HR" altLang="en-US" sz="2400"/>
              <a:t>na teritoriju država članica EU </a:t>
            </a:r>
          </a:p>
          <a:p>
            <a:pPr marL="365125" indent="-255588">
              <a:buFont typeface="Wingdings 3" panose="05040102010807070707" pitchFamily="18" charset="2"/>
              <a:buChar char=""/>
            </a:pPr>
            <a:r>
              <a:rPr lang="en-US" altLang="en-US" sz="2400"/>
              <a:t>3. </a:t>
            </a:r>
            <a:r>
              <a:rPr lang="hr-HR" altLang="en-US" sz="2400"/>
              <a:t>Pravo </a:t>
            </a:r>
            <a:r>
              <a:rPr lang="hr-HR" altLang="en-US" sz="2400" b="1"/>
              <a:t>birati i biti biran kao kandidat na izborima </a:t>
            </a:r>
            <a:r>
              <a:rPr lang="hr-HR" altLang="en-US" sz="2400"/>
              <a:t>za E</a:t>
            </a:r>
            <a:r>
              <a:rPr lang="en-US" altLang="en-US" sz="2400"/>
              <a:t>v</a:t>
            </a:r>
            <a:r>
              <a:rPr lang="hr-HR" altLang="en-US" sz="2400"/>
              <a:t>ropski parlament, kao i na lokalnim izborima u državi članici u kojoj imaju prebivalište ili privremeni boravak, pod istim u</a:t>
            </a:r>
            <a:r>
              <a:rPr lang="en-US" altLang="en-US" sz="2400"/>
              <a:t>slovi</a:t>
            </a:r>
            <a:r>
              <a:rPr lang="hr-HR" altLang="en-US" sz="2400"/>
              <a:t>ma kao i državljani te države članice</a:t>
            </a:r>
          </a:p>
          <a:p>
            <a:pPr marL="365125" indent="-255588">
              <a:buFont typeface="Wingdings 3" panose="05040102010807070707" pitchFamily="18" charset="2"/>
              <a:buChar char=""/>
            </a:pPr>
            <a:r>
              <a:rPr lang="en-US" altLang="en-US" sz="2400"/>
              <a:t>4. </a:t>
            </a:r>
            <a:r>
              <a:rPr lang="hr-HR" altLang="en-US" sz="2400"/>
              <a:t>Pravo na </a:t>
            </a:r>
            <a:r>
              <a:rPr lang="hr-HR" altLang="en-US" sz="2400" b="1"/>
              <a:t>diplomatsku i konzularnu zaštitu </a:t>
            </a:r>
            <a:r>
              <a:rPr lang="hr-HR" altLang="en-US" sz="2400"/>
              <a:t>u državi izvan EU </a:t>
            </a:r>
          </a:p>
          <a:p>
            <a:pPr marL="365125" indent="-255588">
              <a:buFont typeface="Wingdings 3" panose="05040102010807070707" pitchFamily="18" charset="2"/>
              <a:buChar char=""/>
            </a:pPr>
            <a:r>
              <a:rPr lang="en-US" altLang="en-US" sz="2400"/>
              <a:t>5. </a:t>
            </a:r>
            <a:r>
              <a:rPr lang="hr-HR" altLang="en-US" sz="2400"/>
              <a:t>Pravo na </a:t>
            </a:r>
            <a:r>
              <a:rPr lang="hr-HR" altLang="en-US" sz="2400" b="1"/>
              <a:t>slanje predstavki E</a:t>
            </a:r>
            <a:r>
              <a:rPr lang="en-US" altLang="en-US" sz="2400" b="1"/>
              <a:t>v</a:t>
            </a:r>
            <a:r>
              <a:rPr lang="hr-HR" altLang="en-US" sz="2400" b="1"/>
              <a:t>ropskom parlamentu </a:t>
            </a:r>
            <a:r>
              <a:rPr lang="hr-HR" altLang="en-US" sz="2400"/>
              <a:t>i pritužbi </a:t>
            </a:r>
            <a:r>
              <a:rPr lang="hr-HR" altLang="en-US" sz="2400" b="1"/>
              <a:t>E</a:t>
            </a:r>
            <a:r>
              <a:rPr lang="en-US" altLang="en-US" sz="2400" b="1"/>
              <a:t>v</a:t>
            </a:r>
            <a:r>
              <a:rPr lang="hr-HR" altLang="en-US" sz="2400" b="1"/>
              <a:t>ropskom ombudsmanu</a:t>
            </a:r>
          </a:p>
          <a:p>
            <a:pPr marL="365125" indent="-255588">
              <a:buFont typeface="Wingdings 3" panose="05040102010807070707" pitchFamily="18" charset="2"/>
              <a:buChar char=""/>
            </a:pPr>
            <a:r>
              <a:rPr lang="en-US" altLang="en-US" sz="2400"/>
              <a:t>6. </a:t>
            </a:r>
            <a:r>
              <a:rPr lang="hr-HR" altLang="en-US" sz="2400"/>
              <a:t>Pravo na </a:t>
            </a:r>
            <a:r>
              <a:rPr lang="hr-HR" altLang="en-US" sz="2400" b="1"/>
              <a:t>postavljanje pitanja i dobi</a:t>
            </a:r>
            <a:r>
              <a:rPr lang="en-US" altLang="en-US" sz="2400" b="1"/>
              <a:t>ja</a:t>
            </a:r>
            <a:r>
              <a:rPr lang="hr-HR" altLang="en-US" sz="2400" b="1"/>
              <a:t>nje odgovora </a:t>
            </a:r>
            <a:r>
              <a:rPr lang="hr-HR" altLang="en-US" sz="2400"/>
              <a:t>od institucija EU na nekom od službenih jezika EU</a:t>
            </a:r>
          </a:p>
        </p:txBody>
      </p:sp>
    </p:spTree>
    <p:extLst>
      <p:ext uri="{BB962C8B-B14F-4D97-AF65-F5344CB8AC3E}">
        <p14:creationId xmlns:p14="http://schemas.microsoft.com/office/powerpoint/2010/main" val="109003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rtlCol="0">
            <a:normAutofit/>
          </a:bodyPr>
          <a:lstStyle/>
          <a:p>
            <a:pPr>
              <a:defRPr/>
            </a:pPr>
            <a:r>
              <a:rPr lang="hr-HR" smtClean="0"/>
              <a:t>Temeljna prava e</a:t>
            </a:r>
            <a:r>
              <a:rPr lang="en-US" smtClean="0"/>
              <a:t>v</a:t>
            </a:r>
            <a:r>
              <a:rPr lang="hr-HR" smtClean="0"/>
              <a:t>ropskog građanina</a:t>
            </a:r>
          </a:p>
        </p:txBody>
      </p:sp>
      <p:sp>
        <p:nvSpPr>
          <p:cNvPr id="41987" name="Rectangle 3"/>
          <p:cNvSpPr>
            <a:spLocks noGrp="1" noChangeArrowheads="1"/>
          </p:cNvSpPr>
          <p:nvPr>
            <p:ph idx="1"/>
          </p:nvPr>
        </p:nvSpPr>
        <p:spPr/>
        <p:txBody>
          <a:bodyPr/>
          <a:lstStyle/>
          <a:p>
            <a:pPr eaLnBrk="1" hangingPunct="1"/>
            <a:r>
              <a:rPr lang="hr-HR" altLang="en-US" smtClean="0"/>
              <a:t>Navedena prava ostvaruju se u skladu s </a:t>
            </a:r>
            <a:r>
              <a:rPr lang="hr-HR" altLang="en-US" b="1" smtClean="0"/>
              <a:t>u</a:t>
            </a:r>
            <a:r>
              <a:rPr lang="en-US" altLang="en-US" b="1" smtClean="0"/>
              <a:t>slovi</a:t>
            </a:r>
            <a:r>
              <a:rPr lang="hr-HR" altLang="en-US" b="1" smtClean="0"/>
              <a:t>ma i ograničenjima </a:t>
            </a:r>
            <a:r>
              <a:rPr lang="hr-HR" altLang="en-US" smtClean="0"/>
              <a:t>određenim Ugovorima i merama koje su </a:t>
            </a:r>
            <a:r>
              <a:rPr lang="en-US" altLang="en-US" smtClean="0"/>
              <a:t>na osnovu</a:t>
            </a:r>
            <a:r>
              <a:rPr lang="hr-HR" altLang="en-US" smtClean="0"/>
              <a:t> njih usvojene </a:t>
            </a:r>
          </a:p>
          <a:p>
            <a:pPr eaLnBrk="1" hangingPunct="1"/>
            <a:r>
              <a:rPr lang="hr-HR" altLang="en-US" smtClean="0"/>
              <a:t>Prilikom pristupanja neke države EU – </a:t>
            </a:r>
            <a:r>
              <a:rPr lang="hr-HR" altLang="en-US" b="1" smtClean="0"/>
              <a:t>prelazn</a:t>
            </a:r>
            <a:r>
              <a:rPr lang="en-US" altLang="en-US" b="1" smtClean="0"/>
              <a:t>o vreme </a:t>
            </a:r>
            <a:r>
              <a:rPr lang="hr-HR" altLang="en-US" smtClean="0"/>
              <a:t>za slobodu kretanja </a:t>
            </a:r>
          </a:p>
        </p:txBody>
      </p:sp>
    </p:spTree>
    <p:extLst>
      <p:ext uri="{BB962C8B-B14F-4D97-AF65-F5344CB8AC3E}">
        <p14:creationId xmlns:p14="http://schemas.microsoft.com/office/powerpoint/2010/main" val="3647982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hr-HR" altLang="en-US" smtClean="0"/>
              <a:t>Temeljna prava građana iz Povelje </a:t>
            </a:r>
          </a:p>
        </p:txBody>
      </p:sp>
      <p:sp>
        <p:nvSpPr>
          <p:cNvPr id="44035" name="Rectangle 3"/>
          <p:cNvSpPr>
            <a:spLocks noGrp="1" noChangeArrowheads="1"/>
          </p:cNvSpPr>
          <p:nvPr>
            <p:ph idx="1"/>
          </p:nvPr>
        </p:nvSpPr>
        <p:spPr/>
        <p:txBody>
          <a:bodyPr/>
          <a:lstStyle/>
          <a:p>
            <a:pPr marL="365125" indent="-255588">
              <a:buFont typeface="Wingdings 3" panose="05040102010807070707" pitchFamily="18" charset="2"/>
              <a:buChar char=""/>
            </a:pPr>
            <a:r>
              <a:rPr lang="hr-HR" altLang="en-US" b="1"/>
              <a:t>Povelja temeljnih prava </a:t>
            </a:r>
            <a:r>
              <a:rPr lang="hr-HR" altLang="en-US"/>
              <a:t>(čl. 39. – 46.) – ponavlja temeljna prava iz Ugovora, ali dodaje i nova</a:t>
            </a:r>
          </a:p>
          <a:p>
            <a:pPr marL="365125" indent="-255588">
              <a:buFont typeface="Wingdings 3" panose="05040102010807070707" pitchFamily="18" charset="2"/>
              <a:buChar char=""/>
            </a:pPr>
            <a:r>
              <a:rPr lang="hr-HR" altLang="en-US"/>
              <a:t>Osim toga </a:t>
            </a:r>
            <a:r>
              <a:rPr lang="hr-HR" altLang="en-US" b="1"/>
              <a:t>neka prava se proširuju i na osobe koje imaju prebivalište ili privremeni boravak u nekoj od država članica EU, premda su državljani države koja nije članica EU</a:t>
            </a:r>
          </a:p>
          <a:p>
            <a:pPr marL="365125" indent="-255588">
              <a:buFont typeface="Wingdings 3" panose="05040102010807070707" pitchFamily="18" charset="2"/>
              <a:buChar char=""/>
            </a:pPr>
            <a:r>
              <a:rPr lang="hr-HR" altLang="en-US"/>
              <a:t>Neka prava uživaju i pravne osobe koje imaju svoje sedište u nekoj od država članica</a:t>
            </a:r>
          </a:p>
        </p:txBody>
      </p:sp>
    </p:spTree>
    <p:extLst>
      <p:ext uri="{BB962C8B-B14F-4D97-AF65-F5344CB8AC3E}">
        <p14:creationId xmlns:p14="http://schemas.microsoft.com/office/powerpoint/2010/main" val="459406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hr-HR" altLang="en-US" sz="3200"/>
              <a:t>Pravo birati i biti biran za zastupnika u Europskom parlamentu</a:t>
            </a:r>
          </a:p>
        </p:txBody>
      </p:sp>
      <p:sp>
        <p:nvSpPr>
          <p:cNvPr id="46083" name="Rectangle 3"/>
          <p:cNvSpPr>
            <a:spLocks noGrp="1" noChangeArrowheads="1"/>
          </p:cNvSpPr>
          <p:nvPr>
            <p:ph idx="1"/>
          </p:nvPr>
        </p:nvSpPr>
        <p:spPr>
          <a:xfrm>
            <a:off x="2208214" y="1628776"/>
            <a:ext cx="7773987" cy="4314825"/>
          </a:xfrm>
        </p:spPr>
        <p:txBody>
          <a:bodyPr/>
          <a:lstStyle/>
          <a:p>
            <a:pPr eaLnBrk="1" hangingPunct="1">
              <a:lnSpc>
                <a:spcPct val="90000"/>
              </a:lnSpc>
              <a:buFontTx/>
              <a:buNone/>
            </a:pPr>
            <a:r>
              <a:rPr lang="hr-HR" altLang="en-US" smtClean="0"/>
              <a:t>1. Svaki građanin Unije ima pravo </a:t>
            </a:r>
            <a:r>
              <a:rPr lang="hr-HR" altLang="en-US" b="1" smtClean="0"/>
              <a:t>birati i biti biran kao kandidat na izborima za E</a:t>
            </a:r>
            <a:r>
              <a:rPr lang="en-US" altLang="en-US" b="1" smtClean="0"/>
              <a:t>v</a:t>
            </a:r>
            <a:r>
              <a:rPr lang="hr-HR" altLang="en-US" b="1" smtClean="0"/>
              <a:t>ropski parlament</a:t>
            </a:r>
            <a:r>
              <a:rPr lang="hr-HR" altLang="en-US" smtClean="0"/>
              <a:t> u državi članici u kojoj ima prebivalište ili privremeni boravak, pod istim u</a:t>
            </a:r>
            <a:r>
              <a:rPr lang="en-US" altLang="en-US" smtClean="0"/>
              <a:t>slovi</a:t>
            </a:r>
            <a:r>
              <a:rPr lang="hr-HR" altLang="en-US" smtClean="0"/>
              <a:t>ma kao i državljani te države</a:t>
            </a:r>
          </a:p>
          <a:p>
            <a:pPr eaLnBrk="1" hangingPunct="1">
              <a:lnSpc>
                <a:spcPct val="90000"/>
              </a:lnSpc>
              <a:buFontTx/>
              <a:buNone/>
            </a:pPr>
            <a:r>
              <a:rPr lang="hr-HR" altLang="en-US" smtClean="0"/>
              <a:t>2. Zastupnici u Europskom parlamentu biraju se putem </a:t>
            </a:r>
            <a:r>
              <a:rPr lang="en-US" altLang="en-US" b="1" smtClean="0"/>
              <a:t>direktnog</a:t>
            </a:r>
            <a:r>
              <a:rPr lang="hr-HR" altLang="en-US" b="1" smtClean="0"/>
              <a:t> biračkog prava  slobodnim i tajnim glas</a:t>
            </a:r>
            <a:r>
              <a:rPr lang="en-US" altLang="en-US" b="1" smtClean="0"/>
              <a:t>anjem</a:t>
            </a:r>
            <a:r>
              <a:rPr lang="hr-HR" altLang="en-US" b="1" smtClean="0"/>
              <a:t>. </a:t>
            </a:r>
          </a:p>
        </p:txBody>
      </p:sp>
    </p:spTree>
    <p:extLst>
      <p:ext uri="{BB962C8B-B14F-4D97-AF65-F5344CB8AC3E}">
        <p14:creationId xmlns:p14="http://schemas.microsoft.com/office/powerpoint/2010/main" val="2255916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hr-HR" altLang="en-US" sz="3200"/>
              <a:t>Pravo birati i biti biran na lokalnim izborima</a:t>
            </a:r>
          </a:p>
        </p:txBody>
      </p:sp>
      <p:sp>
        <p:nvSpPr>
          <p:cNvPr id="48131" name="Rectangle 3"/>
          <p:cNvSpPr>
            <a:spLocks noGrp="1" noChangeArrowheads="1"/>
          </p:cNvSpPr>
          <p:nvPr>
            <p:ph idx="1"/>
          </p:nvPr>
        </p:nvSpPr>
        <p:spPr/>
        <p:txBody>
          <a:bodyPr/>
          <a:lstStyle/>
          <a:p>
            <a:pPr eaLnBrk="1" hangingPunct="1"/>
            <a:r>
              <a:rPr lang="hr-HR" altLang="en-US" smtClean="0"/>
              <a:t>Svaki građanin Unije ima pravo birati i biti biran kao kandidat na </a:t>
            </a:r>
            <a:r>
              <a:rPr lang="hr-HR" altLang="en-US" b="1" smtClean="0"/>
              <a:t>lokalnim izborima </a:t>
            </a:r>
            <a:r>
              <a:rPr lang="hr-HR" altLang="en-US" smtClean="0"/>
              <a:t>u državi članici u kojoj ima prebivalište ili privremeni boravak pod </a:t>
            </a:r>
            <a:r>
              <a:rPr lang="hr-HR" altLang="en-US" b="1" smtClean="0"/>
              <a:t>istim u</a:t>
            </a:r>
            <a:r>
              <a:rPr lang="en-US" altLang="en-US" b="1" smtClean="0"/>
              <a:t>slovi</a:t>
            </a:r>
            <a:r>
              <a:rPr lang="hr-HR" altLang="en-US" b="1" smtClean="0"/>
              <a:t>ma </a:t>
            </a:r>
            <a:r>
              <a:rPr lang="hr-HR" altLang="en-US" smtClean="0"/>
              <a:t>kao i državljani te države</a:t>
            </a:r>
            <a:endParaRPr lang="en-US" altLang="en-US" smtClean="0"/>
          </a:p>
          <a:p>
            <a:pPr eaLnBrk="1" hangingPunct="1"/>
            <a:endParaRPr lang="en-US" altLang="en-US" smtClean="0"/>
          </a:p>
          <a:p>
            <a:pPr eaLnBrk="1" hangingPunct="1"/>
            <a:endParaRPr lang="hr-HR" altLang="en-US" smtClean="0"/>
          </a:p>
        </p:txBody>
      </p:sp>
    </p:spTree>
    <p:extLst>
      <p:ext uri="{BB962C8B-B14F-4D97-AF65-F5344CB8AC3E}">
        <p14:creationId xmlns:p14="http://schemas.microsoft.com/office/powerpoint/2010/main" val="56792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hr-HR" altLang="en-US" smtClean="0"/>
              <a:t>Pravo na dobru upravu</a:t>
            </a:r>
          </a:p>
        </p:txBody>
      </p:sp>
      <p:sp>
        <p:nvSpPr>
          <p:cNvPr id="50179" name="Rectangle 3"/>
          <p:cNvSpPr>
            <a:spLocks noGrp="1" noChangeArrowheads="1"/>
          </p:cNvSpPr>
          <p:nvPr>
            <p:ph idx="1"/>
          </p:nvPr>
        </p:nvSpPr>
        <p:spPr>
          <a:xfrm>
            <a:off x="2209800" y="1125538"/>
            <a:ext cx="7772400" cy="5256212"/>
          </a:xfrm>
        </p:spPr>
        <p:txBody>
          <a:bodyPr/>
          <a:lstStyle/>
          <a:p>
            <a:pPr marL="365125" indent="-255588">
              <a:lnSpc>
                <a:spcPct val="80000"/>
              </a:lnSpc>
              <a:buNone/>
            </a:pPr>
            <a:r>
              <a:rPr lang="hr-HR" altLang="en-US" sz="2200"/>
              <a:t>1. Svaka osoba ima pravo da institucije i tela Unije u nje</a:t>
            </a:r>
            <a:r>
              <a:rPr lang="en-US" altLang="en-US" sz="2200"/>
              <a:t>nim</a:t>
            </a:r>
            <a:r>
              <a:rPr lang="hr-HR" altLang="en-US" sz="2200"/>
              <a:t> predmetima </a:t>
            </a:r>
            <a:r>
              <a:rPr lang="hr-HR" altLang="en-US" sz="2200" b="1"/>
              <a:t>postupaju nepristrano, pravično i u razumnom roku  </a:t>
            </a:r>
          </a:p>
          <a:p>
            <a:pPr marL="365125" indent="-255588">
              <a:lnSpc>
                <a:spcPct val="80000"/>
              </a:lnSpc>
              <a:buNone/>
            </a:pPr>
            <a:r>
              <a:rPr lang="hr-HR" altLang="en-US" sz="2200"/>
              <a:t>2. Ovo pravo uključuje:</a:t>
            </a:r>
            <a:br>
              <a:rPr lang="hr-HR" altLang="en-US" sz="2200"/>
            </a:br>
            <a:r>
              <a:rPr lang="hr-HR" altLang="en-US" sz="2200"/>
              <a:t>- pravo svake osobe da bude </a:t>
            </a:r>
            <a:r>
              <a:rPr lang="hr-HR" altLang="en-US" sz="2200" b="1"/>
              <a:t>saslušana</a:t>
            </a:r>
            <a:r>
              <a:rPr lang="hr-HR" altLang="en-US" sz="2200"/>
              <a:t> prije nego što se poduzme bilo koja mera koja bi nepovoljno u</a:t>
            </a:r>
            <a:r>
              <a:rPr lang="en-US" altLang="en-US" sz="2200"/>
              <a:t>ti</a:t>
            </a:r>
            <a:r>
              <a:rPr lang="hr-HR" altLang="en-US" sz="2200"/>
              <a:t>cala na nju </a:t>
            </a:r>
          </a:p>
          <a:p>
            <a:pPr marL="365125" indent="-255588">
              <a:lnSpc>
                <a:spcPct val="80000"/>
              </a:lnSpc>
              <a:buNone/>
            </a:pPr>
            <a:r>
              <a:rPr lang="hr-HR" altLang="en-US" sz="2200"/>
              <a:t>	- pravo svake osobe na </a:t>
            </a:r>
            <a:r>
              <a:rPr lang="hr-HR" altLang="en-US" sz="2200" b="1"/>
              <a:t>pristup svom spisu</a:t>
            </a:r>
            <a:r>
              <a:rPr lang="hr-HR" altLang="en-US" sz="2200"/>
              <a:t>, is</a:t>
            </a:r>
            <a:r>
              <a:rPr lang="en-US" altLang="en-US" sz="2200"/>
              <a:t>tovremeno </a:t>
            </a:r>
            <a:r>
              <a:rPr lang="hr-HR" altLang="en-US" sz="2200"/>
              <a:t>poštujući legitimne interese poverljivosti i profesionalnu i poslovnu tajnu </a:t>
            </a:r>
          </a:p>
          <a:p>
            <a:pPr marL="365125" indent="-255588">
              <a:lnSpc>
                <a:spcPct val="80000"/>
              </a:lnSpc>
              <a:buNone/>
            </a:pPr>
            <a:r>
              <a:rPr lang="hr-HR" altLang="en-US" sz="2200"/>
              <a:t>	- obveza uprave da </a:t>
            </a:r>
            <a:r>
              <a:rPr lang="hr-HR" altLang="en-US" sz="2200" b="1"/>
              <a:t>obrazloži svoju odluku </a:t>
            </a:r>
          </a:p>
          <a:p>
            <a:pPr marL="365125" indent="-255588">
              <a:lnSpc>
                <a:spcPct val="80000"/>
              </a:lnSpc>
              <a:buNone/>
            </a:pPr>
            <a:r>
              <a:rPr lang="hr-HR" altLang="en-US" sz="2200"/>
              <a:t>3. Svaka osoba ima pravo da Zajednica </a:t>
            </a:r>
            <a:r>
              <a:rPr lang="hr-HR" altLang="en-US" sz="2200" b="1"/>
              <a:t>popravi štetu </a:t>
            </a:r>
            <a:r>
              <a:rPr lang="hr-HR" altLang="en-US" sz="2200"/>
              <a:t>koju su joj prouzročile nje</a:t>
            </a:r>
            <a:r>
              <a:rPr lang="en-US" altLang="en-US" sz="2200"/>
              <a:t>ne</a:t>
            </a:r>
            <a:r>
              <a:rPr lang="hr-HR" altLang="en-US" sz="2200"/>
              <a:t> institucije ili nj</a:t>
            </a:r>
            <a:r>
              <a:rPr lang="en-US" altLang="en-US" sz="2200"/>
              <a:t>eni </a:t>
            </a:r>
            <a:r>
              <a:rPr lang="hr-HR" altLang="en-US" sz="2200"/>
              <a:t> službenici u obavljanju svojih dužnosti, u skladu s op</a:t>
            </a:r>
            <a:r>
              <a:rPr lang="en-US" altLang="en-US" sz="2200"/>
              <a:t>stim</a:t>
            </a:r>
            <a:r>
              <a:rPr lang="hr-HR" altLang="en-US" sz="2200"/>
              <a:t> načelima zajedničkima pravima država članica</a:t>
            </a:r>
          </a:p>
          <a:p>
            <a:pPr marL="365125" indent="-255588">
              <a:lnSpc>
                <a:spcPct val="80000"/>
              </a:lnSpc>
              <a:buNone/>
            </a:pPr>
            <a:r>
              <a:rPr lang="hr-HR" altLang="en-US" sz="2200"/>
              <a:t>4. Svaka osoba može </a:t>
            </a:r>
            <a:r>
              <a:rPr lang="hr-HR" altLang="en-US" sz="2200" b="1"/>
              <a:t>pisati institucijama Unije </a:t>
            </a:r>
            <a:r>
              <a:rPr lang="hr-HR" altLang="en-US" sz="2200"/>
              <a:t>na nekom od jezika Ugovora i mora dobiti odgovor na tom istom jeziku</a:t>
            </a:r>
          </a:p>
        </p:txBody>
      </p:sp>
    </p:spTree>
    <p:extLst>
      <p:ext uri="{BB962C8B-B14F-4D97-AF65-F5344CB8AC3E}">
        <p14:creationId xmlns:p14="http://schemas.microsoft.com/office/powerpoint/2010/main" val="32082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hr-HR" altLang="en-US" smtClean="0"/>
              <a:t>Pravo na pristup dokumentima</a:t>
            </a:r>
          </a:p>
        </p:txBody>
      </p:sp>
      <p:sp>
        <p:nvSpPr>
          <p:cNvPr id="52227" name="Rectangle 3"/>
          <p:cNvSpPr>
            <a:spLocks noGrp="1" noChangeArrowheads="1"/>
          </p:cNvSpPr>
          <p:nvPr>
            <p:ph idx="1"/>
          </p:nvPr>
        </p:nvSpPr>
        <p:spPr/>
        <p:txBody>
          <a:bodyPr/>
          <a:lstStyle/>
          <a:p>
            <a:pPr eaLnBrk="1" hangingPunct="1"/>
            <a:r>
              <a:rPr lang="hr-HR" altLang="en-US" smtClean="0"/>
              <a:t>Svaki građanin Unije </a:t>
            </a:r>
            <a:r>
              <a:rPr lang="en-US" altLang="en-US" smtClean="0"/>
              <a:t>i</a:t>
            </a:r>
            <a:r>
              <a:rPr lang="hr-HR" altLang="en-US" smtClean="0"/>
              <a:t> svaka fizička ili pravna osoba koja prebiva, privremeno boravi ili ima svoje sedište u državi članici </a:t>
            </a:r>
            <a:r>
              <a:rPr lang="hr-HR" altLang="en-US" b="1" smtClean="0"/>
              <a:t>ima pravo na pristup dokumentima institucija, tela i agencija Unije, </a:t>
            </a:r>
            <a:r>
              <a:rPr lang="hr-HR" altLang="en-US" smtClean="0"/>
              <a:t>bez obzira na to gde se nalaze</a:t>
            </a:r>
          </a:p>
        </p:txBody>
      </p:sp>
    </p:spTree>
    <p:extLst>
      <p:ext uri="{BB962C8B-B14F-4D97-AF65-F5344CB8AC3E}">
        <p14:creationId xmlns:p14="http://schemas.microsoft.com/office/powerpoint/2010/main" val="182668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hr-HR" altLang="en-US" smtClean="0"/>
              <a:t>E</a:t>
            </a:r>
            <a:r>
              <a:rPr lang="en-US" altLang="en-US" smtClean="0"/>
              <a:t>v</a:t>
            </a:r>
            <a:r>
              <a:rPr lang="hr-HR" altLang="en-US" smtClean="0"/>
              <a:t>ropski ombudsman</a:t>
            </a:r>
          </a:p>
        </p:txBody>
      </p:sp>
      <p:sp>
        <p:nvSpPr>
          <p:cNvPr id="54275" name="Rectangle 3"/>
          <p:cNvSpPr>
            <a:spLocks noGrp="1" noChangeArrowheads="1"/>
          </p:cNvSpPr>
          <p:nvPr>
            <p:ph idx="1"/>
          </p:nvPr>
        </p:nvSpPr>
        <p:spPr/>
        <p:txBody>
          <a:bodyPr/>
          <a:lstStyle/>
          <a:p>
            <a:pPr eaLnBrk="1" hangingPunct="1"/>
            <a:r>
              <a:rPr lang="hr-HR" altLang="en-US" smtClean="0"/>
              <a:t>Svaki građanin Unije </a:t>
            </a:r>
            <a:r>
              <a:rPr lang="en-US" altLang="en-US" smtClean="0"/>
              <a:t>i</a:t>
            </a:r>
            <a:r>
              <a:rPr lang="hr-HR" altLang="en-US" smtClean="0"/>
              <a:t> svaka fizička ili pravna osoba koja prebiva, privremeno boravi ili ima svoje sedište u državi članici ima pravo </a:t>
            </a:r>
            <a:r>
              <a:rPr lang="hr-HR" altLang="en-US" b="1" smtClean="0"/>
              <a:t>prijaviti Europskom ombudsmanu slučajeve </a:t>
            </a:r>
            <a:r>
              <a:rPr lang="hr-HR" altLang="en-US" smtClean="0"/>
              <a:t>nepravilnosti u postupku institucija, tela</a:t>
            </a:r>
            <a:r>
              <a:rPr lang="en-US" altLang="en-US" smtClean="0"/>
              <a:t> </a:t>
            </a:r>
            <a:r>
              <a:rPr lang="hr-HR" altLang="en-US" smtClean="0"/>
              <a:t>ili agencija Unije, s izuzetkom Suda EU kad on obavlja svoju dužnost</a:t>
            </a:r>
          </a:p>
        </p:txBody>
      </p:sp>
    </p:spTree>
    <p:extLst>
      <p:ext uri="{BB962C8B-B14F-4D97-AF65-F5344CB8AC3E}">
        <p14:creationId xmlns:p14="http://schemas.microsoft.com/office/powerpoint/2010/main" val="3270690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hr-HR" altLang="en-US" smtClean="0"/>
              <a:t>Pravo na peticiju</a:t>
            </a:r>
          </a:p>
        </p:txBody>
      </p:sp>
      <p:sp>
        <p:nvSpPr>
          <p:cNvPr id="56323" name="Rectangle 3"/>
          <p:cNvSpPr>
            <a:spLocks noGrp="1" noChangeArrowheads="1"/>
          </p:cNvSpPr>
          <p:nvPr>
            <p:ph idx="1"/>
          </p:nvPr>
        </p:nvSpPr>
        <p:spPr/>
        <p:txBody>
          <a:bodyPr/>
          <a:lstStyle/>
          <a:p>
            <a:pPr eaLnBrk="1" hangingPunct="1"/>
            <a:r>
              <a:rPr lang="hr-HR" altLang="en-US" smtClean="0"/>
              <a:t>Svaki građanin Unije te svaka fizička ili pravna osoba koja prebiva, privremeno boravi ili ima svoje sedište u državi članici ima pravo na upućivanje </a:t>
            </a:r>
            <a:r>
              <a:rPr lang="hr-HR" altLang="en-US" b="1" smtClean="0"/>
              <a:t>peticije Europskom parlamentu</a:t>
            </a:r>
          </a:p>
        </p:txBody>
      </p:sp>
    </p:spTree>
    <p:extLst>
      <p:ext uri="{BB962C8B-B14F-4D97-AF65-F5344CB8AC3E}">
        <p14:creationId xmlns:p14="http://schemas.microsoft.com/office/powerpoint/2010/main" val="134929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Када се говори о слободи кретања лица ради се о једном од основних начела на којима је почивала идеја уједињења европских држава, ма како је схватали различити државници или теоретичари. Нико није имао у виду уједињене Европе без остварења потпуне слободе кретања лица и осталим правима која су са њим повезана, а то је пре свега право настањивања и слободан избор посла. Кроз ово начело се најбоље огледа јединство европских држава, а статус лица које борави на територији друге државе чланице би требало да је једнак његовом положају у сопственој држави</a:t>
            </a:r>
            <a:r>
              <a:rPr lang="sr-Cyrl-CS" dirty="0" smtClean="0"/>
              <a:t>.</a:t>
            </a:r>
            <a:endParaRPr lang="en-US" dirty="0"/>
          </a:p>
        </p:txBody>
      </p:sp>
    </p:spTree>
    <p:extLst>
      <p:ext uri="{BB962C8B-B14F-4D97-AF65-F5344CB8AC3E}">
        <p14:creationId xmlns:p14="http://schemas.microsoft.com/office/powerpoint/2010/main" val="3290424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hr-HR" altLang="en-US" smtClean="0"/>
              <a:t>Sloboda kretanja i sloboda boravka</a:t>
            </a:r>
          </a:p>
        </p:txBody>
      </p:sp>
      <p:sp>
        <p:nvSpPr>
          <p:cNvPr id="58371" name="Rectangle 3"/>
          <p:cNvSpPr>
            <a:spLocks noGrp="1" noChangeArrowheads="1"/>
          </p:cNvSpPr>
          <p:nvPr>
            <p:ph idx="1"/>
          </p:nvPr>
        </p:nvSpPr>
        <p:spPr/>
        <p:txBody>
          <a:bodyPr/>
          <a:lstStyle/>
          <a:p>
            <a:pPr eaLnBrk="1" hangingPunct="1"/>
            <a:r>
              <a:rPr lang="hr-HR" altLang="en-US" smtClean="0"/>
              <a:t>Svaki građanin Unije ima pravo na slobodno kretanje i boravak unutar teritorija država članica</a:t>
            </a:r>
          </a:p>
          <a:p>
            <a:pPr eaLnBrk="1" hangingPunct="1"/>
            <a:r>
              <a:rPr lang="hr-HR" altLang="en-US" smtClean="0"/>
              <a:t>Sloboda kretanja i boravka može biti dodeljena, u skladu s Ugovorima, državljanima trećih zemalja koji zakonito borave na teritoriju države članice </a:t>
            </a:r>
          </a:p>
        </p:txBody>
      </p:sp>
    </p:spTree>
    <p:extLst>
      <p:ext uri="{BB962C8B-B14F-4D97-AF65-F5344CB8AC3E}">
        <p14:creationId xmlns:p14="http://schemas.microsoft.com/office/powerpoint/2010/main" val="898336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hr-HR" altLang="en-US" smtClean="0"/>
              <a:t>Diplomatska i konzularna zaštita</a:t>
            </a:r>
          </a:p>
        </p:txBody>
      </p:sp>
      <p:sp>
        <p:nvSpPr>
          <p:cNvPr id="60419" name="Rectangle 3"/>
          <p:cNvSpPr>
            <a:spLocks noGrp="1" noChangeArrowheads="1"/>
          </p:cNvSpPr>
          <p:nvPr>
            <p:ph idx="1"/>
          </p:nvPr>
        </p:nvSpPr>
        <p:spPr/>
        <p:txBody>
          <a:bodyPr/>
          <a:lstStyle/>
          <a:p>
            <a:pPr eaLnBrk="1" hangingPunct="1"/>
            <a:r>
              <a:rPr lang="hr-HR" altLang="en-US" smtClean="0"/>
              <a:t>Svaki građanin Unije na teritoriju treće zemlje u kojoj država članica čiji je on državljanin nema predstavništva, ima pravo na zaštitu </a:t>
            </a:r>
            <a:r>
              <a:rPr lang="hr-HR" altLang="en-US" b="1" smtClean="0"/>
              <a:t>diplomatskih ili konzularnih tela bilo koje </a:t>
            </a:r>
            <a:r>
              <a:rPr lang="hr-HR" altLang="en-US" smtClean="0"/>
              <a:t>države članice pod istim u</a:t>
            </a:r>
            <a:r>
              <a:rPr lang="en-US" altLang="en-US" smtClean="0"/>
              <a:t>slov</a:t>
            </a:r>
            <a:r>
              <a:rPr lang="hr-HR" altLang="en-US" smtClean="0"/>
              <a:t>ima kao i državljani te države članice</a:t>
            </a:r>
          </a:p>
        </p:txBody>
      </p:sp>
    </p:spTree>
    <p:extLst>
      <p:ext uri="{BB962C8B-B14F-4D97-AF65-F5344CB8AC3E}">
        <p14:creationId xmlns:p14="http://schemas.microsoft.com/office/powerpoint/2010/main" val="589608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hr-HR" altLang="en-US" smtClean="0"/>
              <a:t>Sloboda kretanja radnika</a:t>
            </a:r>
          </a:p>
        </p:txBody>
      </p:sp>
      <p:sp>
        <p:nvSpPr>
          <p:cNvPr id="62467" name="Rectangle 3"/>
          <p:cNvSpPr>
            <a:spLocks noGrp="1" noChangeArrowheads="1"/>
          </p:cNvSpPr>
          <p:nvPr>
            <p:ph idx="1"/>
          </p:nvPr>
        </p:nvSpPr>
        <p:spPr>
          <a:xfrm>
            <a:off x="2209800" y="1268414"/>
            <a:ext cx="7772400" cy="5329237"/>
          </a:xfrm>
        </p:spPr>
        <p:txBody>
          <a:bodyPr/>
          <a:lstStyle/>
          <a:p>
            <a:pPr eaLnBrk="1" hangingPunct="1">
              <a:lnSpc>
                <a:spcPct val="80000"/>
              </a:lnSpc>
            </a:pPr>
            <a:r>
              <a:rPr lang="hr-HR" altLang="en-US" sz="2400"/>
              <a:t>Građanima EU-a </a:t>
            </a:r>
            <a:r>
              <a:rPr lang="hr-HR" altLang="en-US" sz="2400" b="1"/>
              <a:t>ne bi trebala biti potrebna radna dozvola u drugim državama članicama</a:t>
            </a:r>
          </a:p>
          <a:p>
            <a:pPr eaLnBrk="1" hangingPunct="1">
              <a:lnSpc>
                <a:spcPct val="80000"/>
              </a:lnSpc>
            </a:pPr>
            <a:r>
              <a:rPr lang="hr-HR" altLang="en-US" sz="2400"/>
              <a:t>U vezi s pristupom zapošljavanju, </a:t>
            </a:r>
            <a:r>
              <a:rPr lang="en-US" altLang="en-US" sz="2400" b="1"/>
              <a:t>oni ne smeju biti </a:t>
            </a:r>
            <a:r>
              <a:rPr lang="hr-HR" altLang="en-US" sz="2400" b="1"/>
              <a:t>diskrimin</a:t>
            </a:r>
            <a:r>
              <a:rPr lang="en-US" altLang="en-US" sz="2400" b="1"/>
              <a:t>isani</a:t>
            </a:r>
            <a:r>
              <a:rPr lang="hr-HR" altLang="en-US" sz="2400" b="1"/>
              <a:t> </a:t>
            </a:r>
            <a:r>
              <a:rPr lang="en-US" altLang="en-US" sz="2400" b="1"/>
              <a:t>po osnovu </a:t>
            </a:r>
            <a:r>
              <a:rPr lang="hr-HR" altLang="en-US" sz="2400" b="1"/>
              <a:t>državljanstva</a:t>
            </a:r>
          </a:p>
          <a:p>
            <a:pPr eaLnBrk="1" hangingPunct="1">
              <a:lnSpc>
                <a:spcPct val="80000"/>
              </a:lnSpc>
            </a:pPr>
            <a:r>
              <a:rPr lang="hr-HR" altLang="en-US" sz="2400"/>
              <a:t>Pristupu javnome sektoru: za domaće građane mogu biti rezervi</a:t>
            </a:r>
            <a:r>
              <a:rPr lang="en-US" altLang="en-US" sz="2400"/>
              <a:t>sana</a:t>
            </a:r>
            <a:r>
              <a:rPr lang="hr-HR" altLang="en-US" sz="2400"/>
              <a:t> samo ona radna mesta koja su </a:t>
            </a:r>
            <a:r>
              <a:rPr lang="en-US" altLang="en-US" sz="2400"/>
              <a:t>direktno</a:t>
            </a:r>
            <a:r>
              <a:rPr lang="hr-HR" altLang="en-US" sz="2400"/>
              <a:t> vezana uz određene poslove </a:t>
            </a:r>
            <a:r>
              <a:rPr lang="hr-HR" altLang="en-US" sz="2400" b="1"/>
              <a:t>javne službe, i to ona koja podrazumijevaju izvršavanje državne vlasti ili odgovornosti za zaštitu opć</a:t>
            </a:r>
            <a:r>
              <a:rPr lang="en-US" altLang="en-US" sz="2400" b="1"/>
              <a:t>st</a:t>
            </a:r>
            <a:r>
              <a:rPr lang="hr-HR" altLang="en-US" sz="2400" b="1"/>
              <a:t>ih interesa države.</a:t>
            </a:r>
          </a:p>
          <a:p>
            <a:pPr eaLnBrk="1" hangingPunct="1">
              <a:lnSpc>
                <a:spcPct val="80000"/>
              </a:lnSpc>
            </a:pPr>
            <a:r>
              <a:rPr lang="hr-HR" altLang="en-US" sz="2400"/>
              <a:t>U</a:t>
            </a:r>
            <a:r>
              <a:rPr lang="en-US" altLang="en-US" sz="2400"/>
              <a:t>slovi</a:t>
            </a:r>
            <a:r>
              <a:rPr lang="hr-HR" altLang="en-US" sz="2400"/>
              <a:t> u vezi s ob</a:t>
            </a:r>
            <a:r>
              <a:rPr lang="en-US" altLang="en-US" sz="2400"/>
              <a:t>a</a:t>
            </a:r>
            <a:r>
              <a:rPr lang="hr-HR" altLang="en-US" sz="2400"/>
              <a:t>veznim znanjem jezika mogu se primeniti </a:t>
            </a:r>
            <a:r>
              <a:rPr lang="hr-HR" altLang="en-US" sz="2400" b="1"/>
              <a:t>samo u veoma</a:t>
            </a:r>
            <a:r>
              <a:rPr lang="en-US" altLang="en-US" sz="2400" b="1"/>
              <a:t> posebnim </a:t>
            </a:r>
            <a:r>
              <a:rPr lang="hr-HR" altLang="en-US" sz="2400" b="1"/>
              <a:t>okolnostima</a:t>
            </a:r>
            <a:r>
              <a:rPr lang="hr-HR" altLang="en-US" sz="2400"/>
              <a:t>, u pojedinačnim slučajevima (npr. zdravstvo, školstvo)</a:t>
            </a:r>
          </a:p>
        </p:txBody>
      </p:sp>
    </p:spTree>
    <p:extLst>
      <p:ext uri="{BB962C8B-B14F-4D97-AF65-F5344CB8AC3E}">
        <p14:creationId xmlns:p14="http://schemas.microsoft.com/office/powerpoint/2010/main" val="3722600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Ово право је, за држављане држава чланица, знатно шире од транзита или туристичких боравака на територији осталих јер подразумева и право на економске активности. Због тога је ово право усвајањем Уговора из Мастрихта 1992. године постало део права грађанства Уније, као једно од права која произлазе из њега. </a:t>
            </a:r>
            <a:r>
              <a:rPr lang="bg-BG" dirty="0"/>
              <a:t>	Чланови 17 – 22 Уговора о Европској Унији;</a:t>
            </a:r>
            <a:endParaRPr lang="en-US" dirty="0"/>
          </a:p>
          <a:p>
            <a:r>
              <a:rPr lang="sr-Cyrl-CS" dirty="0"/>
              <a:t>Према позитивним правилима: „Сви грађани Уније имају право да се слободно крећу и бораве на територији држава чланица, уз поштовање ограничења и услова предвиђених овим уговором и мерама за његово спровођење.“ Овако постављена слобода кретања обухвата само њен ужи део да се улази, излази и неко време борави на територији друге чланице. </a:t>
            </a:r>
            <a:r>
              <a:rPr lang="bg-BG" dirty="0"/>
              <a:t>	Члан 18. Уговора о Европској Унији</a:t>
            </a:r>
            <a:r>
              <a:rPr lang="bg-BG" dirty="0" smtClean="0"/>
              <a:t>;</a:t>
            </a:r>
            <a:endParaRPr lang="en-US" dirty="0"/>
          </a:p>
        </p:txBody>
      </p:sp>
    </p:spTree>
    <p:extLst>
      <p:ext uri="{BB962C8B-B14F-4D97-AF65-F5344CB8AC3E}">
        <p14:creationId xmlns:p14="http://schemas.microsoft.com/office/powerpoint/2010/main" val="421773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CS" dirty="0"/>
              <a:t>Пошто је наведено да је слобода кретања лица данас у Европској Унији веома развијена она обухвата и право настанивања на територији било које друге државе, што се односи на физичка и правна лица. Међутим пошто је право на настањивање најосетљивији сегмент целокупног права на слободно кретање оно је ограничено на разне начине. Тако слобода настањивања: „..укључује право оснивања и обављања самосталних делатности личним радом и оснивања и управљања предузећа, посебно фирми или трговачких друштава</a:t>
            </a:r>
            <a:r>
              <a:rPr lang="sr-Cyrl-CS" dirty="0" smtClean="0"/>
              <a:t>..“</a:t>
            </a:r>
            <a:endParaRPr lang="en-US" dirty="0"/>
          </a:p>
        </p:txBody>
      </p:sp>
    </p:spTree>
    <p:extLst>
      <p:ext uri="{BB962C8B-B14F-4D97-AF65-F5344CB8AC3E}">
        <p14:creationId xmlns:p14="http://schemas.microsoft.com/office/powerpoint/2010/main" val="52129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Постоји ипак један скуп правила који се односи на то када је могуће ограничити или искључити слободу кретања лица у некој од држава чланица Уније. Тако је предвиђено да држава чланица може да ускрати ово право из разлога јавног поретка, безбедности и здравља. Држава која предузима такве мере је ипак дужна да о томе обавести Министарски савет који ће донети коначну одлуку о том питању. У пракси су разлози који су везани за јавни поредак били тумачени у сваком појединачном случају и у складу са прошлим животом лица о коме се ради. </a:t>
            </a:r>
            <a:r>
              <a:rPr lang="bg-BG" dirty="0"/>
              <a:t>	Члан 39. став 3. Уговора о Европској Унији;</a:t>
            </a:r>
            <a:endParaRPr lang="en-US" dirty="0"/>
          </a:p>
          <a:p>
            <a:r>
              <a:rPr lang="bg-BG" dirty="0"/>
              <a:t>	Члан 46. Уговора о Европској Унији;</a:t>
            </a:r>
            <a:endParaRPr lang="en-US" dirty="0"/>
          </a:p>
          <a:p>
            <a:pPr marL="0" indent="0">
              <a:buNone/>
            </a:pPr>
            <a:endParaRPr lang="en-US" dirty="0"/>
          </a:p>
        </p:txBody>
      </p:sp>
    </p:spTree>
    <p:extLst>
      <p:ext uri="{BB962C8B-B14F-4D97-AF65-F5344CB8AC3E}">
        <p14:creationId xmlns:p14="http://schemas.microsoft.com/office/powerpoint/2010/main" val="69612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Право на настањивање не односи се на пуко пресељење у смислу да долази само до промене места боравка већ увек обавезно укључује и вршење неке економске активности. Дакле ово право примењује се када неки субјект у другој држави обавља неку врсту посла, што значи да је економски независтан и да својим присустном неће представљати терет за другу државу чланицу већ ће јој и доприносити путем плаћања пореза и осталих дажбина. </a:t>
            </a:r>
            <a:endParaRPr lang="en-US" dirty="0"/>
          </a:p>
        </p:txBody>
      </p:sp>
    </p:spTree>
    <p:extLst>
      <p:ext uri="{BB962C8B-B14F-4D97-AF65-F5344CB8AC3E}">
        <p14:creationId xmlns:p14="http://schemas.microsoft.com/office/powerpoint/2010/main" val="225275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Са друге стране ово право настањивања односи се како на физичка, тако и на правна лица, па га треба шире посматрати као слободу формирања предузећа на територији друге државе. У Уговору о Европској Унији је на негативан начин, јер се говори да се постепено укидају забране у овом смислу, дефинисана ова слобода: „Забрана се такође односи и на ограничења за оснивање агенција, филијала и пословница од стране држављана једне државе чланице, који су настањени на територији друге државе чланице.“ Са друге стране тако основана предузећа дужна су да поштују правила и све прописе који важе на територији односне државе као што је то случај са матичним предузећима. Смисао ових одредаба у контексту предузећа и јесте изједначавање положаја који она имају.</a:t>
            </a:r>
            <a:endParaRPr lang="en-US" dirty="0"/>
          </a:p>
          <a:p>
            <a:r>
              <a:rPr lang="bg-BG" dirty="0"/>
              <a:t>	Члан 43. Уговора о Европској Унији;</a:t>
            </a:r>
            <a:endParaRPr lang="en-US" dirty="0"/>
          </a:p>
          <a:p>
            <a:endParaRPr lang="en-US" dirty="0"/>
          </a:p>
        </p:txBody>
      </p:sp>
    </p:spTree>
    <p:extLst>
      <p:ext uri="{BB962C8B-B14F-4D97-AF65-F5344CB8AC3E}">
        <p14:creationId xmlns:p14="http://schemas.microsoft.com/office/powerpoint/2010/main" val="7898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a:t>Слобода пружања услуга</a:t>
            </a:r>
            <a:endParaRPr lang="en-US" dirty="0"/>
          </a:p>
        </p:txBody>
      </p:sp>
      <p:sp>
        <p:nvSpPr>
          <p:cNvPr id="3" name="Content Placeholder 2"/>
          <p:cNvSpPr>
            <a:spLocks noGrp="1"/>
          </p:cNvSpPr>
          <p:nvPr>
            <p:ph idx="1"/>
          </p:nvPr>
        </p:nvSpPr>
        <p:spPr/>
        <p:txBody>
          <a:bodyPr/>
          <a:lstStyle/>
          <a:p>
            <a:r>
              <a:rPr lang="sr-Cyrl-CS" dirty="0"/>
              <a:t>Област пружања услуга у државама чланицама Европске Уније је веома широка и обухвата велики број активности од чијег остваривања зависи функционисање слободног тржишта. Тако се под пружањем услуга сматрају активности почев од банкарских, саобраћајних, угоститељских, па и услуга у осигурању... Због тога се успостављање слободног тржишта није ни могло замислити без уклањања свих препрека које стоје на путу слободном вршењу услуга. Постоји још један важан разлог због чега су услуге од велике важности за целокупну Европску Унију. У овом сектору је укупно гледано запослено више него у индустријским делатностима у свим државама чланицама.</a:t>
            </a:r>
            <a:endParaRPr lang="en-US" dirty="0"/>
          </a:p>
        </p:txBody>
      </p:sp>
    </p:spTree>
    <p:extLst>
      <p:ext uri="{BB962C8B-B14F-4D97-AF65-F5344CB8AC3E}">
        <p14:creationId xmlns:p14="http://schemas.microsoft.com/office/powerpoint/2010/main" val="637830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2178</Words>
  <Application>Microsoft Office PowerPoint</Application>
  <PresentationFormat>Widescreen</PresentationFormat>
  <Paragraphs>92</Paragraphs>
  <Slides>32</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Wingdings 3</vt:lpstr>
      <vt:lpstr>Office Theme</vt:lpstr>
      <vt:lpstr>Слобода кретања лица, пружања услуга, кретања капитала и право грађанства у ЕУ</vt:lpstr>
      <vt:lpstr>Слобода кретања лица и право настањивања</vt:lpstr>
      <vt:lpstr>PowerPoint Presentation</vt:lpstr>
      <vt:lpstr>PowerPoint Presentation</vt:lpstr>
      <vt:lpstr>PowerPoint Presentation</vt:lpstr>
      <vt:lpstr>PowerPoint Presentation</vt:lpstr>
      <vt:lpstr>PowerPoint Presentation</vt:lpstr>
      <vt:lpstr>PowerPoint Presentation</vt:lpstr>
      <vt:lpstr>Слобода пружања услуга</vt:lpstr>
      <vt:lpstr>PowerPoint Presentation</vt:lpstr>
      <vt:lpstr>PowerPoint Presentation</vt:lpstr>
      <vt:lpstr>PowerPoint Presentation</vt:lpstr>
      <vt:lpstr>Слобода кретања капитала</vt:lpstr>
      <vt:lpstr>PowerPoint Presentation</vt:lpstr>
      <vt:lpstr>PowerPoint Presentation</vt:lpstr>
      <vt:lpstr>PowerPoint Presentation</vt:lpstr>
      <vt:lpstr>PowerPoint Presentation</vt:lpstr>
      <vt:lpstr>Право грађанства у ЕУ</vt:lpstr>
      <vt:lpstr>Uspostavljanje građanstva EU</vt:lpstr>
      <vt:lpstr>Karakteristika evropskog građanstva</vt:lpstr>
      <vt:lpstr> Prava evropskog građanina </vt:lpstr>
      <vt:lpstr>Temeljna prava evropskog građanina</vt:lpstr>
      <vt:lpstr>Temeljna prava građana iz Povelje </vt:lpstr>
      <vt:lpstr>Pravo birati i biti biran za zastupnika u Europskom parlamentu</vt:lpstr>
      <vt:lpstr>Pravo birati i biti biran na lokalnim izborima</vt:lpstr>
      <vt:lpstr>Pravo na dobru upravu</vt:lpstr>
      <vt:lpstr>Pravo na pristup dokumentima</vt:lpstr>
      <vt:lpstr>Evropski ombudsman</vt:lpstr>
      <vt:lpstr>Pravo na peticiju</vt:lpstr>
      <vt:lpstr>Sloboda kretanja i sloboda boravka</vt:lpstr>
      <vt:lpstr>Diplomatska i konzularna zaštita</vt:lpstr>
      <vt:lpstr>Sloboda kretanja radnika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Слобода кретања лица, пружања услуга, кретања капитала и право грађанства у ЕУ</dc:title>
  <dc:creator>User</dc:creator>
  <cp:lastModifiedBy>User</cp:lastModifiedBy>
  <cp:revision>3</cp:revision>
  <dcterms:created xsi:type="dcterms:W3CDTF">2020-12-22T09:39:07Z</dcterms:created>
  <dcterms:modified xsi:type="dcterms:W3CDTF">2020-12-22T09:49:45Z</dcterms:modified>
</cp:coreProperties>
</file>