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/>
              <a:t>Prijem</a:t>
            </a:r>
            <a:r>
              <a:rPr lang="en-US" dirty="0" smtClean="0"/>
              <a:t> u </a:t>
            </a:r>
            <a:r>
              <a:rPr lang="sr-Latn-BA" dirty="0" smtClean="0"/>
              <a:t>članstvo Evropske unije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 smtClean="0"/>
              <a:t>Petar Mirić HS021-2018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0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Prijem u članstvo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sz="2000" dirty="0" smtClean="0"/>
              <a:t>Cilj prijema u članstvo EU je prvenstveno bilo ekonomsko vezivanje država i stvaranje jedinsvenog tržišta sa svim njegovim prednostima.</a:t>
            </a:r>
          </a:p>
          <a:p>
            <a:r>
              <a:rPr lang="sr-Latn-BA" sz="2000" dirty="0" smtClean="0"/>
              <a:t>Pošto je ekonomski faktor bila osnovna orijentacija tako je nastalo širenje na područja gde će važiti princip </a:t>
            </a:r>
            <a:r>
              <a:rPr lang="sr-Latn-BA" sz="2000" dirty="0" smtClean="0">
                <a:solidFill>
                  <a:srgbClr val="FF0000"/>
                </a:solidFill>
              </a:rPr>
              <a:t>slobodnog tržišta. </a:t>
            </a:r>
            <a:r>
              <a:rPr lang="sr-Latn-BA" sz="2000" dirty="0" smtClean="0"/>
              <a:t>Naravno kako je vreme proticalo javila se portreba i za širenjem nadležnosti sa ostalim vidovima saradnje.</a:t>
            </a:r>
          </a:p>
          <a:p>
            <a:r>
              <a:rPr lang="sr-Latn-BA" sz="2000" dirty="0" smtClean="0"/>
              <a:t>Države koje steknu članstvo stiču pravo na učešće u radu organa, korišćenje fondova, ulazak u jedinstveno tržište i uklanjanje tržišnih barijera, korišćenje osnovnih sloboda itd...</a:t>
            </a:r>
          </a:p>
          <a:p>
            <a:r>
              <a:rPr lang="sr-Latn-BA" sz="2000" dirty="0" smtClean="0"/>
              <a:t>Prijem u EU donosi i određene nedostatke: udeo u odlučivanju u glavnim organima. Ovo se vezuje uglavnom na manje države gde je broj članova u Evropskom savetu i Ministarskom savetu znatno manji u odnosu na jače i veće države članice.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004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410200"/>
          </a:xfrm>
        </p:spPr>
        <p:txBody>
          <a:bodyPr>
            <a:normAutofit/>
          </a:bodyPr>
          <a:lstStyle/>
          <a:p>
            <a:r>
              <a:rPr lang="sr-Latn-BA" sz="2000" dirty="0" smtClean="0"/>
              <a:t>Dolaskom novih država u EU, konstantno se menjaju odnosi među članicama onda je neophodno vršiti reviziju osnivačkih ugovora u Ministarskom savetu, broju poslanika u Evropskom parlamentu i Komisiji itd...</a:t>
            </a:r>
          </a:p>
          <a:p>
            <a:r>
              <a:rPr lang="sr-Latn-BA" sz="2000" dirty="0" smtClean="0"/>
              <a:t>Kod prijema novih članica mora da postoji jednoglasnost svih postojećih članica, pa samo jedan negativan glas dovoljan da onemogući članstvo određene </a:t>
            </a:r>
            <a:r>
              <a:rPr lang="sr-Latn-BA" sz="2000" smtClean="0"/>
              <a:t>države.</a:t>
            </a:r>
            <a:endParaRPr lang="sr-Latn-BA" sz="2000" dirty="0" smtClean="0"/>
          </a:p>
        </p:txBody>
      </p:sp>
    </p:spTree>
    <p:extLst>
      <p:ext uri="{BB962C8B-B14F-4D97-AF65-F5344CB8AC3E}">
        <p14:creationId xmlns:p14="http://schemas.microsoft.com/office/powerpoint/2010/main" val="293615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Uslovi za prijem u članstvo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sz="2000" dirty="0"/>
              <a:t>Celokupni prijem se može podeliti u dve celine. Prvi su materijalni elementi koja svaka država mora da ispuni, dok sa druge strane jeste komplikovana i dugotrajna procedura prijema koja podrazumeva nekoliko etapa koje su međusobno uslovljene i zavisne</a:t>
            </a:r>
            <a:r>
              <a:rPr lang="sr-Latn-BA" sz="2000" dirty="0" smtClean="0"/>
              <a:t>.</a:t>
            </a:r>
          </a:p>
          <a:p>
            <a:r>
              <a:rPr lang="sr-Latn-BA" sz="2000" dirty="0" smtClean="0"/>
              <a:t>Svaka država mora da poštuje načela u članu 6 koja su postavljena u ugovoru o EU da bi mogla da zatraži članstvo. </a:t>
            </a:r>
          </a:p>
          <a:p>
            <a:r>
              <a:rPr lang="sr-Latn-BA" sz="2000" dirty="0" smtClean="0"/>
              <a:t>U članu 6 je navedeno da se unija zasniva na načelima slobode, demokratije, poštovanja, ljudskih prava i osnovnih sloboda i na vladavini prava, koja su zajednička svim državama članica.</a:t>
            </a:r>
            <a:endParaRPr lang="sr-Latn-BA" sz="2000" dirty="0"/>
          </a:p>
          <a:p>
            <a:r>
              <a:rPr lang="sr-Latn-BA" sz="2000" dirty="0"/>
              <a:t>Prvi uslov za članstvo jeste da mora da se radi o evropskoj </a:t>
            </a:r>
            <a:r>
              <a:rPr lang="sr-Latn-BA" sz="2000" dirty="0" smtClean="0"/>
              <a:t>zemlji. Turska već dugo vremena ima problem za članstvo</a:t>
            </a:r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val="218799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sr-Latn-BA" sz="2000" dirty="0" smtClean="0"/>
              <a:t>Zbog zahtevanja preciziranja opštih odredbi u ugovoru o EU, Evropski savet je u Kopenhagenu 1993. došao do preciznijih </a:t>
            </a:r>
            <a:r>
              <a:rPr lang="sr-Latn-BA" sz="2000" dirty="0" smtClean="0">
                <a:solidFill>
                  <a:srgbClr val="FF0000"/>
                </a:solidFill>
              </a:rPr>
              <a:t>„kriterijuma o pridruživanju“</a:t>
            </a:r>
            <a:r>
              <a:rPr lang="sr-Latn-BA" sz="2000" dirty="0" smtClean="0"/>
              <a:t>, gde EU može da proceni da li smartra da određena država ispunjava uslove za članstvo.</a:t>
            </a:r>
          </a:p>
          <a:p>
            <a:pPr lvl="1"/>
            <a:r>
              <a:rPr lang="sr-Latn-BA" sz="1800" dirty="0" smtClean="0"/>
              <a:t>Kriterijumi su:</a:t>
            </a:r>
            <a:endParaRPr lang="sr-Latn-BA" sz="1800" dirty="0"/>
          </a:p>
          <a:p>
            <a:pPr lvl="2"/>
            <a:r>
              <a:rPr lang="sr-Latn-BA" sz="1500" dirty="0"/>
              <a:t>Politički – Stabilnost institucija koje osiguravaju demokratiju, vladavinu prava, poštovanje ljudskih prava i zaštitu manjina</a:t>
            </a:r>
          </a:p>
          <a:p>
            <a:pPr lvl="2"/>
            <a:r>
              <a:rPr lang="sr-Latn-BA" sz="1500" dirty="0"/>
              <a:t>Ekonomski – postojanje funkcionalne tržišne privrede, sposobne da se nosi sa pritiskom konkurencije i tržišnim snagama unutar Unije</a:t>
            </a:r>
          </a:p>
          <a:p>
            <a:pPr lvl="2"/>
            <a:r>
              <a:rPr lang="sr-Latn-BA" sz="1500" dirty="0"/>
              <a:t>Pravni – Sposobnost preuzimanja obaveza članstva, uključujući povezanost ciljevima političke, ekonomske i monetarne </a:t>
            </a:r>
            <a:r>
              <a:rPr lang="sr-Latn-BA" sz="1500" dirty="0" smtClean="0"/>
              <a:t>unije</a:t>
            </a:r>
            <a:endParaRPr lang="sr-Latn-BA" sz="1500" dirty="0"/>
          </a:p>
          <a:p>
            <a:pPr lvl="1"/>
            <a:endParaRPr lang="sr-Latn-BA" sz="1800" dirty="0" smtClean="0"/>
          </a:p>
          <a:p>
            <a:r>
              <a:rPr lang="sr-Latn-BA" sz="2000" dirty="0" smtClean="0"/>
              <a:t>Pomoću ovih kriterijuma svaka država koja želi da se učlani mora prihvati regulativu primarnog i sekundarnog prava EU bez ikakvih pregovora.</a:t>
            </a:r>
          </a:p>
          <a:p>
            <a:r>
              <a:rPr lang="sr-Latn-BA" sz="2000" dirty="0" smtClean="0"/>
              <a:t>Ekonomsko stanje u državi mora biti stabilno i mora vladati princip slobodnog tržišta</a:t>
            </a:r>
          </a:p>
          <a:p>
            <a:r>
              <a:rPr lang="sr-Latn-BA" sz="2000" dirty="0" smtClean="0"/>
              <a:t>Takođe po kriterijumima iz Kopenhagena sve članice moraju da prihvate EVRO kao valutu.</a:t>
            </a:r>
          </a:p>
        </p:txBody>
      </p:sp>
    </p:spTree>
    <p:extLst>
      <p:ext uri="{BB962C8B-B14F-4D97-AF65-F5344CB8AC3E}">
        <p14:creationId xmlns:p14="http://schemas.microsoft.com/office/powerpoint/2010/main" val="168142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Procedura prijema u članstvo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sz="2000" dirty="0" smtClean="0"/>
              <a:t>Procedura prijema u članstvo EU je jedan dugotrajan proces u kom glavnu reč vode osnovni organi.</a:t>
            </a:r>
          </a:p>
          <a:p>
            <a:r>
              <a:rPr lang="sr-Latn-BA" sz="2000" dirty="0" smtClean="0"/>
              <a:t>Svaka potencijalna članica EU mora da ispunjava uslove opšteg tipa ili posebne uslove koji vezani samo sa posebne države.</a:t>
            </a:r>
          </a:p>
          <a:p>
            <a:r>
              <a:rPr lang="sr-Latn-BA" sz="2000" dirty="0" smtClean="0"/>
              <a:t>Prva od procedura je usvajanje Pozitivne studije izvodljivosti. Ovo podrazumeva da je određena država dolazi u obzir da jednoga dana postane konkretna članica. </a:t>
            </a:r>
          </a:p>
          <a:p>
            <a:r>
              <a:rPr lang="sr-Latn-BA" sz="2000" dirty="0" smtClean="0"/>
              <a:t>Pre nego što se pošalje molba za članstvo u EU, od država koje žele da se učlane u organizaciju morale su da potpišu „</a:t>
            </a:r>
            <a:r>
              <a:rPr lang="sr-Latn-BA" sz="2000" dirty="0" smtClean="0">
                <a:solidFill>
                  <a:srgbClr val="FF0000"/>
                </a:solidFill>
              </a:rPr>
              <a:t>sporazum o pridruživanju i stabilizaciji“</a:t>
            </a:r>
            <a:r>
              <a:rPr lang="sr-Latn-BA" sz="2000" dirty="0" smtClean="0"/>
              <a:t>. Ovaj sporazum podrazumeva da država treba da poštuje odredbe o ukidanju carinskih barijera, da stvara jedinstveno tržište, poštuje vladavinu prava, vrši ubrzanu harmonizaciju sopstvenog poretka i vodi demokratsku i transparentnu politiku i jaku regionalnu saradnju.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87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r>
              <a:rPr lang="sr-Latn-BA" sz="2000" dirty="0" smtClean="0"/>
              <a:t>Nakon sporazuma o pridržavanju i stabilizaciji, država potom šalje molbu </a:t>
            </a:r>
            <a:r>
              <a:rPr lang="sr-Latn-BA" sz="2000" dirty="0" smtClean="0">
                <a:solidFill>
                  <a:srgbClr val="FF0000"/>
                </a:solidFill>
              </a:rPr>
              <a:t>Savetu</a:t>
            </a:r>
            <a:r>
              <a:rPr lang="sr-Latn-BA" sz="2000" dirty="0" smtClean="0"/>
              <a:t> za prijem za EU.</a:t>
            </a:r>
          </a:p>
          <a:p>
            <a:r>
              <a:rPr lang="sr-Latn-BA" sz="2000" dirty="0" smtClean="0"/>
              <a:t>Savet nakon toga se konsultuje sa </a:t>
            </a:r>
            <a:r>
              <a:rPr lang="sr-Latn-BA" sz="2000" dirty="0" smtClean="0">
                <a:solidFill>
                  <a:srgbClr val="FF0000"/>
                </a:solidFill>
              </a:rPr>
              <a:t>Komisijom</a:t>
            </a:r>
            <a:r>
              <a:rPr lang="sr-Latn-BA" sz="2000" dirty="0" smtClean="0"/>
              <a:t> o aktu. Zaključak o ispunjenju uslova može trajati dug vremenski period.</a:t>
            </a:r>
          </a:p>
          <a:p>
            <a:r>
              <a:rPr lang="sr-Latn-BA" sz="2000" dirty="0" smtClean="0"/>
              <a:t>Osim Komisije, saglasnost mora da da i </a:t>
            </a:r>
            <a:r>
              <a:rPr lang="sr-Latn-BA" sz="2000" dirty="0" smtClean="0">
                <a:solidFill>
                  <a:srgbClr val="FF0000"/>
                </a:solidFill>
              </a:rPr>
              <a:t>Evropski parlament</a:t>
            </a:r>
            <a:r>
              <a:rPr lang="sr-Latn-BA" sz="2000" dirty="0" smtClean="0"/>
              <a:t> na to da se otpočnu pregovori i to čini dvotrećinskom većinom od ukupnog broja članova.</a:t>
            </a:r>
          </a:p>
          <a:p>
            <a:r>
              <a:rPr lang="sr-Latn-BA" sz="2000" dirty="0" smtClean="0"/>
              <a:t>Savet mora da formira jednoglasnu odluku da bi se počeli pregovori sa potencijalnom državom članicom.</a:t>
            </a:r>
          </a:p>
          <a:p>
            <a:r>
              <a:rPr lang="sr-Latn-BA" sz="2000" dirty="0" smtClean="0"/>
              <a:t>Ministarski savet i Komisija vode pregovore sa ostalim državama članicama o pregovorima o prijemu druge države.</a:t>
            </a:r>
          </a:p>
          <a:p>
            <a:r>
              <a:rPr lang="sr-Latn-BA" sz="2000" dirty="0" smtClean="0"/>
              <a:t>Na kraju Komisija, Evropski savet i na kraju Savet ministara iznose svoje mišljenje i dolaze do odluke do zaključenja ugovora o pristupu države koji mora biti prihvaćen od svih država članica.</a:t>
            </a:r>
          </a:p>
          <a:p>
            <a:endParaRPr lang="sr-Latn-BA" sz="2000" dirty="0" smtClean="0"/>
          </a:p>
        </p:txBody>
      </p:sp>
    </p:spTree>
    <p:extLst>
      <p:ext uri="{BB962C8B-B14F-4D97-AF65-F5344CB8AC3E}">
        <p14:creationId xmlns:p14="http://schemas.microsoft.com/office/powerpoint/2010/main" val="243264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905" y="1524000"/>
            <a:ext cx="6103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HVALA NA PAŽNJI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2895600" y="2971800"/>
            <a:ext cx="3352800" cy="31242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2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</TotalTime>
  <Words>734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Prijem u članstvo Evropske unije</vt:lpstr>
      <vt:lpstr>Prijem u članstvo</vt:lpstr>
      <vt:lpstr>PowerPoint Presentation</vt:lpstr>
      <vt:lpstr>Uslovi za prijem u članstvo</vt:lpstr>
      <vt:lpstr>PowerPoint Presentation</vt:lpstr>
      <vt:lpstr>Procedura prijema u članstvo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Prijem u članstvo Evropske unije</dc:title>
  <dc:creator>Petar Miric</dc:creator>
  <cp:lastModifiedBy>Petar Miric</cp:lastModifiedBy>
  <cp:revision>18</cp:revision>
  <dcterms:created xsi:type="dcterms:W3CDTF">2006-08-16T00:00:00Z</dcterms:created>
  <dcterms:modified xsi:type="dcterms:W3CDTF">2020-11-28T15:18:57Z</dcterms:modified>
</cp:coreProperties>
</file>