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5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2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0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9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3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3BFB-9F16-4BA1-B778-17D5EF01034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7F11-975E-4BAB-AD4D-613FF6FA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2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Европски парламент, Комисија и Европски савет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 </a:t>
            </a:r>
            <a:r>
              <a:rPr lang="sr-Cyrl-RS" smtClean="0"/>
              <a:t>др Бојан Милисављевић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2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Комисија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За европску Комисију се може закључити да је орган </a:t>
            </a:r>
            <a:r>
              <a:rPr lang="en-US" altLang="en-US" b="1">
                <a:solidFill>
                  <a:srgbClr val="FF0000"/>
                </a:solidFill>
              </a:rPr>
              <a:t>управе и контроле, као и извршни орган </a:t>
            </a:r>
            <a:r>
              <a:rPr lang="en-US" altLang="en-US"/>
              <a:t>у Европској Унији, као и </a:t>
            </a:r>
            <a:r>
              <a:rPr lang="en-US" altLang="en-US">
                <a:solidFill>
                  <a:srgbClr val="FF0000"/>
                </a:solidFill>
              </a:rPr>
              <a:t>орган иницијативе. </a:t>
            </a:r>
            <a:r>
              <a:rPr lang="en-US" altLang="en-US"/>
              <a:t>Поједине надлежности указују да она има и елементе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секретаријата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међународних организација.</a:t>
            </a:r>
          </a:p>
          <a:p>
            <a:pPr eaLnBrk="1" hangingPunct="1"/>
            <a:r>
              <a:rPr lang="en-US" altLang="en-US"/>
              <a:t>Чланови Комисије, иако су регрутовани као држављани својих држава, у овом органу </a:t>
            </a:r>
            <a:r>
              <a:rPr lang="en-US" altLang="en-US" b="1">
                <a:solidFill>
                  <a:srgbClr val="FF0000"/>
                </a:solidFill>
              </a:rPr>
              <a:t>морају да заступају искључиво интересе Европске Уније</a:t>
            </a:r>
            <a:r>
              <a:rPr lang="en-US" altLang="en-US">
                <a:solidFill>
                  <a:srgbClr val="FF0000"/>
                </a:solidFill>
              </a:rPr>
              <a:t>. </a:t>
            </a:r>
          </a:p>
          <a:p>
            <a:pPr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69738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,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свега</a:t>
            </a:r>
            <a:r>
              <a:rPr lang="en-US" dirty="0" smtClean="0"/>
              <a:t>, </a:t>
            </a:r>
            <a:r>
              <a:rPr lang="en-US" dirty="0" err="1" smtClean="0"/>
              <a:t>изабрани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експерти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различите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у </a:t>
            </a:r>
            <a:r>
              <a:rPr lang="en-US" dirty="0" err="1" smtClean="0"/>
              <a:t>којима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ангажовани</a:t>
            </a:r>
            <a:r>
              <a:rPr lang="en-US" dirty="0" smtClean="0"/>
              <a:t>.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, </a:t>
            </a:r>
            <a:r>
              <a:rPr lang="en-US" dirty="0" err="1" smtClean="0"/>
              <a:t>уколико</a:t>
            </a:r>
            <a:r>
              <a:rPr lang="en-US" dirty="0" smtClean="0"/>
              <a:t> </a:t>
            </a:r>
            <a:r>
              <a:rPr lang="en-US" dirty="0" err="1" smtClean="0"/>
              <a:t>посматрамо</a:t>
            </a:r>
            <a:r>
              <a:rPr lang="en-US" dirty="0" smtClean="0"/>
              <a:t> </a:t>
            </a:r>
            <a:r>
              <a:rPr lang="en-US" dirty="0" err="1" smtClean="0"/>
              <a:t>унутрашњу</a:t>
            </a:r>
            <a:r>
              <a:rPr lang="en-US" dirty="0" smtClean="0"/>
              <a:t> </a:t>
            </a:r>
            <a:r>
              <a:rPr lang="en-US" dirty="0" err="1" smtClean="0"/>
              <a:t>структуру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, </a:t>
            </a:r>
            <a:r>
              <a:rPr lang="en-US" dirty="0" err="1" smtClean="0"/>
              <a:t>онда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такође</a:t>
            </a:r>
            <a:r>
              <a:rPr lang="en-US" dirty="0" smtClean="0"/>
              <a:t> о </a:t>
            </a:r>
            <a:r>
              <a:rPr lang="en-US" dirty="0" err="1" smtClean="0">
                <a:solidFill>
                  <a:srgbClr val="FF0000"/>
                </a:solidFill>
              </a:rPr>
              <a:t>једном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административном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органу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који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укупно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упошљава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преко</a:t>
            </a:r>
            <a:r>
              <a:rPr lang="en-US" b="1" dirty="0" smtClean="0">
                <a:solidFill>
                  <a:srgbClr val="FF0000"/>
                </a:solidFill>
              </a:rPr>
              <a:t>  30.000 </a:t>
            </a:r>
            <a:r>
              <a:rPr lang="en-US" b="1" dirty="0" err="1" smtClean="0">
                <a:solidFill>
                  <a:srgbClr val="FF0000"/>
                </a:solidFill>
              </a:rPr>
              <a:t>особа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тога</a:t>
            </a:r>
            <a:r>
              <a:rPr lang="en-US" dirty="0" smtClean="0"/>
              <a:t> </a:t>
            </a:r>
            <a:r>
              <a:rPr lang="en-US" dirty="0" err="1" smtClean="0"/>
              <a:t>велики</a:t>
            </a:r>
            <a:r>
              <a:rPr lang="en-US" dirty="0" smtClean="0"/>
              <a:t> </a:t>
            </a:r>
            <a:r>
              <a:rPr lang="en-US" dirty="0" err="1" smtClean="0"/>
              <a:t>терет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буџет</a:t>
            </a:r>
            <a:r>
              <a:rPr lang="en-US" dirty="0" smtClean="0"/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неким</a:t>
            </a:r>
            <a:r>
              <a:rPr lang="en-US" dirty="0" smtClean="0"/>
              <a:t> </a:t>
            </a:r>
            <a:r>
              <a:rPr lang="en-US" dirty="0" err="1" smtClean="0"/>
              <a:t>подацима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трошкове</a:t>
            </a:r>
            <a:r>
              <a:rPr lang="en-US" dirty="0" smtClean="0"/>
              <a:t> </a:t>
            </a:r>
            <a:r>
              <a:rPr lang="en-US" dirty="0" err="1" smtClean="0"/>
              <a:t>Комисије</a:t>
            </a:r>
            <a:r>
              <a:rPr lang="en-US" dirty="0" smtClean="0"/>
              <a:t> </a:t>
            </a:r>
            <a:r>
              <a:rPr lang="en-US" dirty="0" err="1" smtClean="0"/>
              <a:t>одлази</a:t>
            </a:r>
            <a:r>
              <a:rPr lang="en-US" dirty="0" smtClean="0"/>
              <a:t> </a:t>
            </a:r>
            <a:r>
              <a:rPr lang="en-US" dirty="0" err="1" smtClean="0"/>
              <a:t>чак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6% </a:t>
            </a:r>
            <a:r>
              <a:rPr lang="en-US" b="1" dirty="0" err="1" smtClean="0">
                <a:solidFill>
                  <a:srgbClr val="FF0000"/>
                </a:solidFill>
              </a:rPr>
              <a:t>укупног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буџета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Европске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Уније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40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У </a:t>
            </a:r>
            <a:r>
              <a:rPr lang="en-US" dirty="0" err="1" smtClean="0"/>
              <a:t>организационом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 </a:t>
            </a:r>
            <a:r>
              <a:rPr lang="en-US" dirty="0" err="1" smtClean="0"/>
              <a:t>Комисија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,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свега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састављена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од</a:t>
            </a:r>
            <a:r>
              <a:rPr lang="en-US" b="1" dirty="0" smtClean="0">
                <a:solidFill>
                  <a:srgbClr val="FF0000"/>
                </a:solidFill>
              </a:rPr>
              <a:t> 28 </a:t>
            </a:r>
            <a:r>
              <a:rPr lang="en-US" b="1" dirty="0" err="1" smtClean="0">
                <a:solidFill>
                  <a:srgbClr val="FF0000"/>
                </a:solidFill>
              </a:rPr>
              <a:t>комесара</a:t>
            </a:r>
            <a:r>
              <a:rPr lang="en-US" dirty="0" smtClean="0"/>
              <a:t>.  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Њена</a:t>
            </a:r>
            <a:r>
              <a:rPr lang="en-US" dirty="0" smtClean="0"/>
              <a:t> </a:t>
            </a:r>
            <a:r>
              <a:rPr lang="en-US" dirty="0" err="1" smtClean="0"/>
              <a:t>унутрашња</a:t>
            </a:r>
            <a:r>
              <a:rPr lang="en-US" dirty="0" smtClean="0"/>
              <a:t> </a:t>
            </a:r>
            <a:r>
              <a:rPr lang="en-US" dirty="0" err="1" smtClean="0"/>
              <a:t>структура</a:t>
            </a:r>
            <a:r>
              <a:rPr lang="en-US" dirty="0" smtClean="0"/>
              <a:t> </a:t>
            </a:r>
            <a:r>
              <a:rPr lang="en-US" dirty="0" err="1" smtClean="0"/>
              <a:t>одговара</a:t>
            </a:r>
            <a:r>
              <a:rPr lang="en-US" dirty="0" smtClean="0"/>
              <a:t> </a:t>
            </a:r>
            <a:r>
              <a:rPr lang="en-US" dirty="0" err="1" smtClean="0"/>
              <a:t>структурама</a:t>
            </a:r>
            <a:r>
              <a:rPr lang="en-US" dirty="0" smtClean="0"/>
              <a:t> </a:t>
            </a:r>
            <a:r>
              <a:rPr lang="en-US" dirty="0" err="1" smtClean="0"/>
              <a:t>националних</a:t>
            </a:r>
            <a:r>
              <a:rPr lang="en-US" dirty="0" smtClean="0"/>
              <a:t> </a:t>
            </a:r>
            <a:r>
              <a:rPr lang="en-US" dirty="0" err="1" smtClean="0"/>
              <a:t>влада</a:t>
            </a:r>
            <a:r>
              <a:rPr lang="en-US" dirty="0" smtClean="0"/>
              <a:t> 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подељене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ресоре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предузетништво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индустрија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транспорт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администрација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правда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информатика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животна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средина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рибарство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енергетика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спољна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политика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образовање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култура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пољопривреда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здравље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заштита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потрошача</a:t>
            </a:r>
            <a:r>
              <a:rPr lang="sr-Cyrl-RS" b="1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челу</a:t>
            </a:r>
            <a:r>
              <a:rPr lang="en-US" dirty="0" smtClean="0"/>
              <a:t> </a:t>
            </a:r>
            <a:r>
              <a:rPr lang="en-US" dirty="0" err="1" smtClean="0"/>
              <a:t>сваког</a:t>
            </a:r>
            <a:r>
              <a:rPr lang="en-US" dirty="0" smtClean="0"/>
              <a:t> </a:t>
            </a:r>
            <a:r>
              <a:rPr lang="en-US" dirty="0" err="1" smtClean="0"/>
              <a:t>комесаријата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комесар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сваке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чланице</a:t>
            </a:r>
            <a:r>
              <a:rPr lang="en-US" dirty="0" smtClean="0"/>
              <a:t>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челу</a:t>
            </a:r>
            <a:r>
              <a:rPr lang="en-US" dirty="0" smtClean="0"/>
              <a:t> </a:t>
            </a:r>
            <a:r>
              <a:rPr lang="en-US" dirty="0" err="1" smtClean="0"/>
              <a:t>Комисије</a:t>
            </a:r>
            <a:r>
              <a:rPr lang="en-US" dirty="0" smtClean="0"/>
              <a:t> </a:t>
            </a:r>
            <a:r>
              <a:rPr lang="en-US" dirty="0" err="1" smtClean="0"/>
              <a:t>налази</a:t>
            </a:r>
            <a:r>
              <a:rPr lang="en-US" dirty="0" smtClean="0"/>
              <a:t> </a:t>
            </a:r>
            <a:r>
              <a:rPr lang="en-US" dirty="0" err="1" smtClean="0"/>
              <a:t>председник</a:t>
            </a:r>
            <a:r>
              <a:rPr lang="en-US" dirty="0" smtClean="0"/>
              <a:t>. </a:t>
            </a:r>
            <a:r>
              <a:rPr lang="en-US" dirty="0" err="1" smtClean="0"/>
              <a:t>Сваки</a:t>
            </a:r>
            <a:r>
              <a:rPr lang="en-US" dirty="0" smtClean="0"/>
              <a:t> </a:t>
            </a:r>
            <a:r>
              <a:rPr lang="en-US" dirty="0" err="1" smtClean="0"/>
              <a:t>комесар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тим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пет</a:t>
            </a:r>
            <a:r>
              <a:rPr lang="en-US" dirty="0" smtClean="0"/>
              <a:t> </a:t>
            </a:r>
            <a:r>
              <a:rPr lang="en-US" dirty="0" err="1" smtClean="0"/>
              <a:t>помоћника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059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Мандат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Комисије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је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пет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година</a:t>
            </a:r>
            <a:r>
              <a:rPr lang="en-US" dirty="0" smtClean="0"/>
              <a:t>. </a:t>
            </a:r>
            <a:r>
              <a:rPr lang="en-US" dirty="0" err="1" smtClean="0"/>
              <a:t>Избор</a:t>
            </a:r>
            <a:r>
              <a:rPr lang="en-US" dirty="0" smtClean="0"/>
              <a:t> </a:t>
            </a:r>
            <a:r>
              <a:rPr lang="en-US" dirty="0" err="1" smtClean="0"/>
              <a:t>чланова</a:t>
            </a:r>
            <a:r>
              <a:rPr lang="en-US" dirty="0" smtClean="0"/>
              <a:t> </a:t>
            </a:r>
            <a:r>
              <a:rPr lang="en-US" dirty="0" err="1" smtClean="0"/>
              <a:t>Комисије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вишестепен</a:t>
            </a:r>
            <a:r>
              <a:rPr lang="en-US" dirty="0" smtClean="0"/>
              <a:t>.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корак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Европски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савет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/>
              <a:t>предложи</a:t>
            </a:r>
            <a:r>
              <a:rPr lang="en-US" dirty="0" smtClean="0"/>
              <a:t> </a:t>
            </a:r>
            <a:r>
              <a:rPr lang="en-US" dirty="0" err="1" smtClean="0"/>
              <a:t>квалификованом</a:t>
            </a:r>
            <a:r>
              <a:rPr lang="en-US" dirty="0" smtClean="0"/>
              <a:t> </a:t>
            </a:r>
            <a:r>
              <a:rPr lang="en-US" dirty="0" err="1" smtClean="0"/>
              <a:t>већином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председника</a:t>
            </a:r>
            <a:r>
              <a:rPr lang="en-US" dirty="0" smtClean="0"/>
              <a:t> </a:t>
            </a:r>
            <a:r>
              <a:rPr lang="en-US" dirty="0" err="1" smtClean="0"/>
              <a:t>Комисије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>
                <a:solidFill>
                  <a:srgbClr val="FF0000"/>
                </a:solidFill>
              </a:rPr>
              <a:t>упућује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свој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предлог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Европском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парламенту</a:t>
            </a:r>
            <a:r>
              <a:rPr lang="en-US" dirty="0" smtClean="0"/>
              <a:t>.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потврде</a:t>
            </a:r>
            <a:r>
              <a:rPr lang="en-US" dirty="0" smtClean="0"/>
              <a:t> </a:t>
            </a:r>
            <a:r>
              <a:rPr lang="en-US" dirty="0" err="1" smtClean="0"/>
              <a:t>Парламента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мора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двотрећинска</a:t>
            </a:r>
            <a:r>
              <a:rPr lang="en-US" dirty="0" smtClean="0"/>
              <a:t>,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савет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воље</a:t>
            </a:r>
            <a:r>
              <a:rPr lang="en-US" dirty="0" smtClean="0"/>
              <a:t> </a:t>
            </a:r>
            <a:r>
              <a:rPr lang="en-US" dirty="0" err="1" smtClean="0"/>
              <a:t>сваке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чланице</a:t>
            </a:r>
            <a:r>
              <a:rPr lang="en-US" dirty="0" smtClean="0"/>
              <a:t> и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њиховој</a:t>
            </a:r>
            <a:r>
              <a:rPr lang="en-US" dirty="0" smtClean="0"/>
              <a:t> </a:t>
            </a:r>
            <a:r>
              <a:rPr lang="en-US" dirty="0" err="1" smtClean="0"/>
              <a:t>сагласност</a:t>
            </a:r>
            <a:r>
              <a:rPr lang="en-US" dirty="0" smtClean="0"/>
              <a:t>, </a:t>
            </a:r>
            <a:r>
              <a:rPr lang="en-US" dirty="0" err="1" smtClean="0"/>
              <a:t>формира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листу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свих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чланова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будуће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Комисије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квалификованог</a:t>
            </a:r>
            <a:r>
              <a:rPr lang="en-US" dirty="0" smtClean="0"/>
              <a:t> </a:t>
            </a:r>
            <a:r>
              <a:rPr lang="en-US" dirty="0" err="1" smtClean="0"/>
              <a:t>изгласавања</a:t>
            </a:r>
            <a:r>
              <a:rPr lang="en-US" dirty="0" smtClean="0"/>
              <a:t> </a:t>
            </a:r>
            <a:r>
              <a:rPr lang="en-US" dirty="0" err="1" smtClean="0"/>
              <a:t>поново</a:t>
            </a:r>
            <a:r>
              <a:rPr lang="en-US" dirty="0" smtClean="0"/>
              <a:t> </a:t>
            </a:r>
            <a:r>
              <a:rPr lang="en-US" dirty="0" err="1" smtClean="0"/>
              <a:t>прослеђује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потврду</a:t>
            </a:r>
            <a:r>
              <a:rPr lang="en-US" dirty="0" smtClean="0"/>
              <a:t> </a:t>
            </a:r>
            <a:r>
              <a:rPr lang="en-US" dirty="0" err="1" smtClean="0"/>
              <a:t>парламенту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069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Надлежности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sr-Cyrl-RS" dirty="0" smtClean="0"/>
              <a:t>1. </a:t>
            </a:r>
            <a:r>
              <a:rPr lang="en-US" dirty="0" err="1" smtClean="0">
                <a:solidFill>
                  <a:srgbClr val="FF0000"/>
                </a:solidFill>
              </a:rPr>
              <a:t>стара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се</a:t>
            </a:r>
            <a:r>
              <a:rPr lang="en-US" dirty="0" smtClean="0">
                <a:solidFill>
                  <a:srgbClr val="FF0000"/>
                </a:solidFill>
              </a:rPr>
              <a:t> о </a:t>
            </a:r>
            <a:r>
              <a:rPr lang="en-US" b="1" dirty="0" err="1" smtClean="0">
                <a:solidFill>
                  <a:srgbClr val="FF0000"/>
                </a:solidFill>
              </a:rPr>
              <a:t>примени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уговора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мерама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Заједнице</a:t>
            </a:r>
            <a:r>
              <a:rPr lang="en-US" dirty="0" smtClean="0"/>
              <a:t> </a:t>
            </a:r>
            <a:r>
              <a:rPr lang="en-US" dirty="0" err="1" smtClean="0"/>
              <a:t>доносе</a:t>
            </a:r>
            <a:r>
              <a:rPr lang="en-US" dirty="0" smtClean="0"/>
              <a:t>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уговором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sr-Cyrl-RS" dirty="0" smtClean="0"/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формулише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препоруке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или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даје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мишљења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о </a:t>
            </a:r>
            <a:r>
              <a:rPr lang="en-US" dirty="0" err="1" smtClean="0"/>
              <a:t>питањима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уређује</a:t>
            </a:r>
            <a:r>
              <a:rPr lang="en-US" dirty="0" smtClean="0"/>
              <a:t> </a:t>
            </a:r>
            <a:r>
              <a:rPr lang="en-US" dirty="0" err="1" smtClean="0"/>
              <a:t>уговор</a:t>
            </a:r>
            <a:r>
              <a:rPr lang="en-US" dirty="0" smtClean="0"/>
              <a:t>,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њему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предвиђено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оцени</a:t>
            </a:r>
            <a:r>
              <a:rPr lang="en-US" dirty="0" smtClean="0"/>
              <a:t> </a:t>
            </a:r>
            <a:r>
              <a:rPr lang="en-US" dirty="0" err="1" smtClean="0"/>
              <a:t>Комисије</a:t>
            </a:r>
            <a:r>
              <a:rPr lang="en-US" dirty="0" smtClean="0"/>
              <a:t> </a:t>
            </a:r>
            <a:r>
              <a:rPr lang="en-US" dirty="0" err="1" smtClean="0"/>
              <a:t>потребно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sr-Cyrl-RS" dirty="0" smtClean="0"/>
              <a:t>3.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овлашћење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самостално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одлучује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учествује</a:t>
            </a:r>
            <a:r>
              <a:rPr lang="en-US" b="1" dirty="0" smtClean="0">
                <a:solidFill>
                  <a:srgbClr val="FF0000"/>
                </a:solidFill>
              </a:rPr>
              <a:t> у </a:t>
            </a:r>
            <a:r>
              <a:rPr lang="en-US" b="1" dirty="0" err="1" smtClean="0">
                <a:solidFill>
                  <a:srgbClr val="FF0000"/>
                </a:solidFill>
              </a:rPr>
              <a:t>припремању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мера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које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доноси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Савет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парламент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у </a:t>
            </a:r>
            <a:r>
              <a:rPr lang="en-US" dirty="0" err="1" smtClean="0"/>
              <a:t>уговору</a:t>
            </a:r>
            <a:r>
              <a:rPr lang="en-US" dirty="0" smtClean="0"/>
              <a:t> </a:t>
            </a:r>
            <a:r>
              <a:rPr lang="en-US" dirty="0" err="1" smtClean="0"/>
              <a:t>предвиђено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sr-Cyrl-RS" dirty="0" smtClean="0"/>
              <a:t>4.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овлашћења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Савет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пренео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њу</a:t>
            </a:r>
            <a:r>
              <a:rPr lang="en-US" dirty="0" smtClean="0">
                <a:solidFill>
                  <a:srgbClr val="FF0000"/>
                </a:solidFill>
              </a:rPr>
              <a:t> у </a:t>
            </a:r>
            <a:r>
              <a:rPr lang="en-US" dirty="0" err="1" smtClean="0">
                <a:solidFill>
                  <a:srgbClr val="FF0000"/>
                </a:solidFill>
              </a:rPr>
              <a:t>циљу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спровођења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прописа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које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је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донео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50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r-Cyrl-RS" dirty="0" smtClean="0"/>
              <a:t>5. </a:t>
            </a:r>
            <a:r>
              <a:rPr lang="en-US" dirty="0" smtClean="0"/>
              <a:t>У </a:t>
            </a:r>
            <a:r>
              <a:rPr lang="en-US" dirty="0" err="1" smtClean="0"/>
              <a:t>погледу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легислативних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овлашћења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Комисија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нема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аутономну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надлежност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/>
              <a:t> </a:t>
            </a:r>
            <a:r>
              <a:rPr lang="en-US" dirty="0" err="1" smtClean="0"/>
              <a:t>Овде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њена</a:t>
            </a:r>
            <a:r>
              <a:rPr lang="en-US" dirty="0" smtClean="0"/>
              <a:t> </a:t>
            </a:r>
            <a:r>
              <a:rPr lang="en-US" dirty="0" err="1" smtClean="0"/>
              <a:t>улога</a:t>
            </a:r>
            <a:r>
              <a:rPr lang="en-US" dirty="0" smtClean="0"/>
              <a:t> </a:t>
            </a:r>
            <a:r>
              <a:rPr lang="en-US" dirty="0" err="1" smtClean="0"/>
              <a:t>своди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припрему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аката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затим</a:t>
            </a:r>
            <a:r>
              <a:rPr lang="en-US" dirty="0" smtClean="0"/>
              <a:t> </a:t>
            </a:r>
            <a:r>
              <a:rPr lang="en-US" dirty="0" err="1" smtClean="0"/>
              <a:t>пр</a:t>
            </a:r>
            <a:r>
              <a:rPr lang="sr-Cyrl-RS" dirty="0" smtClean="0"/>
              <a:t>о</a:t>
            </a:r>
            <a:r>
              <a:rPr lang="en-US" dirty="0" err="1" smtClean="0"/>
              <a:t>следити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Министарском</a:t>
            </a:r>
            <a:r>
              <a:rPr lang="en-US" dirty="0" smtClean="0"/>
              <a:t> </a:t>
            </a:r>
            <a:r>
              <a:rPr lang="en-US" dirty="0" err="1" smtClean="0"/>
              <a:t>савету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Европском</a:t>
            </a:r>
            <a:r>
              <a:rPr lang="en-US" dirty="0" smtClean="0"/>
              <a:t> </a:t>
            </a:r>
            <a:r>
              <a:rPr lang="en-US" dirty="0" err="1" smtClean="0"/>
              <a:t>парламенту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даље</a:t>
            </a:r>
            <a:r>
              <a:rPr lang="en-US" dirty="0" smtClean="0"/>
              <a:t> </a:t>
            </a:r>
            <a:r>
              <a:rPr lang="en-US" dirty="0" err="1" smtClean="0"/>
              <a:t>усвајање</a:t>
            </a:r>
            <a:r>
              <a:rPr lang="en-US" dirty="0" smtClean="0"/>
              <a:t> и </a:t>
            </a:r>
            <a:r>
              <a:rPr lang="en-US" dirty="0" err="1" smtClean="0"/>
              <a:t>анализу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defRPr/>
            </a:pPr>
            <a:r>
              <a:rPr lang="sr-Cyrl-RS" dirty="0" smtClean="0"/>
              <a:t>6. </a:t>
            </a:r>
            <a:r>
              <a:rPr lang="en-US" dirty="0" err="1" smtClean="0"/>
              <a:t>Комисија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такође</a:t>
            </a:r>
            <a:r>
              <a:rPr lang="en-US" dirty="0" smtClean="0"/>
              <a:t> </a:t>
            </a:r>
            <a:r>
              <a:rPr lang="en-US" dirty="0" err="1" smtClean="0"/>
              <a:t>надлежна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руководи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коришћењем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средстава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из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буџета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, </a:t>
            </a:r>
            <a:endParaRPr lang="sr-Cyrl-RS" dirty="0" smtClean="0"/>
          </a:p>
          <a:p>
            <a:pPr>
              <a:defRPr/>
            </a:pPr>
            <a:r>
              <a:rPr lang="sr-Cyrl-RS" dirty="0" smtClean="0"/>
              <a:t>7. </a:t>
            </a:r>
            <a:r>
              <a:rPr lang="en-US" dirty="0" err="1" smtClean="0"/>
              <a:t>разматра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предуслове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пријем</a:t>
            </a:r>
            <a:r>
              <a:rPr lang="en-US" dirty="0" smtClean="0">
                <a:solidFill>
                  <a:srgbClr val="FF0000"/>
                </a:solidFill>
              </a:rPr>
              <a:t> у </a:t>
            </a:r>
            <a:r>
              <a:rPr lang="en-US" dirty="0" err="1" smtClean="0">
                <a:solidFill>
                  <a:srgbClr val="FF0000"/>
                </a:solidFill>
              </a:rPr>
              <a:t>чланство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неке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нове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државе</a:t>
            </a:r>
            <a:r>
              <a:rPr lang="en-US" dirty="0" smtClean="0">
                <a:solidFill>
                  <a:srgbClr val="FF0000"/>
                </a:solidFill>
              </a:rPr>
              <a:t>.. </a:t>
            </a:r>
          </a:p>
        </p:txBody>
      </p:sp>
    </p:spTree>
    <p:extLst>
      <p:ext uri="{BB962C8B-B14F-4D97-AF65-F5344CB8AC3E}">
        <p14:creationId xmlns:p14="http://schemas.microsoft.com/office/powerpoint/2010/main" val="1647309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r-Cyrl-RS" dirty="0" smtClean="0"/>
              <a:t>8. </a:t>
            </a:r>
            <a:r>
              <a:rPr lang="en-US" dirty="0" err="1" smtClean="0"/>
              <a:t>Њена</a:t>
            </a:r>
            <a:r>
              <a:rPr lang="en-US" dirty="0" smtClean="0"/>
              <a:t> </a:t>
            </a:r>
            <a:r>
              <a:rPr lang="en-US" dirty="0" err="1"/>
              <a:t>извршна</a:t>
            </a:r>
            <a:r>
              <a:rPr lang="en-US" dirty="0"/>
              <a:t> </a:t>
            </a:r>
            <a:r>
              <a:rPr lang="en-US" dirty="0" err="1"/>
              <a:t>овлашћења</a:t>
            </a:r>
            <a:r>
              <a:rPr lang="en-US" dirty="0"/>
              <a:t> </a:t>
            </a:r>
            <a:r>
              <a:rPr lang="en-US" dirty="0" err="1"/>
              <a:t>можда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најбоље</a:t>
            </a:r>
            <a:r>
              <a:rPr lang="en-US" dirty="0"/>
              <a:t> </a:t>
            </a:r>
            <a:r>
              <a:rPr lang="en-US" dirty="0" err="1"/>
              <a:t>огледају</a:t>
            </a:r>
            <a:r>
              <a:rPr lang="en-US" dirty="0"/>
              <a:t> у </a:t>
            </a:r>
            <a:r>
              <a:rPr lang="en-US" dirty="0" err="1"/>
              <a:t>чињеници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овлашћена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директно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новчано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кажњава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правна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лица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територији</a:t>
            </a:r>
            <a:r>
              <a:rPr lang="en-US" dirty="0"/>
              <a:t> </a:t>
            </a:r>
            <a:r>
              <a:rPr lang="en-US" dirty="0" err="1"/>
              <a:t>било</a:t>
            </a:r>
            <a:r>
              <a:rPr lang="en-US" dirty="0"/>
              <a:t> 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државе</a:t>
            </a:r>
            <a:r>
              <a:rPr lang="en-US" dirty="0"/>
              <a:t> </a:t>
            </a:r>
            <a:r>
              <a:rPr lang="en-US" dirty="0" err="1"/>
              <a:t>чланице</a:t>
            </a:r>
            <a:r>
              <a:rPr lang="en-US" dirty="0"/>
              <a:t> </a:t>
            </a:r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утврди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дошло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прекршаја</a:t>
            </a:r>
            <a:r>
              <a:rPr lang="en-US" dirty="0"/>
              <a:t> </a:t>
            </a:r>
            <a:r>
              <a:rPr lang="en-US" dirty="0" err="1"/>
              <a:t>неког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 </a:t>
            </a:r>
            <a:r>
              <a:rPr lang="en-US" dirty="0" err="1"/>
              <a:t>комунитарног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. </a:t>
            </a:r>
            <a:endParaRPr lang="sr-Cyrl-RS" dirty="0"/>
          </a:p>
          <a:p>
            <a:pPr>
              <a:defRPr/>
            </a:pPr>
            <a:r>
              <a:rPr lang="sr-Cyrl-RS" dirty="0" smtClean="0"/>
              <a:t>9. </a:t>
            </a:r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dirty="0" err="1"/>
              <a:t>тога</a:t>
            </a:r>
            <a:r>
              <a:rPr lang="en-US" dirty="0"/>
              <a:t> </a:t>
            </a:r>
            <a:r>
              <a:rPr lang="en-US" dirty="0" err="1"/>
              <a:t>поседује</a:t>
            </a:r>
            <a:r>
              <a:rPr lang="en-US" dirty="0"/>
              <a:t> и </a:t>
            </a:r>
            <a:r>
              <a:rPr lang="en-US" dirty="0" err="1"/>
              <a:t>овлашћења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покрене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поступак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пред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Европским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судом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правде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субјеката</a:t>
            </a:r>
            <a:r>
              <a:rPr lang="en-US" dirty="0"/>
              <a:t> </a:t>
            </a:r>
            <a:r>
              <a:rPr lang="en-US" dirty="0" err="1"/>
              <a:t>комунитарног</a:t>
            </a:r>
            <a:r>
              <a:rPr lang="en-US" dirty="0"/>
              <a:t> </a:t>
            </a:r>
            <a:r>
              <a:rPr lang="en-US" dirty="0" err="1"/>
              <a:t>права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75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Европски савет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пут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b="1" dirty="0" smtClean="0"/>
              <a:t>1974. </a:t>
            </a:r>
            <a:r>
              <a:rPr lang="en-US" b="1" dirty="0" err="1" smtClean="0"/>
              <a:t>године</a:t>
            </a:r>
            <a:r>
              <a:rPr lang="en-US" b="1" dirty="0" smtClean="0"/>
              <a:t> </a:t>
            </a:r>
            <a:r>
              <a:rPr lang="en-US" dirty="0" err="1" smtClean="0"/>
              <a:t>дошло</a:t>
            </a:r>
            <a:r>
              <a:rPr lang="en-US" dirty="0" smtClean="0"/>
              <a:t>  </a:t>
            </a:r>
            <a:r>
              <a:rPr lang="en-US" dirty="0" err="1" smtClean="0"/>
              <a:t>до</a:t>
            </a:r>
            <a:r>
              <a:rPr lang="en-US" dirty="0" smtClean="0"/>
              <a:t>  </a:t>
            </a:r>
            <a:r>
              <a:rPr lang="en-US" dirty="0" err="1" smtClean="0"/>
              <a:t>конституисања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једног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Заједнице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састаје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највишем</a:t>
            </a:r>
            <a:r>
              <a:rPr lang="en-US" dirty="0" smtClean="0"/>
              <a:t> </a:t>
            </a:r>
            <a:r>
              <a:rPr lang="en-US" dirty="0" err="1" smtClean="0"/>
              <a:t>нивоу</a:t>
            </a:r>
            <a:r>
              <a:rPr lang="en-US" dirty="0" smtClean="0"/>
              <a:t> </a:t>
            </a:r>
            <a:r>
              <a:rPr lang="en-US" b="1" dirty="0" err="1" smtClean="0"/>
              <a:t>сваке</a:t>
            </a:r>
            <a:r>
              <a:rPr lang="en-US" b="1" dirty="0" smtClean="0"/>
              <a:t> </a:t>
            </a:r>
            <a:r>
              <a:rPr lang="en-US" b="1" dirty="0" err="1" smtClean="0"/>
              <a:t>године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самитима</a:t>
            </a:r>
            <a:r>
              <a:rPr lang="en-US" b="1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коима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расправља</a:t>
            </a:r>
            <a:r>
              <a:rPr lang="en-US" dirty="0" smtClean="0"/>
              <a:t> </a:t>
            </a:r>
            <a:r>
              <a:rPr lang="en-US" b="1" dirty="0" smtClean="0"/>
              <a:t>о </a:t>
            </a:r>
            <a:r>
              <a:rPr lang="en-US" b="1" dirty="0" err="1" smtClean="0"/>
              <a:t>најважнијим</a:t>
            </a:r>
            <a:r>
              <a:rPr lang="en-US" b="1" dirty="0" smtClean="0"/>
              <a:t> </a:t>
            </a:r>
            <a:r>
              <a:rPr lang="en-US" b="1" dirty="0" err="1" smtClean="0"/>
              <a:t>питањима</a:t>
            </a:r>
            <a:r>
              <a:rPr lang="en-US" b="1" dirty="0" smtClean="0"/>
              <a:t> </a:t>
            </a:r>
            <a:r>
              <a:rPr lang="en-US" dirty="0" smtClean="0"/>
              <a:t>и </a:t>
            </a:r>
            <a:r>
              <a:rPr lang="en-US" dirty="0" err="1" smtClean="0"/>
              <a:t>усвајају</a:t>
            </a:r>
            <a:r>
              <a:rPr lang="en-US" dirty="0" smtClean="0"/>
              <a:t> </a:t>
            </a:r>
            <a:r>
              <a:rPr lang="en-US" dirty="0" err="1" smtClean="0"/>
              <a:t>опште</a:t>
            </a:r>
            <a:r>
              <a:rPr lang="en-US" dirty="0" smtClean="0"/>
              <a:t> </a:t>
            </a:r>
            <a:r>
              <a:rPr lang="en-US" dirty="0" err="1" smtClean="0"/>
              <a:t>одлуке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стратешког</a:t>
            </a:r>
            <a:r>
              <a:rPr lang="en-US" dirty="0" smtClean="0"/>
              <a:t> </a:t>
            </a:r>
            <a:r>
              <a:rPr lang="en-US" dirty="0" err="1" smtClean="0"/>
              <a:t>интереса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целокупну</a:t>
            </a:r>
            <a:r>
              <a:rPr lang="en-US" dirty="0" smtClean="0"/>
              <a:t>  </a:t>
            </a:r>
            <a:r>
              <a:rPr lang="en-US" dirty="0" err="1" smtClean="0"/>
              <a:t>организацију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defRPr/>
            </a:pPr>
            <a:r>
              <a:rPr lang="sr-Cyrl-RS" dirty="0" smtClean="0"/>
              <a:t>Типично за </a:t>
            </a:r>
            <a:r>
              <a:rPr lang="sr-Cyrl-RS" b="1" dirty="0" smtClean="0"/>
              <a:t>међународне конгресе</a:t>
            </a:r>
          </a:p>
          <a:p>
            <a:pPr>
              <a:defRPr/>
            </a:pPr>
            <a:r>
              <a:rPr lang="en-US" dirty="0" err="1" smtClean="0"/>
              <a:t>Тада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10. </a:t>
            </a:r>
            <a:r>
              <a:rPr lang="en-US" dirty="0" err="1" smtClean="0"/>
              <a:t>децембра</a:t>
            </a:r>
            <a:r>
              <a:rPr lang="sr-Cyrl-RS" dirty="0" smtClean="0"/>
              <a:t> 1</a:t>
            </a:r>
            <a:r>
              <a:rPr lang="en-US" dirty="0" smtClean="0"/>
              <a:t>974.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другом</a:t>
            </a:r>
            <a:r>
              <a:rPr lang="en-US" dirty="0" smtClean="0"/>
              <a:t> </a:t>
            </a:r>
            <a:r>
              <a:rPr lang="en-US" dirty="0" err="1" smtClean="0"/>
              <a:t>Самиту</a:t>
            </a:r>
            <a:r>
              <a:rPr lang="en-US" dirty="0" smtClean="0"/>
              <a:t> </a:t>
            </a:r>
            <a:r>
              <a:rPr lang="en-US" dirty="0" err="1" smtClean="0"/>
              <a:t>шефова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и </a:t>
            </a:r>
            <a:r>
              <a:rPr lang="en-US" dirty="0" err="1" smtClean="0"/>
              <a:t>влада</a:t>
            </a:r>
            <a:r>
              <a:rPr lang="en-US" dirty="0" smtClean="0"/>
              <a:t> 9 </a:t>
            </a:r>
            <a:r>
              <a:rPr lang="en-US" dirty="0" err="1" smtClean="0"/>
              <a:t>земаља</a:t>
            </a:r>
            <a:r>
              <a:rPr lang="en-US" dirty="0" smtClean="0"/>
              <a:t> у </a:t>
            </a:r>
            <a:r>
              <a:rPr lang="en-US" dirty="0" err="1" smtClean="0"/>
              <a:t>Паризу</a:t>
            </a:r>
            <a:r>
              <a:rPr lang="en-US" dirty="0" smtClean="0"/>
              <a:t> </a:t>
            </a:r>
            <a:r>
              <a:rPr lang="en-US" dirty="0" err="1" smtClean="0"/>
              <a:t>одлучено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b="1" dirty="0" err="1" smtClean="0"/>
              <a:t>одржава</a:t>
            </a:r>
            <a:r>
              <a:rPr lang="en-US" b="1" dirty="0" smtClean="0"/>
              <a:t> </a:t>
            </a:r>
            <a:r>
              <a:rPr lang="en-US" b="1" dirty="0" err="1" smtClean="0"/>
              <a:t>редовно</a:t>
            </a:r>
            <a:r>
              <a:rPr lang="en-US" b="1" dirty="0" smtClean="0"/>
              <a:t> </a:t>
            </a:r>
            <a:r>
              <a:rPr lang="en-US" b="1" dirty="0" err="1" smtClean="0"/>
              <a:t>заседање</a:t>
            </a:r>
            <a:r>
              <a:rPr lang="en-US" b="1" dirty="0" smtClean="0"/>
              <a:t> </a:t>
            </a:r>
            <a:r>
              <a:rPr lang="en-US" b="1" dirty="0" err="1" smtClean="0"/>
              <a:t>Европског</a:t>
            </a:r>
            <a:r>
              <a:rPr lang="en-US" b="1" dirty="0" smtClean="0"/>
              <a:t> </a:t>
            </a:r>
            <a:r>
              <a:rPr lang="en-US" b="1" dirty="0" err="1" smtClean="0"/>
              <a:t>савета</a:t>
            </a:r>
            <a:r>
              <a:rPr lang="en-US" b="1" dirty="0" smtClean="0"/>
              <a:t> </a:t>
            </a:r>
            <a:r>
              <a:rPr lang="en-US" b="1" dirty="0" err="1" smtClean="0"/>
              <a:t>три</a:t>
            </a:r>
            <a:r>
              <a:rPr lang="en-US" b="1" dirty="0" smtClean="0"/>
              <a:t> </a:t>
            </a:r>
            <a:r>
              <a:rPr lang="en-US" b="1" dirty="0" err="1" smtClean="0"/>
              <a:t>пута</a:t>
            </a:r>
            <a:r>
              <a:rPr lang="en-US" b="1" dirty="0" smtClean="0"/>
              <a:t> </a:t>
            </a:r>
            <a:r>
              <a:rPr lang="en-US" b="1" dirty="0" err="1" smtClean="0"/>
              <a:t>годишње</a:t>
            </a:r>
            <a:r>
              <a:rPr lang="en-US" dirty="0" smtClean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4180085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правни</a:t>
            </a:r>
            <a:r>
              <a:rPr lang="en-US" dirty="0" smtClean="0"/>
              <a:t> </a:t>
            </a:r>
            <a:r>
              <a:rPr lang="en-US" dirty="0" err="1" smtClean="0"/>
              <a:t>акт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помиње</a:t>
            </a:r>
            <a:r>
              <a:rPr lang="en-US" dirty="0" smtClean="0"/>
              <a:t>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савет</a:t>
            </a:r>
            <a:r>
              <a:rPr lang="en-US" dirty="0" smtClean="0"/>
              <a:t> и </a:t>
            </a:r>
            <a:r>
              <a:rPr lang="en-US" dirty="0" err="1" smtClean="0"/>
              <a:t>дефинише</a:t>
            </a:r>
            <a:r>
              <a:rPr lang="en-US" dirty="0" smtClean="0"/>
              <a:t> </a:t>
            </a:r>
            <a:r>
              <a:rPr lang="en-US" dirty="0" err="1" smtClean="0"/>
              <a:t>контуре</a:t>
            </a:r>
            <a:r>
              <a:rPr lang="en-US" dirty="0" smtClean="0"/>
              <a:t> </a:t>
            </a:r>
            <a:r>
              <a:rPr lang="en-US" dirty="0" err="1" smtClean="0"/>
              <a:t>његовог</a:t>
            </a:r>
            <a:r>
              <a:rPr lang="en-US" dirty="0" smtClean="0"/>
              <a:t> </a:t>
            </a:r>
            <a:r>
              <a:rPr lang="en-US" dirty="0" err="1" smtClean="0"/>
              <a:t>правног</a:t>
            </a:r>
            <a:r>
              <a:rPr lang="en-US" dirty="0" smtClean="0"/>
              <a:t> </a:t>
            </a:r>
            <a:r>
              <a:rPr lang="en-US" dirty="0" err="1" smtClean="0"/>
              <a:t>положаја</a:t>
            </a:r>
            <a:r>
              <a:rPr lang="en-US" dirty="0" smtClean="0"/>
              <a:t> у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Европских</a:t>
            </a:r>
            <a:r>
              <a:rPr lang="en-US" dirty="0" smtClean="0"/>
              <a:t> </a:t>
            </a:r>
            <a:r>
              <a:rPr lang="en-US" dirty="0" err="1" smtClean="0"/>
              <a:t>заједница</a:t>
            </a:r>
            <a:r>
              <a:rPr lang="en-US" dirty="0" smtClean="0"/>
              <a:t> </a:t>
            </a:r>
            <a:r>
              <a:rPr lang="en-US" dirty="0" err="1" smtClean="0"/>
              <a:t>био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b="1" dirty="0" err="1" smtClean="0"/>
              <a:t>Јединствени</a:t>
            </a:r>
            <a:r>
              <a:rPr lang="en-US" b="1" dirty="0" smtClean="0"/>
              <a:t> </a:t>
            </a:r>
            <a:r>
              <a:rPr lang="en-US" b="1" dirty="0" err="1" smtClean="0"/>
              <a:t>европски</a:t>
            </a:r>
            <a:r>
              <a:rPr lang="en-US" b="1" dirty="0" smtClean="0"/>
              <a:t> </a:t>
            </a:r>
            <a:r>
              <a:rPr lang="en-US" b="1" dirty="0" err="1" smtClean="0"/>
              <a:t>акт</a:t>
            </a:r>
            <a:r>
              <a:rPr lang="en-US" b="1" dirty="0" smtClean="0"/>
              <a:t> </a:t>
            </a:r>
            <a:r>
              <a:rPr lang="en-US" b="1" dirty="0" err="1" smtClean="0"/>
              <a:t>из</a:t>
            </a:r>
            <a:r>
              <a:rPr lang="en-US" b="1" dirty="0" smtClean="0"/>
              <a:t> 1987</a:t>
            </a:r>
            <a:r>
              <a:rPr lang="en-US" dirty="0" smtClean="0"/>
              <a:t>. </a:t>
            </a:r>
            <a:r>
              <a:rPr lang="en-US" dirty="0" err="1" smtClean="0"/>
              <a:t>године</a:t>
            </a:r>
            <a:r>
              <a:rPr lang="en-US" dirty="0" smtClean="0"/>
              <a:t>. </a:t>
            </a:r>
            <a:r>
              <a:rPr lang="en-US" dirty="0" err="1" smtClean="0"/>
              <a:t>Тада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постигнут</a:t>
            </a:r>
            <a:r>
              <a:rPr lang="en-US" dirty="0" smtClean="0"/>
              <a:t> </a:t>
            </a:r>
            <a:r>
              <a:rPr lang="en-US" dirty="0" err="1" smtClean="0"/>
              <a:t>консензус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b="1" dirty="0" err="1" smtClean="0"/>
              <a:t>поред</a:t>
            </a:r>
            <a:r>
              <a:rPr lang="en-US" b="1" dirty="0" smtClean="0"/>
              <a:t> </a:t>
            </a:r>
            <a:r>
              <a:rPr lang="en-US" b="1" dirty="0" err="1" smtClean="0"/>
              <a:t>економске</a:t>
            </a:r>
            <a:r>
              <a:rPr lang="en-US" b="1" dirty="0" smtClean="0"/>
              <a:t> </a:t>
            </a:r>
            <a:r>
              <a:rPr lang="en-US" b="1" dirty="0" err="1" smtClean="0"/>
              <a:t>сарадње</a:t>
            </a:r>
            <a:r>
              <a:rPr lang="en-US" b="1" dirty="0" smtClean="0"/>
              <a:t> </a:t>
            </a:r>
            <a:r>
              <a:rPr lang="en-US" b="1" dirty="0" err="1" smtClean="0"/>
              <a:t>која</a:t>
            </a:r>
            <a:r>
              <a:rPr lang="en-US" b="1" dirty="0" smtClean="0"/>
              <a:t> </a:t>
            </a:r>
            <a:r>
              <a:rPr lang="en-US" b="1" dirty="0" err="1" smtClean="0"/>
              <a:t>је</a:t>
            </a:r>
            <a:r>
              <a:rPr lang="en-US" b="1" dirty="0" smtClean="0"/>
              <a:t> </a:t>
            </a:r>
            <a:r>
              <a:rPr lang="en-US" b="1" dirty="0" err="1" smtClean="0"/>
              <a:t>достигла</a:t>
            </a:r>
            <a:r>
              <a:rPr lang="en-US" b="1" dirty="0" smtClean="0"/>
              <a:t> </a:t>
            </a:r>
            <a:r>
              <a:rPr lang="en-US" b="1" dirty="0" err="1" smtClean="0"/>
              <a:t>висок</a:t>
            </a:r>
            <a:r>
              <a:rPr lang="en-US" b="1" dirty="0" smtClean="0"/>
              <a:t> </a:t>
            </a:r>
            <a:r>
              <a:rPr lang="en-US" b="1" dirty="0" err="1" smtClean="0"/>
              <a:t>ниво</a:t>
            </a:r>
            <a:r>
              <a:rPr lang="en-US" b="1" dirty="0" smtClean="0"/>
              <a:t> </a:t>
            </a:r>
            <a:r>
              <a:rPr lang="en-US" b="1" dirty="0" err="1" smtClean="0"/>
              <a:t>може</a:t>
            </a:r>
            <a:r>
              <a:rPr lang="en-US" b="1" dirty="0" smtClean="0"/>
              <a:t> </a:t>
            </a:r>
            <a:r>
              <a:rPr lang="en-US" b="1" dirty="0" err="1" smtClean="0"/>
              <a:t>да</a:t>
            </a:r>
            <a:r>
              <a:rPr lang="en-US" b="1" dirty="0" smtClean="0"/>
              <a:t> </a:t>
            </a:r>
            <a:r>
              <a:rPr lang="en-US" b="1" dirty="0" err="1" smtClean="0"/>
              <a:t>се</a:t>
            </a:r>
            <a:r>
              <a:rPr lang="en-US" b="1" dirty="0" smtClean="0"/>
              <a:t> </a:t>
            </a:r>
            <a:r>
              <a:rPr lang="en-US" b="1" dirty="0" err="1" smtClean="0"/>
              <a:t>пређе</a:t>
            </a:r>
            <a:r>
              <a:rPr lang="en-US" b="1" dirty="0" smtClean="0"/>
              <a:t> и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политичку</a:t>
            </a:r>
            <a:r>
              <a:rPr lang="en-US" b="1" dirty="0" smtClean="0"/>
              <a:t>  </a:t>
            </a:r>
            <a:r>
              <a:rPr lang="en-US" b="1" dirty="0" err="1" smtClean="0"/>
              <a:t>кохезију</a:t>
            </a:r>
            <a:r>
              <a:rPr lang="en-US" b="1" dirty="0" smtClean="0"/>
              <a:t> </a:t>
            </a:r>
            <a:r>
              <a:rPr lang="en-US" b="1" dirty="0" err="1" smtClean="0"/>
              <a:t>држава</a:t>
            </a:r>
            <a:r>
              <a:rPr lang="en-US" b="1" dirty="0" smtClean="0"/>
              <a:t> </a:t>
            </a:r>
            <a:r>
              <a:rPr lang="en-US" b="1" dirty="0" err="1" smtClean="0"/>
              <a:t>чланица</a:t>
            </a:r>
            <a:r>
              <a:rPr lang="en-US" b="1" dirty="0" smtClean="0"/>
              <a:t> </a:t>
            </a:r>
            <a:r>
              <a:rPr lang="en-US" dirty="0" err="1" smtClean="0"/>
              <a:t>институционализовањем</a:t>
            </a:r>
            <a:r>
              <a:rPr lang="en-US" dirty="0" smtClean="0"/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</a:t>
            </a:r>
            <a:r>
              <a:rPr lang="en-US" dirty="0" err="1" smtClean="0"/>
              <a:t>савета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врховног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Европских</a:t>
            </a:r>
            <a:r>
              <a:rPr lang="en-US" dirty="0" smtClean="0"/>
              <a:t> </a:t>
            </a:r>
            <a:r>
              <a:rPr lang="en-US" dirty="0" err="1" smtClean="0"/>
              <a:t>заједница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5762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Уговором</a:t>
            </a:r>
            <a:r>
              <a:rPr lang="en-US" dirty="0" smtClean="0"/>
              <a:t> </a:t>
            </a:r>
            <a:r>
              <a:rPr lang="en-US" b="1" dirty="0" err="1" smtClean="0"/>
              <a:t>из</a:t>
            </a:r>
            <a:r>
              <a:rPr lang="en-US" b="1" dirty="0" smtClean="0"/>
              <a:t> </a:t>
            </a:r>
            <a:r>
              <a:rPr lang="en-US" b="1" dirty="0" err="1" smtClean="0"/>
              <a:t>Мастрихта</a:t>
            </a:r>
            <a:r>
              <a:rPr lang="en-US" b="1" dirty="0" smtClean="0"/>
              <a:t> </a:t>
            </a:r>
            <a:r>
              <a:rPr lang="en-US" dirty="0" err="1" smtClean="0"/>
              <a:t>одређен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dirty="0" err="1" smtClean="0"/>
              <a:t>састав</a:t>
            </a:r>
            <a:r>
              <a:rPr lang="en-US" dirty="0" smtClean="0"/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</a:t>
            </a:r>
            <a:r>
              <a:rPr lang="en-US" dirty="0" err="1" smtClean="0"/>
              <a:t>савета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 </a:t>
            </a:r>
            <a:r>
              <a:rPr lang="en-US" dirty="0" err="1" smtClean="0"/>
              <a:t>окупља</a:t>
            </a:r>
            <a:r>
              <a:rPr lang="en-US" dirty="0" smtClean="0"/>
              <a:t> </a:t>
            </a:r>
            <a:r>
              <a:rPr lang="en-US" dirty="0" err="1" smtClean="0"/>
              <a:t>шефове</a:t>
            </a:r>
            <a:r>
              <a:rPr lang="en-US" dirty="0" smtClean="0"/>
              <a:t> </a:t>
            </a:r>
            <a:r>
              <a:rPr lang="en-US" b="1" dirty="0" err="1" smtClean="0"/>
              <a:t>држава</a:t>
            </a:r>
            <a:r>
              <a:rPr lang="en-US" b="1" dirty="0" smtClean="0"/>
              <a:t> </a:t>
            </a:r>
            <a:r>
              <a:rPr lang="en-US" b="1" dirty="0" err="1" smtClean="0"/>
              <a:t>или</a:t>
            </a:r>
            <a:r>
              <a:rPr lang="en-US" b="1" dirty="0" smtClean="0"/>
              <a:t> </a:t>
            </a:r>
            <a:r>
              <a:rPr lang="en-US" b="1" dirty="0" err="1" smtClean="0"/>
              <a:t>влада</a:t>
            </a:r>
            <a:r>
              <a:rPr lang="en-US" b="1" dirty="0" smtClean="0"/>
              <a:t>  и </a:t>
            </a:r>
            <a:r>
              <a:rPr lang="en-US" b="1" dirty="0" err="1" smtClean="0"/>
              <a:t>председника</a:t>
            </a:r>
            <a:r>
              <a:rPr lang="en-US" b="1" dirty="0" smtClean="0"/>
              <a:t> </a:t>
            </a:r>
            <a:r>
              <a:rPr lang="en-US" b="1" dirty="0" err="1" smtClean="0"/>
              <a:t>Комисије</a:t>
            </a:r>
            <a:r>
              <a:rPr lang="en-US" dirty="0" smtClean="0"/>
              <a:t>. </a:t>
            </a:r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сваком</a:t>
            </a:r>
            <a:r>
              <a:rPr lang="en-US" dirty="0" smtClean="0"/>
              <a:t> </a:t>
            </a:r>
            <a:r>
              <a:rPr lang="en-US" dirty="0" err="1" smtClean="0"/>
              <a:t>заседању</a:t>
            </a:r>
            <a:r>
              <a:rPr lang="en-US" dirty="0" smtClean="0"/>
              <a:t> </a:t>
            </a:r>
            <a:r>
              <a:rPr lang="en-US" dirty="0" err="1" smtClean="0"/>
              <a:t>присуствују</a:t>
            </a:r>
            <a:r>
              <a:rPr lang="en-US" dirty="0" smtClean="0"/>
              <a:t> и </a:t>
            </a:r>
            <a:r>
              <a:rPr lang="en-US" b="1" dirty="0" err="1" smtClean="0"/>
              <a:t>министри</a:t>
            </a:r>
            <a:r>
              <a:rPr lang="en-US" b="1" dirty="0" smtClean="0"/>
              <a:t> </a:t>
            </a:r>
            <a:r>
              <a:rPr lang="en-US" b="1" dirty="0" err="1" smtClean="0"/>
              <a:t>иностраних</a:t>
            </a:r>
            <a:r>
              <a:rPr lang="en-US" b="1" dirty="0" smtClean="0"/>
              <a:t> </a:t>
            </a:r>
            <a:r>
              <a:rPr lang="en-US" b="1" dirty="0" err="1" smtClean="0"/>
              <a:t>послова</a:t>
            </a:r>
            <a:r>
              <a:rPr lang="en-US" b="1" dirty="0" smtClean="0"/>
              <a:t> </a:t>
            </a:r>
            <a:r>
              <a:rPr lang="en-US" b="1" dirty="0" err="1" smtClean="0"/>
              <a:t>држава</a:t>
            </a:r>
            <a:r>
              <a:rPr lang="en-US" b="1" dirty="0" smtClean="0"/>
              <a:t> </a:t>
            </a:r>
            <a:r>
              <a:rPr lang="en-US" b="1" dirty="0" err="1" smtClean="0"/>
              <a:t>чланица</a:t>
            </a:r>
            <a:r>
              <a:rPr lang="en-US" dirty="0" smtClean="0"/>
              <a:t>.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заседања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Уговором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Мастрихта</a:t>
            </a:r>
            <a:r>
              <a:rPr lang="en-US" dirty="0" smtClean="0"/>
              <a:t> </a:t>
            </a:r>
            <a:r>
              <a:rPr lang="en-US" dirty="0" err="1" smtClean="0"/>
              <a:t>предвиђен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најмање</a:t>
            </a:r>
            <a:r>
              <a:rPr lang="en-US" dirty="0" smtClean="0"/>
              <a:t> </a:t>
            </a:r>
            <a:r>
              <a:rPr lang="en-US" b="1" dirty="0" err="1" smtClean="0"/>
              <a:t>два</a:t>
            </a:r>
            <a:r>
              <a:rPr lang="en-US" b="1" dirty="0" smtClean="0"/>
              <a:t> </a:t>
            </a:r>
            <a:r>
              <a:rPr lang="en-US" b="1" dirty="0" err="1" smtClean="0"/>
              <a:t>пута</a:t>
            </a:r>
            <a:r>
              <a:rPr lang="en-US" b="1" dirty="0" smtClean="0"/>
              <a:t> </a:t>
            </a:r>
            <a:r>
              <a:rPr lang="en-US" b="1" dirty="0" err="1" smtClean="0"/>
              <a:t>годишње</a:t>
            </a:r>
            <a:r>
              <a:rPr lang="en-US" dirty="0" smtClean="0"/>
              <a:t>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председавајући</a:t>
            </a:r>
            <a:r>
              <a:rPr lang="en-US" dirty="0" smtClean="0"/>
              <a:t> </a:t>
            </a:r>
            <a:r>
              <a:rPr lang="en-US" dirty="0" err="1" smtClean="0"/>
              <a:t>сваког</a:t>
            </a:r>
            <a:r>
              <a:rPr lang="en-US" dirty="0" smtClean="0"/>
              <a:t> </a:t>
            </a:r>
            <a:r>
              <a:rPr lang="en-US" dirty="0" err="1" smtClean="0"/>
              <a:t>самита</a:t>
            </a:r>
            <a:r>
              <a:rPr lang="en-US" dirty="0" smtClean="0"/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</a:t>
            </a:r>
            <a:r>
              <a:rPr lang="en-US" dirty="0" err="1" smtClean="0"/>
              <a:t>савета</a:t>
            </a:r>
            <a:r>
              <a:rPr lang="en-US" dirty="0" smtClean="0"/>
              <a:t> </a:t>
            </a:r>
            <a:r>
              <a:rPr lang="en-US" dirty="0" err="1" smtClean="0"/>
              <a:t>председник</a:t>
            </a:r>
            <a:r>
              <a:rPr lang="en-US" dirty="0" smtClean="0"/>
              <a:t> 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b="1" dirty="0" smtClean="0"/>
              <a:t>у </a:t>
            </a:r>
            <a:r>
              <a:rPr lang="en-US" b="1" dirty="0" err="1" smtClean="0"/>
              <a:t>том</a:t>
            </a:r>
            <a:r>
              <a:rPr lang="en-US" b="1" dirty="0" smtClean="0"/>
              <a:t> </a:t>
            </a:r>
            <a:r>
              <a:rPr lang="en-US" b="1" dirty="0" err="1" smtClean="0"/>
              <a:t>тренутку</a:t>
            </a:r>
            <a:r>
              <a:rPr lang="en-US" b="1" dirty="0" smtClean="0"/>
              <a:t> </a:t>
            </a:r>
            <a:r>
              <a:rPr lang="en-US" b="1" dirty="0" err="1" smtClean="0"/>
              <a:t>председавајућа</a:t>
            </a:r>
            <a:r>
              <a:rPr lang="en-US" b="1" dirty="0" smtClean="0"/>
              <a:t> </a:t>
            </a:r>
            <a:r>
              <a:rPr lang="en-US" b="1" dirty="0" err="1" smtClean="0"/>
              <a:t>Министарским</a:t>
            </a:r>
            <a:r>
              <a:rPr lang="en-US" b="1" dirty="0" smtClean="0"/>
              <a:t> </a:t>
            </a:r>
            <a:r>
              <a:rPr lang="en-US" b="1" dirty="0" err="1" smtClean="0"/>
              <a:t>саветом</a:t>
            </a:r>
            <a:r>
              <a:rPr lang="en-US" b="1" dirty="0" smtClean="0"/>
              <a:t>. </a:t>
            </a:r>
            <a:r>
              <a:rPr lang="en-US" dirty="0" err="1" smtClean="0"/>
              <a:t>Редовно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заседања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b="1" dirty="0" err="1" smtClean="0"/>
              <a:t>је</a:t>
            </a:r>
            <a:r>
              <a:rPr lang="en-US" b="1" dirty="0" smtClean="0"/>
              <a:t> </a:t>
            </a:r>
            <a:r>
              <a:rPr lang="en-US" b="1" dirty="0" err="1" smtClean="0"/>
              <a:t>јун</a:t>
            </a:r>
            <a:r>
              <a:rPr lang="en-US" b="1" dirty="0" smtClean="0"/>
              <a:t> и </a:t>
            </a:r>
            <a:r>
              <a:rPr lang="en-US" b="1" dirty="0" err="1" smtClean="0"/>
              <a:t>децембар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712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парламент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err="1" smtClean="0"/>
              <a:t>Парламент</a:t>
            </a:r>
            <a:r>
              <a:rPr lang="en-US" dirty="0" smtClean="0"/>
              <a:t> </a:t>
            </a:r>
            <a:r>
              <a:rPr lang="en-US" dirty="0" err="1" smtClean="0"/>
              <a:t>Европских</a:t>
            </a:r>
            <a:r>
              <a:rPr lang="en-US" dirty="0" smtClean="0"/>
              <a:t> </a:t>
            </a:r>
            <a:r>
              <a:rPr lang="en-US" dirty="0" err="1" smtClean="0"/>
              <a:t>заједница</a:t>
            </a:r>
            <a:r>
              <a:rPr lang="en-US" dirty="0" smtClean="0"/>
              <a:t> </a:t>
            </a:r>
            <a:r>
              <a:rPr lang="en-US" dirty="0" err="1" smtClean="0"/>
              <a:t>настао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узору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националне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парламенте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требало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основној</a:t>
            </a:r>
            <a:r>
              <a:rPr lang="en-US" dirty="0" smtClean="0"/>
              <a:t> </a:t>
            </a:r>
            <a:r>
              <a:rPr lang="en-US" dirty="0" err="1" smtClean="0"/>
              <a:t>замисли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b="1" dirty="0" err="1" smtClean="0"/>
              <a:t>од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основних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носилаца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европских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интеграција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err="1" smtClean="0"/>
              <a:t>Оснивачким</a:t>
            </a:r>
            <a:r>
              <a:rPr lang="en-US" dirty="0" smtClean="0"/>
              <a:t> </a:t>
            </a:r>
            <a:r>
              <a:rPr lang="en-US" dirty="0" err="1" smtClean="0"/>
              <a:t>уговорима</a:t>
            </a:r>
            <a:r>
              <a:rPr lang="en-US" dirty="0" smtClean="0"/>
              <a:t> </a:t>
            </a:r>
            <a:r>
              <a:rPr lang="en-US" dirty="0" err="1" smtClean="0"/>
              <a:t>парламент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добио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светодавну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функцију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била</a:t>
            </a:r>
            <a:r>
              <a:rPr lang="en-US" dirty="0" smtClean="0"/>
              <a:t> </a:t>
            </a:r>
            <a:r>
              <a:rPr lang="en-US" dirty="0" err="1" smtClean="0"/>
              <a:t>далеко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парламенти</a:t>
            </a:r>
            <a:r>
              <a:rPr lang="en-US" dirty="0" smtClean="0"/>
              <a:t> у </a:t>
            </a:r>
            <a:r>
              <a:rPr lang="en-US" dirty="0" err="1" smtClean="0"/>
              <a:t>државама</a:t>
            </a:r>
            <a:r>
              <a:rPr lang="en-US" dirty="0" smtClean="0"/>
              <a:t> </a:t>
            </a:r>
            <a:r>
              <a:rPr lang="en-US" dirty="0" err="1" smtClean="0"/>
              <a:t>чланицама</a:t>
            </a:r>
            <a:r>
              <a:rPr lang="en-US" dirty="0" smtClean="0"/>
              <a:t>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законодавну</a:t>
            </a:r>
            <a:r>
              <a:rPr lang="en-US" dirty="0" smtClean="0"/>
              <a:t> </a:t>
            </a:r>
            <a:r>
              <a:rPr lang="en-US" dirty="0" err="1" smtClean="0"/>
              <a:t>надлежност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3665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Одлуке</a:t>
            </a:r>
            <a:r>
              <a:rPr lang="en-US" dirty="0" smtClean="0"/>
              <a:t> у </a:t>
            </a:r>
            <a:r>
              <a:rPr lang="en-US" dirty="0" err="1" smtClean="0"/>
              <a:t>Европском</a:t>
            </a:r>
            <a:r>
              <a:rPr lang="en-US" dirty="0" smtClean="0"/>
              <a:t> </a:t>
            </a:r>
            <a:r>
              <a:rPr lang="en-US" dirty="0" err="1" smtClean="0"/>
              <a:t>савету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усвајају</a:t>
            </a:r>
            <a:r>
              <a:rPr lang="en-US" dirty="0" smtClean="0"/>
              <a:t> </a:t>
            </a:r>
            <a:r>
              <a:rPr lang="en-US" b="1" dirty="0" err="1" smtClean="0"/>
              <a:t>консензусом</a:t>
            </a:r>
            <a:r>
              <a:rPr lang="en-US" b="1" dirty="0" smtClean="0"/>
              <a:t> </a:t>
            </a:r>
            <a:r>
              <a:rPr lang="en-US" b="1" dirty="0" err="1" smtClean="0"/>
              <a:t>или</a:t>
            </a:r>
            <a:r>
              <a:rPr lang="en-US" b="1" dirty="0" smtClean="0"/>
              <a:t> </a:t>
            </a:r>
            <a:r>
              <a:rPr lang="en-US" b="1" dirty="0" err="1" smtClean="0"/>
              <a:t>једногласно</a:t>
            </a:r>
            <a:r>
              <a:rPr lang="en-US" b="1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год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могуће</a:t>
            </a:r>
            <a:r>
              <a:rPr lang="en-US" dirty="0" smtClean="0"/>
              <a:t>.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одлуке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општег</a:t>
            </a:r>
            <a:r>
              <a:rPr lang="en-US" dirty="0" smtClean="0"/>
              <a:t> </a:t>
            </a:r>
            <a:r>
              <a:rPr lang="en-US" dirty="0" err="1" smtClean="0"/>
              <a:t>карактера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b="1" dirty="0" err="1" smtClean="0"/>
              <a:t>обавезујућу</a:t>
            </a:r>
            <a:r>
              <a:rPr lang="en-US" b="1" dirty="0" smtClean="0"/>
              <a:t> </a:t>
            </a:r>
            <a:r>
              <a:rPr lang="en-US" b="1" dirty="0" err="1" smtClean="0"/>
              <a:t>правну</a:t>
            </a:r>
            <a:r>
              <a:rPr lang="en-US" b="1" dirty="0" smtClean="0"/>
              <a:t> </a:t>
            </a:r>
            <a:r>
              <a:rPr lang="en-US" b="1" dirty="0" err="1" smtClean="0"/>
              <a:t>снагу</a:t>
            </a:r>
            <a:r>
              <a:rPr lang="en-US" b="1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остале</a:t>
            </a:r>
            <a:r>
              <a:rPr lang="en-US" dirty="0" smtClean="0"/>
              <a:t> </a:t>
            </a:r>
            <a:r>
              <a:rPr lang="en-US" dirty="0" err="1" smtClean="0"/>
              <a:t>органе</a:t>
            </a:r>
            <a:r>
              <a:rPr lang="en-US" dirty="0" smtClean="0"/>
              <a:t> у </a:t>
            </a:r>
            <a:r>
              <a:rPr lang="en-US" dirty="0" err="1" smtClean="0"/>
              <a:t>Европској</a:t>
            </a:r>
            <a:r>
              <a:rPr lang="en-US" dirty="0" smtClean="0"/>
              <a:t> </a:t>
            </a:r>
            <a:r>
              <a:rPr lang="en-US" dirty="0" err="1" smtClean="0"/>
              <a:t>Унији</a:t>
            </a:r>
            <a:r>
              <a:rPr lang="en-US" dirty="0" smtClean="0"/>
              <a:t>, </a:t>
            </a:r>
            <a:r>
              <a:rPr lang="en-US" b="1" dirty="0" smtClean="0"/>
              <a:t>а </a:t>
            </a:r>
            <a:r>
              <a:rPr lang="en-US" b="1" dirty="0" err="1" smtClean="0"/>
              <a:t>поготово</a:t>
            </a:r>
            <a:r>
              <a:rPr lang="en-US" b="1" dirty="0" smtClean="0"/>
              <a:t> </a:t>
            </a:r>
            <a:r>
              <a:rPr lang="en-US" b="1" dirty="0" err="1" smtClean="0"/>
              <a:t>за</a:t>
            </a:r>
            <a:r>
              <a:rPr lang="en-US" b="1" dirty="0" smtClean="0"/>
              <a:t> </a:t>
            </a:r>
            <a:r>
              <a:rPr lang="en-US" b="1" dirty="0" err="1" smtClean="0"/>
              <a:t>Министарски</a:t>
            </a:r>
            <a:r>
              <a:rPr lang="en-US" b="1" dirty="0" smtClean="0"/>
              <a:t> </a:t>
            </a:r>
            <a:r>
              <a:rPr lang="en-US" b="1" dirty="0" err="1" smtClean="0"/>
              <a:t>савет</a:t>
            </a:r>
            <a:r>
              <a:rPr lang="en-US" b="1" dirty="0" smtClean="0"/>
              <a:t>.</a:t>
            </a:r>
            <a:endParaRPr lang="sr-Cyrl-RS" b="1" dirty="0" smtClean="0"/>
          </a:p>
          <a:p>
            <a:pPr>
              <a:defRPr/>
            </a:pP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Лисабонски</a:t>
            </a:r>
            <a:r>
              <a:rPr lang="en-US" dirty="0" smtClean="0"/>
              <a:t> </a:t>
            </a:r>
            <a:r>
              <a:rPr lang="en-US" dirty="0" err="1" smtClean="0"/>
              <a:t>уговор</a:t>
            </a:r>
            <a:r>
              <a:rPr lang="en-US" dirty="0" smtClean="0"/>
              <a:t> </a:t>
            </a:r>
            <a:r>
              <a:rPr lang="en-US" dirty="0" err="1" smtClean="0"/>
              <a:t>додатно</a:t>
            </a:r>
            <a:r>
              <a:rPr lang="en-US" dirty="0" smtClean="0"/>
              <a:t> </a:t>
            </a:r>
            <a:r>
              <a:rPr lang="en-US" dirty="0" err="1" smtClean="0"/>
              <a:t>институционално</a:t>
            </a:r>
            <a:r>
              <a:rPr lang="en-US" dirty="0" smtClean="0"/>
              <a:t> </a:t>
            </a:r>
            <a:r>
              <a:rPr lang="en-US" dirty="0" err="1" smtClean="0"/>
              <a:t>конституише</a:t>
            </a:r>
            <a:r>
              <a:rPr lang="en-US" dirty="0" smtClean="0"/>
              <a:t>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савет</a:t>
            </a:r>
            <a:r>
              <a:rPr lang="en-US" dirty="0" smtClean="0"/>
              <a:t> и </a:t>
            </a:r>
            <a:r>
              <a:rPr lang="en-US" dirty="0" err="1" smtClean="0"/>
              <a:t>предвиђа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челу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b="1" dirty="0" err="1" smtClean="0"/>
              <a:t>председника</a:t>
            </a:r>
            <a:r>
              <a:rPr lang="en-US" b="1" dirty="0" smtClean="0"/>
              <a:t> </a:t>
            </a:r>
            <a:r>
              <a:rPr lang="en-US" b="1" dirty="0" err="1" smtClean="0"/>
              <a:t>који</a:t>
            </a:r>
            <a:r>
              <a:rPr lang="en-US" b="1" dirty="0" smtClean="0"/>
              <a:t> </a:t>
            </a:r>
            <a:r>
              <a:rPr lang="en-US" b="1" dirty="0" err="1" smtClean="0"/>
              <a:t>се</a:t>
            </a:r>
            <a:r>
              <a:rPr lang="en-US" b="1" dirty="0" smtClean="0"/>
              <a:t> </a:t>
            </a:r>
            <a:r>
              <a:rPr lang="en-US" b="1" dirty="0" err="1" smtClean="0"/>
              <a:t>бира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период</a:t>
            </a:r>
            <a:r>
              <a:rPr lang="en-US" b="1" dirty="0" smtClean="0"/>
              <a:t> </a:t>
            </a:r>
            <a:r>
              <a:rPr lang="en-US" b="1" dirty="0" err="1" smtClean="0"/>
              <a:t>од</a:t>
            </a:r>
            <a:r>
              <a:rPr lang="en-US" b="1" dirty="0" smtClean="0"/>
              <a:t> </a:t>
            </a:r>
            <a:r>
              <a:rPr lang="en-US" b="1" dirty="0" err="1" smtClean="0"/>
              <a:t>две</a:t>
            </a:r>
            <a:r>
              <a:rPr lang="en-US" b="1" dirty="0" smtClean="0"/>
              <a:t> и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године</a:t>
            </a:r>
            <a:r>
              <a:rPr lang="en-US" b="1" dirty="0" smtClean="0"/>
              <a:t> </a:t>
            </a:r>
            <a:r>
              <a:rPr lang="en-US" b="1" dirty="0" err="1" smtClean="0"/>
              <a:t>са</a:t>
            </a:r>
            <a:r>
              <a:rPr lang="en-US" b="1" dirty="0" smtClean="0"/>
              <a:t> </a:t>
            </a:r>
            <a:r>
              <a:rPr lang="en-US" b="1" dirty="0" err="1" smtClean="0"/>
              <a:t>могућношћу</a:t>
            </a:r>
            <a:r>
              <a:rPr lang="en-US" b="1" dirty="0" smtClean="0"/>
              <a:t> </a:t>
            </a:r>
            <a:r>
              <a:rPr lang="en-US" b="1" dirty="0" err="1" smtClean="0"/>
              <a:t>једног</a:t>
            </a:r>
            <a:r>
              <a:rPr lang="en-US" b="1" dirty="0" smtClean="0"/>
              <a:t> </a:t>
            </a:r>
            <a:r>
              <a:rPr lang="en-US" b="1" dirty="0" err="1" smtClean="0"/>
              <a:t>реизбора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2464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увођења</a:t>
            </a:r>
            <a:r>
              <a:rPr lang="en-US" dirty="0" smtClean="0"/>
              <a:t>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функције</a:t>
            </a:r>
            <a:r>
              <a:rPr lang="en-US" dirty="0" smtClean="0"/>
              <a:t> </a:t>
            </a:r>
            <a:r>
              <a:rPr lang="sr-Cyrl-RS" dirty="0" smtClean="0"/>
              <a:t>председник је био </a:t>
            </a:r>
            <a:r>
              <a:rPr lang="en-US" b="1" dirty="0" smtClean="0"/>
              <a:t>Herman Van </a:t>
            </a:r>
            <a:r>
              <a:rPr lang="en-US" b="1" dirty="0" err="1" smtClean="0"/>
              <a:t>Rompuy</a:t>
            </a:r>
            <a:r>
              <a:rPr lang="sr-Cyrl-RS" b="1" dirty="0" smtClean="0"/>
              <a:t>,</a:t>
            </a:r>
            <a:r>
              <a:rPr lang="sr-Cyrl-RS" dirty="0" smtClean="0"/>
              <a:t> а после његова два узастопна мандата, на функцију председника Савета изабран је </a:t>
            </a:r>
            <a:r>
              <a:rPr lang="sr-Cyrl-RS" b="1" dirty="0" smtClean="0"/>
              <a:t>Donald Tusk</a:t>
            </a:r>
            <a:r>
              <a:rPr lang="sr-Cyrl-RS" dirty="0" smtClean="0"/>
              <a:t>. Садашњи председник је из Пољске, а 2001. године је био покретач странке Грађанска платформа, чији је председник постао 2003. године. Већ 2007. године постао је премијер Пољске, а 2014. </a:t>
            </a:r>
            <a:r>
              <a:rPr lang="sr-Cyrl-RS" dirty="0" smtClean="0"/>
              <a:t>године је изабран за председика Европског савета. </a:t>
            </a:r>
            <a:r>
              <a:rPr lang="sr-Cyrl-RS" dirty="0" smtClean="0"/>
              <a:t>Од 2019 је белгијски политичар </a:t>
            </a:r>
            <a:r>
              <a:rPr lang="sr-Cyrl-RS" b="1" dirty="0" smtClean="0"/>
              <a:t>Шарл Мишел.</a:t>
            </a:r>
            <a:endParaRPr lang="en-US" b="1" dirty="0" smtClean="0"/>
          </a:p>
          <a:p>
            <a:pPr>
              <a:defRPr/>
            </a:pPr>
            <a:r>
              <a:rPr lang="sr-Cyrl-RS" dirty="0" smtClean="0"/>
              <a:t>Функције председника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следеће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– </a:t>
            </a:r>
            <a:r>
              <a:rPr lang="en-US" b="1" dirty="0" err="1" smtClean="0"/>
              <a:t>председава</a:t>
            </a:r>
            <a:r>
              <a:rPr lang="en-US" b="1" dirty="0" smtClean="0"/>
              <a:t> и </a:t>
            </a:r>
            <a:r>
              <a:rPr lang="en-US" b="1" dirty="0" err="1" smtClean="0"/>
              <a:t>руководи</a:t>
            </a:r>
            <a:r>
              <a:rPr lang="en-US" b="1" dirty="0" smtClean="0"/>
              <a:t> </a:t>
            </a:r>
            <a:r>
              <a:rPr lang="en-US" b="1" dirty="0" err="1" smtClean="0"/>
              <a:t>заседањима</a:t>
            </a:r>
            <a:r>
              <a:rPr lang="en-US" b="1" dirty="0" smtClean="0"/>
              <a:t> </a:t>
            </a:r>
            <a:r>
              <a:rPr lang="en-US" b="1" dirty="0" err="1" smtClean="0"/>
              <a:t>Европског</a:t>
            </a:r>
            <a:r>
              <a:rPr lang="en-US" b="1" dirty="0" smtClean="0"/>
              <a:t> </a:t>
            </a:r>
            <a:r>
              <a:rPr lang="en-US" b="1" dirty="0" err="1" smtClean="0"/>
              <a:t>савета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 smtClean="0"/>
              <a:t>– </a:t>
            </a:r>
            <a:r>
              <a:rPr lang="en-US" b="1" dirty="0" err="1" smtClean="0"/>
              <a:t>брине</a:t>
            </a:r>
            <a:r>
              <a:rPr lang="en-US" b="1" dirty="0" smtClean="0"/>
              <a:t> о </a:t>
            </a:r>
            <a:r>
              <a:rPr lang="en-US" b="1" dirty="0" err="1" smtClean="0"/>
              <a:t>организацији</a:t>
            </a:r>
            <a:r>
              <a:rPr lang="en-US" b="1" dirty="0" smtClean="0"/>
              <a:t> и </a:t>
            </a:r>
            <a:r>
              <a:rPr lang="en-US" b="1" dirty="0" err="1" smtClean="0"/>
              <a:t>припреми</a:t>
            </a:r>
            <a:r>
              <a:rPr lang="en-US" b="1" dirty="0" smtClean="0"/>
              <a:t> </a:t>
            </a:r>
            <a:r>
              <a:rPr lang="en-US" b="1" dirty="0" err="1" smtClean="0"/>
              <a:t>дневног</a:t>
            </a:r>
            <a:r>
              <a:rPr lang="en-US" b="1" dirty="0" smtClean="0"/>
              <a:t> </a:t>
            </a:r>
            <a:r>
              <a:rPr lang="en-US" b="1" dirty="0" err="1" smtClean="0"/>
              <a:t>реда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 smtClean="0"/>
              <a:t>– </a:t>
            </a:r>
            <a:r>
              <a:rPr lang="en-US" b="1" dirty="0" err="1" smtClean="0"/>
              <a:t>доприноси</a:t>
            </a:r>
            <a:r>
              <a:rPr lang="en-US" b="1" dirty="0" smtClean="0"/>
              <a:t> </a:t>
            </a:r>
            <a:r>
              <a:rPr lang="en-US" b="1" dirty="0" err="1" smtClean="0"/>
              <a:t>постизању</a:t>
            </a:r>
            <a:r>
              <a:rPr lang="en-US" b="1" dirty="0" smtClean="0"/>
              <a:t> </a:t>
            </a:r>
            <a:r>
              <a:rPr lang="en-US" b="1" dirty="0" err="1" smtClean="0"/>
              <a:t>консензуса</a:t>
            </a:r>
            <a:r>
              <a:rPr lang="en-US" b="1" dirty="0" smtClean="0"/>
              <a:t> </a:t>
            </a:r>
            <a:r>
              <a:rPr lang="en-US" b="1" dirty="0" err="1" smtClean="0"/>
              <a:t>пре</a:t>
            </a:r>
            <a:r>
              <a:rPr lang="en-US" b="1" dirty="0" smtClean="0"/>
              <a:t> и у </a:t>
            </a:r>
            <a:r>
              <a:rPr lang="en-US" b="1" dirty="0" err="1" smtClean="0"/>
              <a:t>току</a:t>
            </a:r>
            <a:r>
              <a:rPr lang="en-US" b="1" dirty="0" smtClean="0"/>
              <a:t> </a:t>
            </a:r>
            <a:r>
              <a:rPr lang="en-US" b="1" dirty="0" err="1" smtClean="0"/>
              <a:t>заседања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 smtClean="0"/>
              <a:t>– </a:t>
            </a:r>
            <a:r>
              <a:rPr lang="en-US" b="1" dirty="0" err="1" smtClean="0"/>
              <a:t>припрема</a:t>
            </a:r>
            <a:r>
              <a:rPr lang="en-US" b="1" dirty="0" smtClean="0"/>
              <a:t> и </a:t>
            </a:r>
            <a:r>
              <a:rPr lang="en-US" b="1" dirty="0" err="1" smtClean="0"/>
              <a:t>подноси</a:t>
            </a:r>
            <a:r>
              <a:rPr lang="en-US" b="1" dirty="0" smtClean="0"/>
              <a:t> </a:t>
            </a:r>
            <a:r>
              <a:rPr lang="en-US" b="1" dirty="0" err="1" smtClean="0"/>
              <a:t>извештај</a:t>
            </a:r>
            <a:r>
              <a:rPr lang="en-US" b="1" dirty="0" smtClean="0"/>
              <a:t> </a:t>
            </a:r>
            <a:r>
              <a:rPr lang="en-US" b="1" dirty="0" err="1" smtClean="0"/>
              <a:t>Европском</a:t>
            </a:r>
            <a:r>
              <a:rPr lang="en-US" b="1" dirty="0" smtClean="0"/>
              <a:t> </a:t>
            </a:r>
            <a:r>
              <a:rPr lang="en-US" b="1" dirty="0" err="1" smtClean="0"/>
              <a:t>парламенту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802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Њему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потчињен</a:t>
            </a:r>
            <a:r>
              <a:rPr lang="en-US" dirty="0" smtClean="0"/>
              <a:t> и </a:t>
            </a:r>
            <a:r>
              <a:rPr lang="en-US" b="1" dirty="0" err="1" smtClean="0"/>
              <a:t>Високи</a:t>
            </a:r>
            <a:r>
              <a:rPr lang="en-US" b="1" dirty="0" smtClean="0"/>
              <a:t> </a:t>
            </a:r>
            <a:r>
              <a:rPr lang="en-US" b="1" dirty="0" err="1" smtClean="0"/>
              <a:t>представник</a:t>
            </a:r>
            <a:r>
              <a:rPr lang="en-US" b="1" dirty="0" smtClean="0"/>
              <a:t> </a:t>
            </a:r>
            <a:r>
              <a:rPr lang="en-US" b="1" dirty="0" err="1" smtClean="0"/>
              <a:t>за</a:t>
            </a:r>
            <a:r>
              <a:rPr lang="en-US" b="1" dirty="0" smtClean="0"/>
              <a:t> </a:t>
            </a:r>
            <a:r>
              <a:rPr lang="en-US" b="1" dirty="0" err="1" smtClean="0"/>
              <a:t>спољну</a:t>
            </a:r>
            <a:r>
              <a:rPr lang="en-US" b="1" dirty="0" smtClean="0"/>
              <a:t> </a:t>
            </a:r>
            <a:r>
              <a:rPr lang="en-US" b="1" dirty="0" err="1" smtClean="0"/>
              <a:t>политику</a:t>
            </a:r>
            <a:r>
              <a:rPr lang="en-US" b="1" dirty="0" smtClean="0"/>
              <a:t> и </a:t>
            </a:r>
            <a:r>
              <a:rPr lang="en-US" b="1" dirty="0" err="1" smtClean="0"/>
              <a:t>безбедност</a:t>
            </a:r>
            <a:r>
              <a:rPr lang="en-US" b="1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биран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пет</a:t>
            </a:r>
            <a:r>
              <a:rPr lang="en-US" dirty="0" smtClean="0"/>
              <a:t> </a:t>
            </a:r>
            <a:r>
              <a:rPr lang="en-US" dirty="0" err="1" smtClean="0"/>
              <a:t>година</a:t>
            </a:r>
            <a:r>
              <a:rPr lang="en-US" dirty="0" smtClean="0"/>
              <a:t> и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аутоматски</a:t>
            </a:r>
            <a:r>
              <a:rPr lang="en-US" dirty="0" smtClean="0"/>
              <a:t> и </a:t>
            </a:r>
            <a:r>
              <a:rPr lang="en-US" dirty="0" err="1" smtClean="0"/>
              <a:t>потпредседник</a:t>
            </a:r>
            <a:r>
              <a:rPr lang="en-US" dirty="0" smtClean="0"/>
              <a:t> </a:t>
            </a:r>
            <a:r>
              <a:rPr lang="en-US" dirty="0" err="1" smtClean="0"/>
              <a:t>Комисије</a:t>
            </a:r>
            <a:r>
              <a:rPr lang="en-US" dirty="0" smtClean="0"/>
              <a:t>. У </a:t>
            </a:r>
            <a:r>
              <a:rPr lang="en-US" dirty="0" err="1" smtClean="0"/>
              <a:t>његовој</a:t>
            </a:r>
            <a:r>
              <a:rPr lang="en-US" dirty="0" smtClean="0"/>
              <a:t> </a:t>
            </a:r>
            <a:r>
              <a:rPr lang="en-US" dirty="0" err="1" smtClean="0"/>
              <a:t>надлежности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b="1" dirty="0" err="1" smtClean="0"/>
              <a:t>Европски</a:t>
            </a:r>
            <a:r>
              <a:rPr lang="en-US" b="1" dirty="0" smtClean="0"/>
              <a:t> </a:t>
            </a:r>
            <a:r>
              <a:rPr lang="en-US" b="1" dirty="0" err="1" smtClean="0"/>
              <a:t>спољни</a:t>
            </a:r>
            <a:r>
              <a:rPr lang="en-US" b="1" dirty="0" smtClean="0"/>
              <a:t> </a:t>
            </a:r>
            <a:r>
              <a:rPr lang="en-US" b="1" dirty="0" err="1" smtClean="0"/>
              <a:t>акциони</a:t>
            </a:r>
            <a:r>
              <a:rPr lang="en-US" b="1" dirty="0" smtClean="0"/>
              <a:t> </a:t>
            </a:r>
            <a:r>
              <a:rPr lang="en-US" b="1" dirty="0" err="1" smtClean="0"/>
              <a:t>тим</a:t>
            </a:r>
            <a:r>
              <a:rPr lang="en-US" b="1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имати</a:t>
            </a:r>
            <a:r>
              <a:rPr lang="en-US" dirty="0" smtClean="0"/>
              <a:t> </a:t>
            </a:r>
            <a:r>
              <a:rPr lang="en-US" dirty="0" err="1" smtClean="0"/>
              <a:t>канцеларије</a:t>
            </a:r>
            <a:r>
              <a:rPr lang="en-US" dirty="0" smtClean="0"/>
              <a:t> </a:t>
            </a:r>
            <a:r>
              <a:rPr lang="en-US" dirty="0" err="1" smtClean="0"/>
              <a:t>широм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заједнице</a:t>
            </a:r>
            <a:r>
              <a:rPr lang="en-US" dirty="0" smtClean="0"/>
              <a:t> у </a:t>
            </a:r>
            <a:r>
              <a:rPr lang="en-US" dirty="0" err="1" smtClean="0"/>
              <a:t>циљу</a:t>
            </a:r>
            <a:r>
              <a:rPr lang="en-US" dirty="0" smtClean="0"/>
              <a:t> </a:t>
            </a:r>
            <a:r>
              <a:rPr lang="en-US" dirty="0" err="1" smtClean="0"/>
              <a:t>спровођења</a:t>
            </a:r>
            <a:r>
              <a:rPr lang="en-US" dirty="0" smtClean="0"/>
              <a:t> и </a:t>
            </a:r>
            <a:r>
              <a:rPr lang="en-US" dirty="0" err="1" smtClean="0"/>
              <a:t>унапређења</a:t>
            </a:r>
            <a:r>
              <a:rPr lang="en-US" dirty="0" smtClean="0"/>
              <a:t> </a:t>
            </a:r>
            <a:r>
              <a:rPr lang="en-US" dirty="0" err="1" smtClean="0"/>
              <a:t>политике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.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Одлуке</a:t>
            </a:r>
            <a:r>
              <a:rPr lang="en-US" dirty="0" smtClean="0"/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</a:t>
            </a:r>
            <a:r>
              <a:rPr lang="en-US" dirty="0" err="1" smtClean="0"/>
              <a:t>савета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правилу</a:t>
            </a:r>
            <a:r>
              <a:rPr lang="en-US" dirty="0" smtClean="0"/>
              <a:t> </a:t>
            </a:r>
            <a:r>
              <a:rPr lang="en-US" dirty="0" err="1" smtClean="0"/>
              <a:t>усвајају</a:t>
            </a:r>
            <a:r>
              <a:rPr lang="en-US" dirty="0" smtClean="0"/>
              <a:t> </a:t>
            </a:r>
            <a:r>
              <a:rPr lang="en-US" dirty="0" err="1" smtClean="0"/>
              <a:t>консензусом</a:t>
            </a:r>
            <a:r>
              <a:rPr lang="en-US" dirty="0" smtClean="0"/>
              <a:t>, у </a:t>
            </a:r>
            <a:r>
              <a:rPr lang="en-US" dirty="0" err="1" smtClean="0"/>
              <a:t>неким</a:t>
            </a:r>
            <a:r>
              <a:rPr lang="en-US" dirty="0" smtClean="0"/>
              <a:t> </a:t>
            </a:r>
            <a:r>
              <a:rPr lang="en-US" dirty="0" err="1" smtClean="0"/>
              <a:t>случајевима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одредбама</a:t>
            </a:r>
            <a:r>
              <a:rPr lang="en-US" dirty="0" smtClean="0"/>
              <a:t> </a:t>
            </a:r>
            <a:r>
              <a:rPr lang="en-US" dirty="0" err="1" smtClean="0"/>
              <a:t>Уговора</a:t>
            </a:r>
            <a:r>
              <a:rPr lang="en-US" dirty="0" smtClean="0"/>
              <a:t> о </a:t>
            </a:r>
            <a:r>
              <a:rPr lang="en-US" dirty="0" err="1" smtClean="0"/>
              <a:t>оснивању</a:t>
            </a:r>
            <a:r>
              <a:rPr lang="en-US" dirty="0" smtClean="0"/>
              <a:t> </a:t>
            </a:r>
            <a:r>
              <a:rPr lang="en-US" dirty="0" err="1" smtClean="0"/>
              <a:t>одлуке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усвајају</a:t>
            </a:r>
            <a:r>
              <a:rPr lang="en-US" dirty="0" smtClean="0"/>
              <a:t> </a:t>
            </a:r>
            <a:r>
              <a:rPr lang="en-US" b="1" dirty="0" err="1" smtClean="0"/>
              <a:t>једногласно</a:t>
            </a:r>
            <a:r>
              <a:rPr lang="en-US" b="1" dirty="0" smtClean="0"/>
              <a:t> </a:t>
            </a:r>
            <a:r>
              <a:rPr lang="en-US" b="1" dirty="0" err="1" smtClean="0"/>
              <a:t>или</a:t>
            </a:r>
            <a:r>
              <a:rPr lang="en-US" b="1" dirty="0" smtClean="0"/>
              <a:t> </a:t>
            </a:r>
            <a:r>
              <a:rPr lang="en-US" b="1" dirty="0" err="1" smtClean="0"/>
              <a:t>квалификованом</a:t>
            </a:r>
            <a:r>
              <a:rPr lang="en-US" b="1" dirty="0" smtClean="0"/>
              <a:t> </a:t>
            </a:r>
            <a:r>
              <a:rPr lang="en-US" b="1" dirty="0" err="1" smtClean="0"/>
              <a:t>већином</a:t>
            </a:r>
            <a:endParaRPr lang="en-US" b="1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27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err="1" smtClean="0"/>
              <a:t>Убрзо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конституисању</a:t>
            </a:r>
            <a:r>
              <a:rPr lang="en-US" dirty="0" smtClean="0"/>
              <a:t> </a:t>
            </a:r>
            <a:r>
              <a:rPr lang="en-US" dirty="0" err="1" smtClean="0"/>
              <a:t>сама</a:t>
            </a:r>
            <a:r>
              <a:rPr lang="en-US" dirty="0" smtClean="0"/>
              <a:t> </a:t>
            </a:r>
            <a:r>
              <a:rPr lang="en-US" dirty="0" err="1" smtClean="0"/>
              <a:t>скупштина</a:t>
            </a:r>
            <a:r>
              <a:rPr lang="en-US" dirty="0" smtClean="0"/>
              <a:t> </a:t>
            </a:r>
            <a:r>
              <a:rPr lang="en-US" dirty="0" err="1" smtClean="0"/>
              <a:t>донела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одлуку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промени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назив</a:t>
            </a:r>
            <a:r>
              <a:rPr lang="en-US" b="1" dirty="0" smtClean="0">
                <a:solidFill>
                  <a:srgbClr val="FF0000"/>
                </a:solidFill>
              </a:rPr>
              <a:t> у </a:t>
            </a:r>
            <a:r>
              <a:rPr lang="en-US" b="1" dirty="0" err="1" smtClean="0">
                <a:solidFill>
                  <a:srgbClr val="FF0000"/>
                </a:solidFill>
              </a:rPr>
              <a:t>Европски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парламент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покренута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унутрашња</a:t>
            </a:r>
            <a:r>
              <a:rPr lang="en-US" dirty="0" smtClean="0"/>
              <a:t> </a:t>
            </a:r>
            <a:r>
              <a:rPr lang="en-US" dirty="0" err="1" smtClean="0"/>
              <a:t>иницијатива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проширење</a:t>
            </a:r>
            <a:r>
              <a:rPr lang="en-US" dirty="0" smtClean="0"/>
              <a:t> </a:t>
            </a:r>
            <a:r>
              <a:rPr lang="en-US" dirty="0" err="1" smtClean="0"/>
              <a:t>надлежности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.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појачан</a:t>
            </a:r>
            <a:r>
              <a:rPr lang="en-US" dirty="0" smtClean="0"/>
              <a:t> </a:t>
            </a:r>
            <a:r>
              <a:rPr lang="en-US" dirty="0" err="1" smtClean="0"/>
              <a:t>његов</a:t>
            </a:r>
            <a:r>
              <a:rPr lang="en-US" dirty="0" smtClean="0"/>
              <a:t> </a:t>
            </a:r>
            <a:r>
              <a:rPr lang="en-US" dirty="0" err="1" smtClean="0"/>
              <a:t>легитимитет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био</a:t>
            </a:r>
            <a:r>
              <a:rPr lang="en-US" dirty="0" smtClean="0"/>
              <a:t> и </a:t>
            </a:r>
            <a:r>
              <a:rPr lang="en-US" dirty="0" err="1" smtClean="0"/>
              <a:t>основни</a:t>
            </a:r>
            <a:r>
              <a:rPr lang="en-US" dirty="0" smtClean="0"/>
              <a:t> </a:t>
            </a:r>
            <a:r>
              <a:rPr lang="en-US" dirty="0" err="1" smtClean="0"/>
              <a:t>предуслов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суштинско</a:t>
            </a:r>
            <a:r>
              <a:rPr lang="en-US" dirty="0" smtClean="0"/>
              <a:t> </a:t>
            </a:r>
            <a:r>
              <a:rPr lang="en-US" dirty="0" err="1" smtClean="0"/>
              <a:t>повећање</a:t>
            </a:r>
            <a:r>
              <a:rPr lang="en-US" dirty="0" smtClean="0"/>
              <a:t> </a:t>
            </a:r>
            <a:r>
              <a:rPr lang="en-US" dirty="0" err="1" smtClean="0"/>
              <a:t>надлежности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Савет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министара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усвојио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је</a:t>
            </a:r>
            <a:r>
              <a:rPr lang="en-US" b="1" dirty="0" smtClean="0">
                <a:solidFill>
                  <a:srgbClr val="FF0000"/>
                </a:solidFill>
              </a:rPr>
              <a:t> 1976. </a:t>
            </a:r>
            <a:r>
              <a:rPr lang="en-US" b="1" dirty="0" err="1" smtClean="0">
                <a:solidFill>
                  <a:srgbClr val="FF0000"/>
                </a:solidFill>
              </a:rPr>
              <a:t>године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Акт</a:t>
            </a:r>
            <a:r>
              <a:rPr lang="en-US" b="1" dirty="0" smtClean="0">
                <a:solidFill>
                  <a:srgbClr val="FF0000"/>
                </a:solidFill>
              </a:rPr>
              <a:t> о </a:t>
            </a:r>
            <a:r>
              <a:rPr lang="en-US" b="1" dirty="0" err="1" smtClean="0">
                <a:solidFill>
                  <a:srgbClr val="FF0000"/>
                </a:solidFill>
              </a:rPr>
              <a:t>увођењу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општих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непосредних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избора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посланика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за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Парламент</a:t>
            </a:r>
            <a:r>
              <a:rPr lang="en-US" dirty="0" smtClean="0"/>
              <a:t>, а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савет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dirty="0" err="1" smtClean="0"/>
              <a:t>формално</a:t>
            </a:r>
            <a:r>
              <a:rPr lang="en-US" dirty="0" smtClean="0"/>
              <a:t> </a:t>
            </a:r>
            <a:r>
              <a:rPr lang="en-US" dirty="0" err="1" smtClean="0"/>
              <a:t>априла</a:t>
            </a:r>
            <a:r>
              <a:rPr lang="en-US" dirty="0" smtClean="0"/>
              <a:t> 1978. </a:t>
            </a:r>
            <a:r>
              <a:rPr lang="en-US" dirty="0" err="1" smtClean="0"/>
              <a:t>године</a:t>
            </a:r>
            <a:r>
              <a:rPr lang="en-US" dirty="0" smtClean="0"/>
              <a:t> у </a:t>
            </a:r>
            <a:r>
              <a:rPr lang="en-US" dirty="0" err="1" smtClean="0"/>
              <a:t>Копенхагену</a:t>
            </a:r>
            <a:r>
              <a:rPr lang="en-US" dirty="0" smtClean="0"/>
              <a:t> </a:t>
            </a:r>
            <a:r>
              <a:rPr lang="en-US" dirty="0" err="1" smtClean="0"/>
              <a:t>одлучио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непосредни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избори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за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Европски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парламент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одрже</a:t>
            </a:r>
            <a:r>
              <a:rPr lang="en-US" b="1" dirty="0" smtClean="0">
                <a:solidFill>
                  <a:srgbClr val="FF0000"/>
                </a:solidFill>
              </a:rPr>
              <a:t> 1979. </a:t>
            </a:r>
            <a:r>
              <a:rPr lang="en-US" b="1" dirty="0" err="1" smtClean="0">
                <a:solidFill>
                  <a:srgbClr val="FF0000"/>
                </a:solidFill>
              </a:rPr>
              <a:t>године</a:t>
            </a:r>
            <a:r>
              <a:rPr lang="en-US" dirty="0" smtClean="0"/>
              <a:t>.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изборима</a:t>
            </a:r>
            <a:r>
              <a:rPr lang="en-US" dirty="0" smtClean="0"/>
              <a:t> </a:t>
            </a:r>
            <a:r>
              <a:rPr lang="en-US" dirty="0" err="1" smtClean="0"/>
              <a:t>изашло</a:t>
            </a:r>
            <a:r>
              <a:rPr lang="en-US" dirty="0" smtClean="0"/>
              <a:t> 62,4% </a:t>
            </a:r>
            <a:r>
              <a:rPr lang="en-US" dirty="0" err="1" smtClean="0"/>
              <a:t>грађана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правом</a:t>
            </a:r>
            <a:r>
              <a:rPr lang="en-US" dirty="0" smtClean="0"/>
              <a:t> </a:t>
            </a:r>
            <a:r>
              <a:rPr lang="en-US" dirty="0" err="1" smtClean="0"/>
              <a:t>гласа</a:t>
            </a:r>
            <a:r>
              <a:rPr lang="en-US" dirty="0" smtClean="0"/>
              <a:t> и </a:t>
            </a:r>
            <a:r>
              <a:rPr lang="en-US" dirty="0" err="1" smtClean="0"/>
              <a:t>потврдило</a:t>
            </a:r>
            <a:r>
              <a:rPr lang="en-US" dirty="0" smtClean="0"/>
              <a:t> </a:t>
            </a:r>
            <a:r>
              <a:rPr lang="en-US" dirty="0" err="1" smtClean="0"/>
              <a:t>демократски</a:t>
            </a:r>
            <a:r>
              <a:rPr lang="en-US" dirty="0" smtClean="0"/>
              <a:t> </a:t>
            </a:r>
            <a:r>
              <a:rPr lang="en-US" dirty="0" err="1" smtClean="0"/>
              <a:t>легитимитет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195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Мандат</a:t>
            </a:r>
            <a:r>
              <a:rPr lang="en-US" dirty="0" smtClean="0"/>
              <a:t> </a:t>
            </a:r>
            <a:r>
              <a:rPr lang="en-US" dirty="0" err="1" smtClean="0"/>
              <a:t>посланика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пет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година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а </a:t>
            </a:r>
            <a:r>
              <a:rPr lang="en-US" dirty="0" err="1" smtClean="0"/>
              <a:t>избори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одржавају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изборним</a:t>
            </a:r>
            <a:r>
              <a:rPr lang="en-US" dirty="0" smtClean="0"/>
              <a:t> </a:t>
            </a:r>
            <a:r>
              <a:rPr lang="en-US" dirty="0" err="1" smtClean="0"/>
              <a:t>законима</a:t>
            </a:r>
            <a:r>
              <a:rPr lang="en-US" dirty="0" smtClean="0"/>
              <a:t> и </a:t>
            </a:r>
            <a:r>
              <a:rPr lang="en-US" dirty="0" err="1" smtClean="0">
                <a:solidFill>
                  <a:srgbClr val="FF0000"/>
                </a:solidFill>
              </a:rPr>
              <a:t>прихваћеном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систему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који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важи</a:t>
            </a:r>
            <a:r>
              <a:rPr lang="en-US" dirty="0" smtClean="0">
                <a:solidFill>
                  <a:srgbClr val="FF0000"/>
                </a:solidFill>
              </a:rPr>
              <a:t> у </a:t>
            </a:r>
            <a:r>
              <a:rPr lang="en-US" dirty="0" err="1" smtClean="0">
                <a:solidFill>
                  <a:srgbClr val="FF0000"/>
                </a:solidFill>
              </a:rPr>
              <a:t>свакој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држави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њене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националне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парламенте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држављани</a:t>
            </a:r>
            <a:r>
              <a:rPr lang="en-US" dirty="0" smtClean="0"/>
              <a:t> </a:t>
            </a:r>
            <a:r>
              <a:rPr lang="en-US" dirty="0" err="1" smtClean="0"/>
              <a:t>чланица</a:t>
            </a:r>
            <a:r>
              <a:rPr lang="en-US" dirty="0" smtClean="0"/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гласају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изборима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могу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да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бирају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буду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бирани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Европски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парламент</a:t>
            </a:r>
            <a:r>
              <a:rPr lang="en-US" dirty="0" smtClean="0"/>
              <a:t>. </a:t>
            </a:r>
            <a:r>
              <a:rPr lang="en-US" dirty="0" err="1" smtClean="0"/>
              <a:t>Приликом</a:t>
            </a:r>
            <a:r>
              <a:rPr lang="en-US" dirty="0" smtClean="0"/>
              <a:t> </a:t>
            </a:r>
            <a:r>
              <a:rPr lang="en-US" dirty="0" err="1" smtClean="0"/>
              <a:t>броја</a:t>
            </a:r>
            <a:r>
              <a:rPr lang="en-US" dirty="0" smtClean="0"/>
              <a:t> </a:t>
            </a:r>
            <a:r>
              <a:rPr lang="en-US" dirty="0" err="1" smtClean="0"/>
              <a:t>места</a:t>
            </a:r>
            <a:r>
              <a:rPr lang="en-US" dirty="0" smtClean="0"/>
              <a:t> у </a:t>
            </a:r>
            <a:r>
              <a:rPr lang="en-US" dirty="0" err="1" smtClean="0"/>
              <a:t>овом</a:t>
            </a:r>
            <a:r>
              <a:rPr lang="en-US" dirty="0" smtClean="0"/>
              <a:t> </a:t>
            </a:r>
            <a:r>
              <a:rPr lang="en-US" dirty="0" err="1" smtClean="0"/>
              <a:t>органу</a:t>
            </a:r>
            <a:r>
              <a:rPr lang="en-US" dirty="0" smtClean="0"/>
              <a:t> </a:t>
            </a:r>
            <a:r>
              <a:rPr lang="en-US" dirty="0" err="1" smtClean="0"/>
              <a:t>узима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обзир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величина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државе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али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број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становника</a:t>
            </a:r>
            <a:r>
              <a:rPr lang="en-US" dirty="0" smtClean="0"/>
              <a:t>, </a:t>
            </a:r>
            <a:r>
              <a:rPr lang="en-US" dirty="0" err="1" smtClean="0"/>
              <a:t>мада</a:t>
            </a:r>
            <a:r>
              <a:rPr lang="en-US" dirty="0" smtClean="0"/>
              <a:t> </a:t>
            </a:r>
            <a:r>
              <a:rPr lang="en-US" dirty="0" err="1" smtClean="0"/>
              <a:t>ови</a:t>
            </a:r>
            <a:r>
              <a:rPr lang="en-US" dirty="0" smtClean="0"/>
              <a:t> </a:t>
            </a:r>
            <a:r>
              <a:rPr lang="en-US" dirty="0" err="1" smtClean="0"/>
              <a:t>параметри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изведени</a:t>
            </a:r>
            <a:r>
              <a:rPr lang="en-US" dirty="0" smtClean="0"/>
              <a:t> </a:t>
            </a:r>
            <a:r>
              <a:rPr lang="en-US" dirty="0" err="1" smtClean="0"/>
              <a:t>доследно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краја</a:t>
            </a:r>
            <a:r>
              <a:rPr lang="sr-Cyrl-RS" dirty="0" smtClean="0"/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33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Будући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посланици</a:t>
            </a:r>
            <a:r>
              <a:rPr lang="en-US" dirty="0" smtClean="0"/>
              <a:t>  </a:t>
            </a:r>
            <a:r>
              <a:rPr lang="en-US" dirty="0" err="1" smtClean="0"/>
              <a:t>изабрани</a:t>
            </a:r>
            <a:r>
              <a:rPr lang="en-US" dirty="0" smtClean="0"/>
              <a:t>  </a:t>
            </a:r>
            <a:r>
              <a:rPr lang="en-US" dirty="0" err="1" smtClean="0"/>
              <a:t>непосредно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изборима</a:t>
            </a:r>
            <a:r>
              <a:rPr lang="en-US" dirty="0" smtClean="0"/>
              <a:t>  </a:t>
            </a:r>
            <a:r>
              <a:rPr lang="en-US" dirty="0" err="1" smtClean="0"/>
              <a:t>они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не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представљају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своје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држа</a:t>
            </a:r>
            <a:r>
              <a:rPr lang="en-US" b="1" dirty="0" err="1" smtClean="0"/>
              <a:t>ве</a:t>
            </a:r>
            <a:r>
              <a:rPr lang="en-US" b="1" dirty="0" smtClean="0"/>
              <a:t>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изабрани</a:t>
            </a:r>
            <a:r>
              <a:rPr lang="en-US" dirty="0" smtClean="0"/>
              <a:t> у </a:t>
            </a:r>
            <a:r>
              <a:rPr lang="en-US" dirty="0" err="1" smtClean="0"/>
              <a:t>личном</a:t>
            </a:r>
            <a:r>
              <a:rPr lang="en-US" dirty="0" smtClean="0"/>
              <a:t> </a:t>
            </a:r>
            <a:r>
              <a:rPr lang="en-US" dirty="0" err="1" smtClean="0"/>
              <a:t>својству</a:t>
            </a:r>
            <a:r>
              <a:rPr lang="en-US" dirty="0" smtClean="0"/>
              <a:t>.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јасно</a:t>
            </a:r>
            <a:r>
              <a:rPr lang="en-US" dirty="0" smtClean="0"/>
              <a:t> </a:t>
            </a:r>
            <a:r>
              <a:rPr lang="en-US" dirty="0" err="1" smtClean="0"/>
              <a:t>видети</a:t>
            </a:r>
            <a:r>
              <a:rPr lang="en-US" dirty="0" smtClean="0"/>
              <a:t> </a:t>
            </a:r>
            <a:r>
              <a:rPr lang="en-US" dirty="0" err="1" smtClean="0"/>
              <a:t>приликом</a:t>
            </a:r>
            <a:r>
              <a:rPr lang="en-US" dirty="0" smtClean="0"/>
              <a:t> </a:t>
            </a:r>
            <a:r>
              <a:rPr lang="en-US" dirty="0" err="1" smtClean="0"/>
              <a:t>јавних</a:t>
            </a:r>
            <a:r>
              <a:rPr lang="en-US" dirty="0" smtClean="0"/>
              <a:t> </a:t>
            </a:r>
            <a:r>
              <a:rPr lang="en-US" dirty="0" err="1" smtClean="0"/>
              <a:t>наступа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седницама</a:t>
            </a:r>
            <a:r>
              <a:rPr lang="en-US" dirty="0" smtClean="0"/>
              <a:t> и </a:t>
            </a:r>
            <a:r>
              <a:rPr lang="en-US" dirty="0" err="1" smtClean="0"/>
              <a:t>приликом</a:t>
            </a:r>
            <a:r>
              <a:rPr lang="en-US" dirty="0" smtClean="0"/>
              <a:t> </a:t>
            </a:r>
            <a:r>
              <a:rPr lang="en-US" dirty="0" err="1" smtClean="0"/>
              <a:t>гласања</a:t>
            </a:r>
            <a:r>
              <a:rPr lang="en-US" dirty="0" smtClean="0"/>
              <a:t> у </a:t>
            </a:r>
            <a:r>
              <a:rPr lang="en-US" dirty="0" err="1" smtClean="0"/>
              <a:t>Европском</a:t>
            </a:r>
            <a:r>
              <a:rPr lang="en-US" dirty="0" smtClean="0"/>
              <a:t>  </a:t>
            </a:r>
            <a:r>
              <a:rPr lang="en-US" dirty="0" err="1" smtClean="0"/>
              <a:t>парламенту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defRPr/>
            </a:pPr>
            <a:r>
              <a:rPr lang="en-US" dirty="0" err="1" smtClean="0"/>
              <a:t>Приликом</a:t>
            </a:r>
            <a:r>
              <a:rPr lang="en-US" dirty="0" smtClean="0"/>
              <a:t> </a:t>
            </a:r>
            <a:r>
              <a:rPr lang="en-US" dirty="0" err="1" smtClean="0"/>
              <a:t>избора</a:t>
            </a:r>
            <a:r>
              <a:rPr lang="en-US" dirty="0" smtClean="0"/>
              <a:t> </a:t>
            </a:r>
            <a:r>
              <a:rPr lang="en-US" dirty="0" err="1" smtClean="0"/>
              <a:t>посланика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парламент</a:t>
            </a:r>
            <a:r>
              <a:rPr lang="en-US" dirty="0" smtClean="0"/>
              <a:t>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рачуна</a:t>
            </a:r>
            <a:r>
              <a:rPr lang="en-US" dirty="0" smtClean="0"/>
              <a:t> и о </a:t>
            </a:r>
            <a:r>
              <a:rPr lang="en-US" b="1" dirty="0" err="1" smtClean="0">
                <a:solidFill>
                  <a:srgbClr val="FF0000"/>
                </a:solidFill>
              </a:rPr>
              <a:t>полној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заступљености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подацима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1979.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одржани</a:t>
            </a:r>
            <a:r>
              <a:rPr lang="en-US" dirty="0" smtClean="0"/>
              <a:t> </a:t>
            </a: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избори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ову</a:t>
            </a:r>
            <a:r>
              <a:rPr lang="en-US" dirty="0" smtClean="0"/>
              <a:t> </a:t>
            </a:r>
            <a:r>
              <a:rPr lang="en-US" dirty="0" err="1" smtClean="0"/>
              <a:t>институцију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sr-Cyrl-RS" dirty="0" smtClean="0"/>
              <a:t> </a:t>
            </a:r>
            <a:r>
              <a:rPr lang="en-US" b="1" dirty="0" smtClean="0"/>
              <a:t>16,5% </a:t>
            </a:r>
            <a:r>
              <a:rPr lang="en-US" b="1" dirty="0" err="1" smtClean="0"/>
              <a:t>жена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претпоследњим</a:t>
            </a:r>
            <a:r>
              <a:rPr lang="en-US" dirty="0" smtClean="0"/>
              <a:t> </a:t>
            </a:r>
            <a:r>
              <a:rPr lang="en-US" dirty="0" err="1" smtClean="0"/>
              <a:t>изборима</a:t>
            </a:r>
            <a:r>
              <a:rPr lang="en-US" dirty="0" smtClean="0"/>
              <a:t> </a:t>
            </a:r>
            <a:r>
              <a:rPr lang="en-US" dirty="0" err="1" smtClean="0"/>
              <a:t>тај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значајно</a:t>
            </a:r>
            <a:r>
              <a:rPr lang="en-US" dirty="0" smtClean="0"/>
              <a:t> </a:t>
            </a:r>
            <a:r>
              <a:rPr lang="en-US" dirty="0" err="1" smtClean="0"/>
              <a:t>повећан</a:t>
            </a:r>
            <a:r>
              <a:rPr lang="en-US" dirty="0" smtClean="0"/>
              <a:t> и </a:t>
            </a:r>
            <a:r>
              <a:rPr lang="en-US" dirty="0" err="1" smtClean="0"/>
              <a:t>износи</a:t>
            </a:r>
            <a:r>
              <a:rPr lang="en-US" dirty="0" smtClean="0"/>
              <a:t> </a:t>
            </a:r>
            <a:r>
              <a:rPr lang="en-US" b="1" dirty="0" smtClean="0"/>
              <a:t>30,2%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укупног</a:t>
            </a:r>
            <a:r>
              <a:rPr lang="en-US" dirty="0" smtClean="0"/>
              <a:t> </a:t>
            </a:r>
            <a:r>
              <a:rPr lang="en-US" dirty="0" err="1" smtClean="0"/>
              <a:t>броја</a:t>
            </a:r>
            <a:r>
              <a:rPr lang="en-US" dirty="0" smtClean="0"/>
              <a:t> </a:t>
            </a:r>
            <a:r>
              <a:rPr lang="en-US" dirty="0" err="1" smtClean="0"/>
              <a:t>посланика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0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 err="1" smtClean="0"/>
              <a:t>Посланици</a:t>
            </a:r>
            <a:r>
              <a:rPr lang="en-US" dirty="0" smtClean="0"/>
              <a:t> у </a:t>
            </a:r>
            <a:r>
              <a:rPr lang="en-US" dirty="0" err="1" smtClean="0"/>
              <a:t>Европском</a:t>
            </a:r>
            <a:r>
              <a:rPr lang="en-US" dirty="0" smtClean="0"/>
              <a:t> </a:t>
            </a:r>
            <a:r>
              <a:rPr lang="en-US" dirty="0" err="1" smtClean="0"/>
              <a:t>парламенту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повезују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према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политичкој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припадности</a:t>
            </a:r>
            <a:r>
              <a:rPr lang="en-US" dirty="0" smtClean="0">
                <a:solidFill>
                  <a:srgbClr val="FF0000"/>
                </a:solidFill>
              </a:rPr>
              <a:t> и</a:t>
            </a:r>
            <a:r>
              <a:rPr lang="en-US" dirty="0" smtClean="0"/>
              <a:t> </a:t>
            </a:r>
            <a:r>
              <a:rPr lang="en-US" dirty="0" err="1" smtClean="0"/>
              <a:t>формирају</a:t>
            </a:r>
            <a:r>
              <a:rPr lang="en-US" dirty="0" smtClean="0"/>
              <a:t> </a:t>
            </a:r>
            <a:r>
              <a:rPr lang="en-US" dirty="0" err="1" smtClean="0"/>
              <a:t>посланичке</a:t>
            </a:r>
            <a:r>
              <a:rPr lang="en-US" dirty="0" smtClean="0"/>
              <a:t> </a:t>
            </a:r>
            <a:r>
              <a:rPr lang="en-US" dirty="0" err="1" smtClean="0"/>
              <a:t>клубове</a:t>
            </a:r>
            <a:r>
              <a:rPr lang="en-US" dirty="0" smtClean="0"/>
              <a:t>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заједнички</a:t>
            </a:r>
            <a:r>
              <a:rPr lang="en-US" dirty="0" smtClean="0"/>
              <a:t> </a:t>
            </a:r>
            <a:r>
              <a:rPr lang="en-US" dirty="0" err="1" smtClean="0"/>
              <a:t>наступају</a:t>
            </a:r>
            <a:r>
              <a:rPr lang="en-US" dirty="0" smtClean="0"/>
              <a:t> у </a:t>
            </a:r>
            <a:r>
              <a:rPr lang="en-US" dirty="0" err="1" smtClean="0"/>
              <a:t>дискусијама</a:t>
            </a:r>
            <a:r>
              <a:rPr lang="en-US" dirty="0" smtClean="0"/>
              <a:t> и </a:t>
            </a:r>
            <a:r>
              <a:rPr lang="en-US" dirty="0" err="1" smtClean="0"/>
              <a:t>приликом</a:t>
            </a:r>
            <a:r>
              <a:rPr lang="en-US" dirty="0" smtClean="0"/>
              <a:t> </a:t>
            </a:r>
            <a:r>
              <a:rPr lang="en-US" dirty="0" err="1" smtClean="0"/>
              <a:t>гласања</a:t>
            </a:r>
            <a:r>
              <a:rPr lang="en-US" dirty="0" smtClean="0"/>
              <a:t>. </a:t>
            </a:r>
            <a:r>
              <a:rPr lang="en-US" dirty="0" err="1" smtClean="0"/>
              <a:t>Најбројније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групе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левој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политичкој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страни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социјалисти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потом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либерали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демократи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странке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зелених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народне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партије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Заседањима</a:t>
            </a:r>
            <a:r>
              <a:rPr lang="en-US" dirty="0" smtClean="0"/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</a:t>
            </a:r>
            <a:r>
              <a:rPr lang="en-US" dirty="0" err="1" smtClean="0"/>
              <a:t>парламента</a:t>
            </a:r>
            <a:r>
              <a:rPr lang="en-US" dirty="0" smtClean="0"/>
              <a:t> </a:t>
            </a:r>
            <a:r>
              <a:rPr lang="en-US" dirty="0" err="1" smtClean="0"/>
              <a:t>руководи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председник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бира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и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и </a:t>
            </a:r>
            <a:r>
              <a:rPr lang="en-US" dirty="0" err="1" smtClean="0"/>
              <a:t>потпредседници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buNone/>
              <a:defRPr/>
            </a:pPr>
            <a:r>
              <a:rPr lang="en-US" dirty="0" err="1" smtClean="0"/>
              <a:t>Редовна</a:t>
            </a:r>
            <a:r>
              <a:rPr lang="en-US" dirty="0" smtClean="0"/>
              <a:t> </a:t>
            </a:r>
            <a:r>
              <a:rPr lang="en-US" dirty="0" err="1" smtClean="0"/>
              <a:t>заседања</a:t>
            </a:r>
            <a:r>
              <a:rPr lang="en-US" dirty="0" smtClean="0"/>
              <a:t> </a:t>
            </a:r>
            <a:r>
              <a:rPr lang="en-US" dirty="0" err="1" smtClean="0"/>
              <a:t>одржавају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марта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месеца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сваке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месечно</a:t>
            </a:r>
            <a:r>
              <a:rPr lang="en-US" dirty="0" smtClean="0"/>
              <a:t> </a:t>
            </a:r>
            <a:r>
              <a:rPr lang="en-US" dirty="0" err="1" smtClean="0"/>
              <a:t>осим</a:t>
            </a:r>
            <a:r>
              <a:rPr lang="en-US" dirty="0" smtClean="0"/>
              <a:t> у </a:t>
            </a:r>
            <a:r>
              <a:rPr lang="en-US" dirty="0" err="1" smtClean="0"/>
              <a:t>августу</a:t>
            </a:r>
            <a:r>
              <a:rPr lang="en-US" dirty="0" smtClean="0"/>
              <a:t> и </a:t>
            </a:r>
            <a:r>
              <a:rPr lang="en-US" dirty="0" err="1" smtClean="0"/>
              <a:t>обично</a:t>
            </a:r>
            <a:r>
              <a:rPr lang="en-US" dirty="0" smtClean="0"/>
              <a:t> </a:t>
            </a:r>
            <a:r>
              <a:rPr lang="en-US" dirty="0" err="1" smtClean="0"/>
              <a:t>трају</a:t>
            </a:r>
            <a:r>
              <a:rPr lang="en-US" dirty="0" smtClean="0"/>
              <a:t> </a:t>
            </a:r>
            <a:r>
              <a:rPr lang="en-US" dirty="0" err="1" smtClean="0"/>
              <a:t>неколико</a:t>
            </a:r>
            <a:r>
              <a:rPr lang="en-US" dirty="0" smtClean="0"/>
              <a:t> </a:t>
            </a:r>
            <a:r>
              <a:rPr lang="en-US" dirty="0" err="1" smtClean="0"/>
              <a:t>дана</a:t>
            </a:r>
            <a:r>
              <a:rPr lang="en-US" dirty="0" smtClean="0"/>
              <a:t>, а </a:t>
            </a:r>
            <a:r>
              <a:rPr lang="en-US" dirty="0" err="1" smtClean="0"/>
              <a:t>ванредна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потреби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732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Парламенту</a:t>
            </a:r>
            <a:r>
              <a:rPr lang="en-US" dirty="0" smtClean="0"/>
              <a:t> у </a:t>
            </a:r>
            <a:r>
              <a:rPr lang="en-US" dirty="0" err="1" smtClean="0"/>
              <a:t>вршењу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дужности</a:t>
            </a:r>
            <a:r>
              <a:rPr lang="en-US" dirty="0" smtClean="0"/>
              <a:t> </a:t>
            </a:r>
            <a:r>
              <a:rPr lang="en-US" dirty="0" err="1" smtClean="0"/>
              <a:t>помаже</a:t>
            </a:r>
            <a:r>
              <a:rPr lang="en-US" dirty="0" smtClean="0"/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Генерални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секретатијат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Парламента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челу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Секретаром</a:t>
            </a:r>
            <a:r>
              <a:rPr lang="en-US" dirty="0" smtClean="0"/>
              <a:t> </a:t>
            </a:r>
            <a:r>
              <a:rPr lang="en-US" dirty="0" err="1" smtClean="0"/>
              <a:t>чије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седиште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у </a:t>
            </a:r>
            <a:r>
              <a:rPr lang="en-US" dirty="0" err="1" smtClean="0">
                <a:solidFill>
                  <a:srgbClr val="FF0000"/>
                </a:solidFill>
              </a:rPr>
              <a:t>Луксембургу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/>
              <a:t>Ово</a:t>
            </a:r>
            <a:r>
              <a:rPr lang="en-US" dirty="0" smtClean="0"/>
              <a:t> </a:t>
            </a:r>
            <a:r>
              <a:rPr lang="en-US" dirty="0" err="1" smtClean="0"/>
              <a:t>тело</a:t>
            </a:r>
            <a:r>
              <a:rPr lang="en-US" dirty="0" smtClean="0"/>
              <a:t> </a:t>
            </a:r>
            <a:r>
              <a:rPr lang="en-US" dirty="0" err="1" smtClean="0"/>
              <a:t>броји</a:t>
            </a:r>
            <a:r>
              <a:rPr lang="en-US" dirty="0" smtClean="0"/>
              <a:t> </a:t>
            </a:r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пет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хиљада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административних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радника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опслужује</a:t>
            </a:r>
            <a:r>
              <a:rPr lang="en-US" dirty="0" smtClean="0"/>
              <a:t> </a:t>
            </a:r>
            <a:r>
              <a:rPr lang="en-US" dirty="0" err="1" smtClean="0"/>
              <a:t>Парламент</a:t>
            </a:r>
            <a:r>
              <a:rPr lang="en-US" dirty="0" smtClean="0"/>
              <a:t> </a:t>
            </a:r>
            <a:r>
              <a:rPr lang="en-US" dirty="0" err="1" smtClean="0"/>
              <a:t>неопходним</a:t>
            </a:r>
            <a:r>
              <a:rPr lang="en-US" dirty="0" smtClean="0"/>
              <a:t> </a:t>
            </a:r>
            <a:r>
              <a:rPr lang="en-US" dirty="0" err="1" smtClean="0"/>
              <a:t>радњама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err="1" smtClean="0"/>
              <a:t>Посланици</a:t>
            </a:r>
            <a:r>
              <a:rPr lang="en-US" dirty="0" smtClean="0"/>
              <a:t>  у </a:t>
            </a:r>
            <a:r>
              <a:rPr lang="en-US" dirty="0" err="1" smtClean="0"/>
              <a:t>Европском</a:t>
            </a:r>
            <a:r>
              <a:rPr lang="en-US" dirty="0" smtClean="0"/>
              <a:t> </a:t>
            </a:r>
            <a:r>
              <a:rPr lang="en-US" dirty="0" err="1" smtClean="0"/>
              <a:t>парламенту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обраћају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којем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sr-Cyrl-R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званична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језика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. </a:t>
            </a:r>
            <a:r>
              <a:rPr lang="en-US" dirty="0" err="1" smtClean="0"/>
              <a:t>Оваква</a:t>
            </a:r>
            <a:r>
              <a:rPr lang="en-US" dirty="0" smtClean="0"/>
              <a:t> </a:t>
            </a:r>
            <a:r>
              <a:rPr lang="en-US" dirty="0" err="1" smtClean="0"/>
              <a:t>пракса</a:t>
            </a:r>
            <a:r>
              <a:rPr lang="en-US" dirty="0" smtClean="0"/>
              <a:t> </a:t>
            </a:r>
            <a:r>
              <a:rPr lang="en-US" dirty="0" err="1" smtClean="0"/>
              <a:t>додатно</a:t>
            </a:r>
            <a:r>
              <a:rPr lang="en-US" dirty="0" smtClean="0"/>
              <a:t> </a:t>
            </a:r>
            <a:r>
              <a:rPr lang="en-US" dirty="0" err="1" smtClean="0"/>
              <a:t>оптерећује</a:t>
            </a:r>
            <a:r>
              <a:rPr lang="en-US" dirty="0" smtClean="0"/>
              <a:t> </a:t>
            </a:r>
            <a:r>
              <a:rPr lang="en-US" dirty="0" err="1" smtClean="0"/>
              <a:t>буџет</a:t>
            </a:r>
            <a:r>
              <a:rPr lang="en-US" dirty="0" smtClean="0"/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Симултано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превођење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обезбеђује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свим</a:t>
            </a:r>
            <a:r>
              <a:rPr lang="en-US" dirty="0" smtClean="0"/>
              <a:t> </a:t>
            </a:r>
            <a:r>
              <a:rPr lang="en-US" dirty="0" err="1" smtClean="0"/>
              <a:t>пленарним</a:t>
            </a:r>
            <a:r>
              <a:rPr lang="en-US" dirty="0" smtClean="0"/>
              <a:t> </a:t>
            </a:r>
            <a:r>
              <a:rPr lang="en-US" dirty="0" err="1" smtClean="0"/>
              <a:t>седницама</a:t>
            </a:r>
            <a:r>
              <a:rPr lang="en-US" dirty="0" smtClean="0"/>
              <a:t>, и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коначни</a:t>
            </a:r>
            <a:r>
              <a:rPr lang="en-US" dirty="0" smtClean="0"/>
              <a:t> </a:t>
            </a:r>
            <a:r>
              <a:rPr lang="en-US" dirty="0" err="1" smtClean="0"/>
              <a:t>текстови</a:t>
            </a:r>
            <a:r>
              <a:rPr lang="en-US" dirty="0" smtClean="0"/>
              <a:t> </a:t>
            </a:r>
            <a:r>
              <a:rPr lang="en-US" dirty="0" err="1" smtClean="0"/>
              <a:t>правних</a:t>
            </a:r>
            <a:r>
              <a:rPr lang="en-US" dirty="0" smtClean="0"/>
              <a:t> </a:t>
            </a:r>
            <a:r>
              <a:rPr lang="en-US" dirty="0" err="1" smtClean="0"/>
              <a:t>аката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преводе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385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Одлуке се усвајају </a:t>
            </a:r>
            <a:r>
              <a:rPr lang="en-US" altLang="en-US" sz="2400" b="1">
                <a:solidFill>
                  <a:srgbClr val="FF0000"/>
                </a:solidFill>
              </a:rPr>
              <a:t>апсолутном већином присутних и гласалих</a:t>
            </a:r>
            <a:r>
              <a:rPr lang="en-US" altLang="en-US" sz="2400"/>
              <a:t>, док је за </a:t>
            </a:r>
            <a:r>
              <a:rPr lang="en-US" altLang="en-US" sz="2400" b="1">
                <a:solidFill>
                  <a:srgbClr val="FF0000"/>
                </a:solidFill>
              </a:rPr>
              <a:t>кворум потребна најмање једна трећина укупног броја чланова </a:t>
            </a:r>
            <a:endParaRPr lang="en-US" altLang="en-US" sz="24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400"/>
              <a:t>	надлежност учешћа у </a:t>
            </a:r>
            <a:r>
              <a:rPr lang="en-US" altLang="en-US" sz="2400" b="1">
                <a:solidFill>
                  <a:srgbClr val="FF0000"/>
                </a:solidFill>
              </a:rPr>
              <a:t>усвајању буџета </a:t>
            </a:r>
            <a:r>
              <a:rPr lang="en-US" altLang="en-US" sz="2400"/>
              <a:t>Уније;</a:t>
            </a:r>
          </a:p>
          <a:p>
            <a:pPr eaLnBrk="1" hangingPunct="1"/>
            <a:r>
              <a:rPr lang="en-US" altLang="en-US" sz="2400"/>
              <a:t>– 	различити  начини  учествовања у </a:t>
            </a:r>
            <a:r>
              <a:rPr lang="en-US" altLang="en-US" sz="2400" b="1">
                <a:solidFill>
                  <a:srgbClr val="FF0000"/>
                </a:solidFill>
              </a:rPr>
              <a:t>вршењу законодавне  надлежности Уније;</a:t>
            </a:r>
          </a:p>
          <a:p>
            <a:pPr eaLnBrk="1" hangingPunct="1"/>
            <a:r>
              <a:rPr lang="en-US" altLang="en-US" sz="2400"/>
              <a:t>– 	давање </a:t>
            </a:r>
            <a:r>
              <a:rPr lang="en-US" altLang="en-US" sz="2400" b="1">
                <a:solidFill>
                  <a:srgbClr val="FF0000"/>
                </a:solidFill>
              </a:rPr>
              <a:t>сагласности у вези пријема </a:t>
            </a:r>
            <a:r>
              <a:rPr lang="en-US" altLang="en-US" sz="2400">
                <a:solidFill>
                  <a:srgbClr val="FF0000"/>
                </a:solidFill>
              </a:rPr>
              <a:t>нових држава </a:t>
            </a:r>
            <a:r>
              <a:rPr lang="en-US" altLang="en-US" sz="2400"/>
              <a:t>чланица;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6883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	</a:t>
            </a:r>
            <a:r>
              <a:rPr lang="sr-Cyrl-RS" dirty="0" smtClean="0"/>
              <a:t>- </a:t>
            </a:r>
            <a:r>
              <a:rPr lang="en-US" b="1" dirty="0" err="1" smtClean="0">
                <a:solidFill>
                  <a:srgbClr val="FF0000"/>
                </a:solidFill>
              </a:rPr>
              <a:t>примање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извештаја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 и </a:t>
            </a:r>
            <a:r>
              <a:rPr lang="en-US" dirty="0" err="1" smtClean="0"/>
              <a:t>расправљање</a:t>
            </a:r>
            <a:r>
              <a:rPr lang="en-US" dirty="0" smtClean="0"/>
              <a:t> о </a:t>
            </a:r>
            <a:r>
              <a:rPr lang="en-US" dirty="0" err="1" smtClean="0"/>
              <a:t>њима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– 	</a:t>
            </a:r>
            <a:r>
              <a:rPr lang="en-US" b="1" dirty="0" err="1" smtClean="0">
                <a:solidFill>
                  <a:srgbClr val="FF0000"/>
                </a:solidFill>
              </a:rPr>
              <a:t>потврда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међународних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споразума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defRPr/>
            </a:pPr>
            <a:r>
              <a:rPr lang="en-US" dirty="0" smtClean="0"/>
              <a:t>– 	</a:t>
            </a:r>
            <a:r>
              <a:rPr lang="en-US" b="1" dirty="0" err="1" smtClean="0">
                <a:solidFill>
                  <a:srgbClr val="FF0000"/>
                </a:solidFill>
              </a:rPr>
              <a:t>учешће</a:t>
            </a:r>
            <a:r>
              <a:rPr lang="en-US" b="1" dirty="0" smtClean="0">
                <a:solidFill>
                  <a:srgbClr val="FF0000"/>
                </a:solidFill>
              </a:rPr>
              <a:t> у </a:t>
            </a:r>
            <a:r>
              <a:rPr lang="en-US" b="1" dirty="0" err="1" smtClean="0">
                <a:solidFill>
                  <a:srgbClr val="FF0000"/>
                </a:solidFill>
              </a:rPr>
              <a:t>избору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чланова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Комисије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могућност</a:t>
            </a:r>
            <a:r>
              <a:rPr lang="en-US" dirty="0" smtClean="0"/>
              <a:t> </a:t>
            </a:r>
            <a:r>
              <a:rPr lang="en-US" dirty="0" err="1" smtClean="0"/>
              <a:t>изгласавања</a:t>
            </a:r>
            <a:r>
              <a:rPr lang="en-US" dirty="0" smtClean="0"/>
              <a:t> </a:t>
            </a:r>
            <a:r>
              <a:rPr lang="en-US" dirty="0" err="1" smtClean="0"/>
              <a:t>неповерења</a:t>
            </a:r>
            <a:r>
              <a:rPr lang="en-US" dirty="0" smtClean="0"/>
              <a:t> </a:t>
            </a:r>
            <a:r>
              <a:rPr lang="en-US" dirty="0" err="1" smtClean="0"/>
              <a:t>истој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– 	</a:t>
            </a:r>
            <a:r>
              <a:rPr lang="en-US" dirty="0" err="1" smtClean="0"/>
              <a:t>могућност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покрене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поступак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пред</a:t>
            </a:r>
            <a:r>
              <a:rPr lang="en-US" dirty="0" smtClean="0"/>
              <a:t> </a:t>
            </a:r>
            <a:r>
              <a:rPr lang="en-US" dirty="0" err="1" smtClean="0"/>
              <a:t>Европским</a:t>
            </a:r>
            <a:r>
              <a:rPr lang="en-US" dirty="0" smtClean="0"/>
              <a:t> </a:t>
            </a:r>
            <a:r>
              <a:rPr lang="en-US" dirty="0" err="1" smtClean="0"/>
              <a:t>судом</a:t>
            </a:r>
            <a:r>
              <a:rPr lang="en-US" dirty="0" smtClean="0"/>
              <a:t> </a:t>
            </a:r>
            <a:r>
              <a:rPr lang="en-US" dirty="0" err="1" smtClean="0"/>
              <a:t>правде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– 	</a:t>
            </a:r>
            <a:r>
              <a:rPr lang="en-US" dirty="0" err="1" smtClean="0"/>
              <a:t>постојање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омбудсмана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 </a:t>
            </a:r>
            <a:r>
              <a:rPr lang="en-US" dirty="0" err="1" smtClean="0"/>
              <a:t>парламента</a:t>
            </a:r>
            <a:r>
              <a:rPr lang="en-US" dirty="0" smtClean="0"/>
              <a:t>  и  </a:t>
            </a:r>
            <a:r>
              <a:rPr lang="en-US" dirty="0" err="1" smtClean="0"/>
              <a:t>расправљање</a:t>
            </a:r>
            <a:r>
              <a:rPr lang="en-US" dirty="0" smtClean="0"/>
              <a:t> о </a:t>
            </a:r>
            <a:r>
              <a:rPr lang="en-US" dirty="0" err="1" smtClean="0"/>
              <a:t>притужбама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– 	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покретања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истражних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комисија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22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1480</Words>
  <Application>Microsoft Office PowerPoint</Application>
  <PresentationFormat>Widescreen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Европски парламент, Комисија и Европски савет</vt:lpstr>
      <vt:lpstr>Европски парламент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Комисија</vt:lpstr>
      <vt:lpstr>PowerPoint Presentation</vt:lpstr>
      <vt:lpstr>PowerPoint Presentation</vt:lpstr>
      <vt:lpstr>PowerPoint Presentation</vt:lpstr>
      <vt:lpstr>Надлежности </vt:lpstr>
      <vt:lpstr>PowerPoint Presentation</vt:lpstr>
      <vt:lpstr>PowerPoint Presentation</vt:lpstr>
      <vt:lpstr>Европски савет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Европски парламент, Комисија и Европски савет</dc:title>
  <dc:creator>User</dc:creator>
  <cp:lastModifiedBy>User</cp:lastModifiedBy>
  <cp:revision>1</cp:revision>
  <dcterms:created xsi:type="dcterms:W3CDTF">2020-11-24T09:30:06Z</dcterms:created>
  <dcterms:modified xsi:type="dcterms:W3CDTF">2020-11-24T09:30:17Z</dcterms:modified>
</cp:coreProperties>
</file>