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EFF7F3-93B6-44A8-AB28-8EFDCCFC8147}"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A42F6-44FD-4CC8-9B71-C2A94280EC2D}" type="slidenum">
              <a:rPr lang="en-US" smtClean="0"/>
              <a:t>‹#›</a:t>
            </a:fld>
            <a:endParaRPr lang="en-US"/>
          </a:p>
        </p:txBody>
      </p:sp>
    </p:spTree>
    <p:extLst>
      <p:ext uri="{BB962C8B-B14F-4D97-AF65-F5344CB8AC3E}">
        <p14:creationId xmlns:p14="http://schemas.microsoft.com/office/powerpoint/2010/main" val="945813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EFF7F3-93B6-44A8-AB28-8EFDCCFC8147}"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A42F6-44FD-4CC8-9B71-C2A94280EC2D}" type="slidenum">
              <a:rPr lang="en-US" smtClean="0"/>
              <a:t>‹#›</a:t>
            </a:fld>
            <a:endParaRPr lang="en-US"/>
          </a:p>
        </p:txBody>
      </p:sp>
    </p:spTree>
    <p:extLst>
      <p:ext uri="{BB962C8B-B14F-4D97-AF65-F5344CB8AC3E}">
        <p14:creationId xmlns:p14="http://schemas.microsoft.com/office/powerpoint/2010/main" val="2912004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EFF7F3-93B6-44A8-AB28-8EFDCCFC8147}"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A42F6-44FD-4CC8-9B71-C2A94280EC2D}" type="slidenum">
              <a:rPr lang="en-US" smtClean="0"/>
              <a:t>‹#›</a:t>
            </a:fld>
            <a:endParaRPr lang="en-US"/>
          </a:p>
        </p:txBody>
      </p:sp>
    </p:spTree>
    <p:extLst>
      <p:ext uri="{BB962C8B-B14F-4D97-AF65-F5344CB8AC3E}">
        <p14:creationId xmlns:p14="http://schemas.microsoft.com/office/powerpoint/2010/main" val="3442454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EFF7F3-93B6-44A8-AB28-8EFDCCFC8147}"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A42F6-44FD-4CC8-9B71-C2A94280EC2D}" type="slidenum">
              <a:rPr lang="en-US" smtClean="0"/>
              <a:t>‹#›</a:t>
            </a:fld>
            <a:endParaRPr lang="en-US"/>
          </a:p>
        </p:txBody>
      </p:sp>
    </p:spTree>
    <p:extLst>
      <p:ext uri="{BB962C8B-B14F-4D97-AF65-F5344CB8AC3E}">
        <p14:creationId xmlns:p14="http://schemas.microsoft.com/office/powerpoint/2010/main" val="3333615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7EFF7F3-93B6-44A8-AB28-8EFDCCFC8147}"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A42F6-44FD-4CC8-9B71-C2A94280EC2D}" type="slidenum">
              <a:rPr lang="en-US" smtClean="0"/>
              <a:t>‹#›</a:t>
            </a:fld>
            <a:endParaRPr lang="en-US"/>
          </a:p>
        </p:txBody>
      </p:sp>
    </p:spTree>
    <p:extLst>
      <p:ext uri="{BB962C8B-B14F-4D97-AF65-F5344CB8AC3E}">
        <p14:creationId xmlns:p14="http://schemas.microsoft.com/office/powerpoint/2010/main" val="2142232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EFF7F3-93B6-44A8-AB28-8EFDCCFC8147}"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A42F6-44FD-4CC8-9B71-C2A94280EC2D}" type="slidenum">
              <a:rPr lang="en-US" smtClean="0"/>
              <a:t>‹#›</a:t>
            </a:fld>
            <a:endParaRPr lang="en-US"/>
          </a:p>
        </p:txBody>
      </p:sp>
    </p:spTree>
    <p:extLst>
      <p:ext uri="{BB962C8B-B14F-4D97-AF65-F5344CB8AC3E}">
        <p14:creationId xmlns:p14="http://schemas.microsoft.com/office/powerpoint/2010/main" val="1845555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EFF7F3-93B6-44A8-AB28-8EFDCCFC8147}" type="datetimeFigureOut">
              <a:rPr lang="en-US" smtClean="0"/>
              <a:t>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7A42F6-44FD-4CC8-9B71-C2A94280EC2D}" type="slidenum">
              <a:rPr lang="en-US" smtClean="0"/>
              <a:t>‹#›</a:t>
            </a:fld>
            <a:endParaRPr lang="en-US"/>
          </a:p>
        </p:txBody>
      </p:sp>
    </p:spTree>
    <p:extLst>
      <p:ext uri="{BB962C8B-B14F-4D97-AF65-F5344CB8AC3E}">
        <p14:creationId xmlns:p14="http://schemas.microsoft.com/office/powerpoint/2010/main" val="305429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EFF7F3-93B6-44A8-AB28-8EFDCCFC8147}" type="datetimeFigureOut">
              <a:rPr lang="en-US" smtClean="0"/>
              <a:t>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7A42F6-44FD-4CC8-9B71-C2A94280EC2D}" type="slidenum">
              <a:rPr lang="en-US" smtClean="0"/>
              <a:t>‹#›</a:t>
            </a:fld>
            <a:endParaRPr lang="en-US"/>
          </a:p>
        </p:txBody>
      </p:sp>
    </p:spTree>
    <p:extLst>
      <p:ext uri="{BB962C8B-B14F-4D97-AF65-F5344CB8AC3E}">
        <p14:creationId xmlns:p14="http://schemas.microsoft.com/office/powerpoint/2010/main" val="632954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FF7F3-93B6-44A8-AB28-8EFDCCFC8147}" type="datetimeFigureOut">
              <a:rPr lang="en-US" smtClean="0"/>
              <a:t>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7A42F6-44FD-4CC8-9B71-C2A94280EC2D}" type="slidenum">
              <a:rPr lang="en-US" smtClean="0"/>
              <a:t>‹#›</a:t>
            </a:fld>
            <a:endParaRPr lang="en-US"/>
          </a:p>
        </p:txBody>
      </p:sp>
    </p:spTree>
    <p:extLst>
      <p:ext uri="{BB962C8B-B14F-4D97-AF65-F5344CB8AC3E}">
        <p14:creationId xmlns:p14="http://schemas.microsoft.com/office/powerpoint/2010/main" val="1861174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EFF7F3-93B6-44A8-AB28-8EFDCCFC8147}"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A42F6-44FD-4CC8-9B71-C2A94280EC2D}" type="slidenum">
              <a:rPr lang="en-US" smtClean="0"/>
              <a:t>‹#›</a:t>
            </a:fld>
            <a:endParaRPr lang="en-US"/>
          </a:p>
        </p:txBody>
      </p:sp>
    </p:spTree>
    <p:extLst>
      <p:ext uri="{BB962C8B-B14F-4D97-AF65-F5344CB8AC3E}">
        <p14:creationId xmlns:p14="http://schemas.microsoft.com/office/powerpoint/2010/main" val="134081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EFF7F3-93B6-44A8-AB28-8EFDCCFC8147}"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A42F6-44FD-4CC8-9B71-C2A94280EC2D}" type="slidenum">
              <a:rPr lang="en-US" smtClean="0"/>
              <a:t>‹#›</a:t>
            </a:fld>
            <a:endParaRPr lang="en-US"/>
          </a:p>
        </p:txBody>
      </p:sp>
    </p:spTree>
    <p:extLst>
      <p:ext uri="{BB962C8B-B14F-4D97-AF65-F5344CB8AC3E}">
        <p14:creationId xmlns:p14="http://schemas.microsoft.com/office/powerpoint/2010/main" val="21316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FF7F3-93B6-44A8-AB28-8EFDCCFC8147}" type="datetimeFigureOut">
              <a:rPr lang="en-US" smtClean="0"/>
              <a:t>12/8/2020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7A42F6-44FD-4CC8-9B71-C2A94280EC2D}" type="slidenum">
              <a:rPr lang="en-US" smtClean="0"/>
              <a:t>‹#›</a:t>
            </a:fld>
            <a:endParaRPr lang="en-US"/>
          </a:p>
        </p:txBody>
      </p:sp>
    </p:spTree>
    <p:extLst>
      <p:ext uri="{BB962C8B-B14F-4D97-AF65-F5344CB8AC3E}">
        <p14:creationId xmlns:p14="http://schemas.microsoft.com/office/powerpoint/2010/main" val="4072202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Cyrl-RS" dirty="0" smtClean="0"/>
              <a:t>ЕУ и Србија, јединствено тржиште и право конкуренције</a:t>
            </a:r>
            <a:endParaRPr lang="en-US" dirty="0"/>
          </a:p>
        </p:txBody>
      </p:sp>
      <p:sp>
        <p:nvSpPr>
          <p:cNvPr id="3" name="Subtitle 2"/>
          <p:cNvSpPr>
            <a:spLocks noGrp="1"/>
          </p:cNvSpPr>
          <p:nvPr>
            <p:ph type="subTitle" idx="1"/>
          </p:nvPr>
        </p:nvSpPr>
        <p:spPr/>
        <p:txBody>
          <a:bodyPr/>
          <a:lstStyle/>
          <a:p>
            <a:r>
              <a:rPr lang="sr-Cyrl-RS" dirty="0" smtClean="0"/>
              <a:t>Проф. др Бојан Милисављевић</a:t>
            </a:r>
            <a:endParaRPr lang="en-US" dirty="0"/>
          </a:p>
        </p:txBody>
      </p:sp>
    </p:spTree>
    <p:extLst>
      <p:ext uri="{BB962C8B-B14F-4D97-AF65-F5344CB8AC3E}">
        <p14:creationId xmlns:p14="http://schemas.microsoft.com/office/powerpoint/2010/main" val="1768141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CS" dirty="0"/>
              <a:t>Формално је 1984. године Европски Савет донео одлуку којом је наложио Министарском савету да усвоји неопходне мере у циљу отклањања препрека за увођење јединственог тржишта. Овом одлуком остављен је рок да се тржиште формира до 1992. године. Поред Министарског савета и Комисија је у веома кратком року сачинила „Белу књигу“ у којој је изнела план предузимања мера за увођење јединственог тржишта.</a:t>
            </a:r>
            <a:endParaRPr lang="en-US" dirty="0"/>
          </a:p>
          <a:p>
            <a:r>
              <a:rPr lang="sr-Cyrl-CS" dirty="0"/>
              <a:t>Јединствени европски акт је изнео стварање унутрашњег тржишта као један од основних циљева где под њим подразумева подручје без унутрашњих граница, на коме су обезбеђени слободно кретање лица и промет робе, услуга и капитала. </a:t>
            </a:r>
            <a:r>
              <a:rPr lang="bg-BG" dirty="0"/>
              <a:t>	Члан 8. Јединствениог Европског акта;</a:t>
            </a:r>
            <a:endParaRPr lang="en-US" dirty="0"/>
          </a:p>
          <a:p>
            <a:endParaRPr lang="en-US" dirty="0"/>
          </a:p>
        </p:txBody>
      </p:sp>
    </p:spTree>
    <p:extLst>
      <p:ext uri="{BB962C8B-B14F-4D97-AF65-F5344CB8AC3E}">
        <p14:creationId xmlns:p14="http://schemas.microsoft.com/office/powerpoint/2010/main" val="4270175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sr-Cyrl-CS" dirty="0"/>
              <a:t>Тако је Европски суд правде тумачећи оснивачки уговор закључио: „Уговор има за циљ да, успостављањем заједничког тржишта и постепеним усклађивањем економских политика држава чланица, обједини национална тржишта у јединствено, које би имало карактеристике домаћег.“ </a:t>
            </a:r>
            <a:endParaRPr lang="bg-BG" dirty="0" smtClean="0"/>
          </a:p>
          <a:p>
            <a:r>
              <a:rPr lang="sr-Cyrl-CS" dirty="0"/>
              <a:t>Унутрашње тржиште је надградња на заједничко тржиште и указује на већу дозу интегрисаности економских поредака држава чланица. Према одредбама Уговора о функционисању Европске Уније унутрашње тржиште је дефинисано као простор без унутрашњих граница у којем се осигурава слободан промет лица, роба, услуга и капитала у складу са одредбама овог уговора.</a:t>
            </a:r>
            <a:endParaRPr lang="en-US" dirty="0"/>
          </a:p>
          <a:p>
            <a:pPr marL="0" indent="0">
              <a:buNone/>
            </a:pPr>
            <a:r>
              <a:rPr lang="bg-BG" dirty="0" smtClean="0"/>
              <a:t>Члан </a:t>
            </a:r>
            <a:r>
              <a:rPr lang="bg-BG" dirty="0"/>
              <a:t>26, став 2;</a:t>
            </a:r>
            <a:endParaRPr lang="en-US" dirty="0"/>
          </a:p>
          <a:p>
            <a:endParaRPr lang="en-US" dirty="0"/>
          </a:p>
          <a:p>
            <a:endParaRPr lang="en-US" dirty="0"/>
          </a:p>
        </p:txBody>
      </p:sp>
    </p:spTree>
    <p:extLst>
      <p:ext uri="{BB962C8B-B14F-4D97-AF65-F5344CB8AC3E}">
        <p14:creationId xmlns:p14="http://schemas.microsoft.com/office/powerpoint/2010/main" val="3743244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CS" dirty="0"/>
              <a:t>Заједничко тржиште није уведено у једном тренутку већ су се постепено уклањале препреке које су стајале на путу његовог остварења. Државе су задржавале физичке препреке у виду царинских пунктова (данас више овакви проблеми не постоје или се постепено укидају), пореске препреке где су проналажени начини да се нека роба ипак оцарини и у односној држави, али и бројне техничке препреке које су подразумевале позивање на хигијенске, безбедносне разлоге као и разлоге који су везани за очување животне околине или заштиту потрошача.</a:t>
            </a:r>
            <a:endParaRPr lang="en-US" dirty="0"/>
          </a:p>
          <a:p>
            <a:pPr marL="0" indent="0">
              <a:buNone/>
            </a:pPr>
            <a:endParaRPr lang="en-US" dirty="0"/>
          </a:p>
        </p:txBody>
      </p:sp>
    </p:spTree>
    <p:extLst>
      <p:ext uri="{BB962C8B-B14F-4D97-AF65-F5344CB8AC3E}">
        <p14:creationId xmlns:p14="http://schemas.microsoft.com/office/powerpoint/2010/main" val="2181044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CS" dirty="0"/>
              <a:t>Да би се остварили циљеви увођења јединственог тржишта надлежност је дата Министарском савету да одлучује квалификованом већином о увођењу мера и предузимању конкретних акција да се уклоне све постојеће препреке на путу остварења циља. Приликом одлучивања у том смислу Министарски савет увек прибавља мишљење од Комисије о мерама, а Комисија је дужна да: „приликом формулисања својих предлога ради остварења циљева наведених у члану 14, узме у обзир напоре које су неке привреде, које показују разлике у степену своје развијености, поднеле у периоду успостављања унутрашњег тржишта, и може предложити одговрарајуће прописе</a:t>
            </a:r>
            <a:r>
              <a:rPr lang="en-US" dirty="0" smtClean="0">
                <a:effectLst/>
              </a:rPr>
              <a:t> </a:t>
            </a:r>
            <a:r>
              <a:rPr lang="bg-BG" dirty="0"/>
              <a:t>	Члан 14. Уговора о Европској Унији;</a:t>
            </a:r>
            <a:endParaRPr lang="en-US" dirty="0"/>
          </a:p>
          <a:p>
            <a:endParaRPr lang="en-US" dirty="0"/>
          </a:p>
        </p:txBody>
      </p:sp>
    </p:spTree>
    <p:extLst>
      <p:ext uri="{BB962C8B-B14F-4D97-AF65-F5344CB8AC3E}">
        <p14:creationId xmlns:p14="http://schemas.microsoft.com/office/powerpoint/2010/main" val="1849939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a:t>Данас су резултати јединственог тржишта у оквиру европских држава лако уочљиви и на светском тржишту. Удео Европске Уније у размени на глобалном нивоу данас је негде око 25%. То је, ако се узме у обзир деловање других великих економија, већ веома велики успех. Оно што недостаје Европској Унији и што је уговор из Лисабона донекле отклонио јесте јединствено деловање на глобалном нивоу. </a:t>
            </a:r>
            <a:endParaRPr lang="sr-Cyrl-CS" dirty="0" smtClean="0"/>
          </a:p>
          <a:p>
            <a:endParaRPr lang="en-US" dirty="0"/>
          </a:p>
        </p:txBody>
      </p:sp>
    </p:spTree>
    <p:extLst>
      <p:ext uri="{BB962C8B-B14F-4D97-AF65-F5344CB8AC3E}">
        <p14:creationId xmlns:p14="http://schemas.microsoft.com/office/powerpoint/2010/main" val="3761096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Право конкуренције у ЕУ</a:t>
            </a:r>
            <a:endParaRPr lang="en-US" dirty="0"/>
          </a:p>
        </p:txBody>
      </p:sp>
      <p:sp>
        <p:nvSpPr>
          <p:cNvPr id="3" name="Content Placeholder 2"/>
          <p:cNvSpPr>
            <a:spLocks noGrp="1"/>
          </p:cNvSpPr>
          <p:nvPr>
            <p:ph idx="1"/>
          </p:nvPr>
        </p:nvSpPr>
        <p:spPr/>
        <p:txBody>
          <a:bodyPr/>
          <a:lstStyle/>
          <a:p>
            <a:r>
              <a:rPr lang="sr-Cyrl-CS" dirty="0"/>
              <a:t>Европска Унија је од самог настанка својих првих Заједница била развијана као пандам организацији тржишта уз јако учешће државе. Пошто је хладни рат представљао перманентну претњу онда су основна начела либералног капитализма била логична алтернатива која је временом показала своје предности. Ипак, у пракси либерални капитализам није примењен у апсолутном смислу ни у Европској Унији нити у њеним државама чланицама. Увек постоје, истина у мањој мери, простори у којима се државно </a:t>
            </a:r>
            <a:r>
              <a:rPr lang="sr-Cyrl-CS" dirty="0" smtClean="0"/>
              <a:t>учешће </a:t>
            </a:r>
            <a:r>
              <a:rPr lang="sr-Cyrl-CS" dirty="0"/>
              <a:t>не може искључити.</a:t>
            </a:r>
            <a:endParaRPr lang="en-US" dirty="0"/>
          </a:p>
          <a:p>
            <a:endParaRPr lang="en-US" dirty="0"/>
          </a:p>
        </p:txBody>
      </p:sp>
    </p:spTree>
    <p:extLst>
      <p:ext uri="{BB962C8B-B14F-4D97-AF65-F5344CB8AC3E}">
        <p14:creationId xmlns:p14="http://schemas.microsoft.com/office/powerpoint/2010/main" val="2905836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sr-Cyrl-CS" dirty="0"/>
              <a:t>Једно од носећих начела на којима почива слободно тржиште, како је схваћено у оквиру држава чланица Европске Уније, јесте опште правило конкуренције. Конкуренција тако представља поље за слободно деловање свих субјеката на простору јединственог тржишта које уједно представља и катализатор вредности са становишта рејтинга, али и са становишта зараде од своје делатности. Општи принципи правила конкуренције могу се наћи већ у Римским уговорима у члановима 85. и 86. „Први забрањује послове између компанија којима се фиксирају цене, врши подела тржишта, ограничава производња, технички развој и инвестиције... док други члан забрањује злоупотребу доминантног положаја од стране фирми или група фирми.“ </a:t>
            </a:r>
            <a:r>
              <a:rPr lang="bg-BG" dirty="0"/>
              <a:t>	</a:t>
            </a:r>
            <a:endParaRPr lang="en-US" dirty="0"/>
          </a:p>
        </p:txBody>
      </p:sp>
    </p:spTree>
    <p:extLst>
      <p:ext uri="{BB962C8B-B14F-4D97-AF65-F5344CB8AC3E}">
        <p14:creationId xmlns:p14="http://schemas.microsoft.com/office/powerpoint/2010/main" val="3699881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a:t>Тако су државама наметнуте обавезе које морају поштовати па се тако сматрају неспојивим „са заједничким тржиштем у мери у којој угрожавају трговину између држава чланица, сви облици државних, или из државних средстава одобрених субвенција, који путем подвлашћивања одређених предузећа или производних грана прете да доведу или доводе до недозвољене нелојалне </a:t>
            </a:r>
            <a:r>
              <a:rPr lang="sr-Cyrl-CS" dirty="0" smtClean="0"/>
              <a:t>конкуренције</a:t>
            </a:r>
          </a:p>
          <a:p>
            <a:endParaRPr lang="en-US" dirty="0"/>
          </a:p>
        </p:txBody>
      </p:sp>
    </p:spTree>
    <p:extLst>
      <p:ext uri="{BB962C8B-B14F-4D97-AF65-F5344CB8AC3E}">
        <p14:creationId xmlns:p14="http://schemas.microsoft.com/office/powerpoint/2010/main" val="1850001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CS" dirty="0"/>
              <a:t>Да би се спречиле злоупотребе које државе могу да предузимају у овом контексту Комисија је посебно овлашћена да стално надзире њихово поступање и да предлаже мере да се отклони недопуштена државна интервенција. У том смислу Комисија је надлежна да изда обавезујуће налоге односној држави и да уколико она не поступи на адекватан начин тражи заштиту од Европског суда правде. Поред тога и Министарски савет може да донесе одлуку да је субвенција државе недопустива и тако је обавеже да прекине са таквим понашањем и отклони евентуалне штете до којих је дошло.</a:t>
            </a:r>
            <a:endParaRPr lang="en-US" dirty="0"/>
          </a:p>
          <a:p>
            <a:r>
              <a:rPr lang="bg-BG" dirty="0"/>
              <a:t>	Члан 88. Уговора о Европској Унији;</a:t>
            </a:r>
            <a:endParaRPr lang="en-US" dirty="0"/>
          </a:p>
          <a:p>
            <a:endParaRPr lang="en-US" dirty="0"/>
          </a:p>
        </p:txBody>
      </p:sp>
    </p:spTree>
    <p:extLst>
      <p:ext uri="{BB962C8B-B14F-4D97-AF65-F5344CB8AC3E}">
        <p14:creationId xmlns:p14="http://schemas.microsoft.com/office/powerpoint/2010/main" val="4276350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a:t>Уговором о оснивању забрањени су сви споразуми предузећа, одлуке удружења предузећа и договорна пракса удруживања, која може да наноси штету трговини између држава чланица и чији су циљ или последица спречавање, ограничавање или нарушавање конкуренције унутар заједничког тржишта. Тако се посебно инкриминишу утврђивање цена производа или услуга, ограничења производњи и пласмана, подела тржишта, неједнаки услови пословања, разна условљавања</a:t>
            </a:r>
            <a:r>
              <a:rPr lang="en-US" dirty="0" smtClean="0">
                <a:effectLst/>
              </a:rPr>
              <a:t> </a:t>
            </a:r>
            <a:r>
              <a:rPr lang="bg-BG" dirty="0"/>
              <a:t>	Члан 81. Уговора о Европској Унији;</a:t>
            </a:r>
            <a:endParaRPr lang="en-US" dirty="0"/>
          </a:p>
          <a:p>
            <a:endParaRPr lang="en-US" dirty="0"/>
          </a:p>
        </p:txBody>
      </p:sp>
    </p:spTree>
    <p:extLst>
      <p:ext uri="{BB962C8B-B14F-4D97-AF65-F5344CB8AC3E}">
        <p14:creationId xmlns:p14="http://schemas.microsoft.com/office/powerpoint/2010/main" val="1989859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CS" dirty="0"/>
              <a:t>Да би се стекао увид у односе са Европским заједницама нужно је поменути да је СФРЈ била прва социјалистичка држава која је признала Европску економску заједицу и која је са њом одржавала економске односе. О томе сведочи и постојање сталне делегације при ЕЕЗ још 1968. године, као и постојање трговинских споразума из 1970. године и </a:t>
            </a:r>
            <a:r>
              <a:rPr lang="sr-Cyrl-CS" dirty="0" smtClean="0"/>
              <a:t>1973</a:t>
            </a:r>
          </a:p>
          <a:p>
            <a:r>
              <a:rPr lang="sr-Cyrl-CS" dirty="0"/>
              <a:t>На овај начин СФРЈ је постигла највиши ниво сарадње који је могао да постоји у том тренутку и била спремна да приступи закључењу споразума о асоцијацији. Такву платформу пореметили су наредни догађаји који су вратили точак сарадње уназад</a:t>
            </a:r>
            <a:r>
              <a:rPr lang="sr-Cyrl-CS" dirty="0" smtClean="0"/>
              <a:t>.</a:t>
            </a:r>
            <a:endParaRPr lang="en-US" dirty="0"/>
          </a:p>
        </p:txBody>
      </p:sp>
    </p:spTree>
    <p:extLst>
      <p:ext uri="{BB962C8B-B14F-4D97-AF65-F5344CB8AC3E}">
        <p14:creationId xmlns:p14="http://schemas.microsoft.com/office/powerpoint/2010/main" val="3241867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a:t>Према одредбама Уговора о Европској Унији није недопуштено стицање монополског положаја на неком тржишту већ је недопуштена злоупотреба тако стеченог положаја. Министарски савет је овлашћен да спречава свако нарушавање правила које погађа слободу конкуренције. Као и у случају државе, тако и код предузећа основну реч ипак води Комисија која је надлежна да истражује случајеве повезивања предузећа, злоупотребе доминантног положаја и да препоручује мере, па и да самостално предузима извесне активности у циљу спречавања нарушавања одредаба о слободној конкуренцији. </a:t>
            </a:r>
            <a:endParaRPr lang="en-US" dirty="0"/>
          </a:p>
        </p:txBody>
      </p:sp>
    </p:spTree>
    <p:extLst>
      <p:ext uri="{BB962C8B-B14F-4D97-AF65-F5344CB8AC3E}">
        <p14:creationId xmlns:p14="http://schemas.microsoft.com/office/powerpoint/2010/main" val="477551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a:t>Европски суд правде је у више наврата тумачио одредбе које се тичи правила о конкуренцији. </a:t>
            </a:r>
            <a:r>
              <a:rPr lang="sr-Cyrl-CS"/>
              <a:t>Тако је у једном случају који се тицао споразума о искључивом праву продаје између немачког произвођача и француског заступника закључио да не мора да постоји стварни утицај на трговину већ је довољно да, на основу прикупљених доказа, може да се закључи да постоји могућност да се на такав начин може очекивати да ће бити у будућности вршен негативан утицај на трговину</a:t>
            </a:r>
            <a:endParaRPr lang="en-US"/>
          </a:p>
        </p:txBody>
      </p:sp>
    </p:spTree>
    <p:extLst>
      <p:ext uri="{BB962C8B-B14F-4D97-AF65-F5344CB8AC3E}">
        <p14:creationId xmlns:p14="http://schemas.microsoft.com/office/powerpoint/2010/main" val="3866053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CS" dirty="0"/>
              <a:t>Још на самом почетку сукоба на просторима бивше Југославије тада Европска Заједница није реаговала на адекватан начин. </a:t>
            </a:r>
            <a:endParaRPr lang="sr-Cyrl-CS" dirty="0" smtClean="0"/>
          </a:p>
          <a:p>
            <a:r>
              <a:rPr lang="sr-Cyrl-CS" dirty="0"/>
              <a:t>Тек је 1992. године ступио на снагу Уговор из Мастрихта који је предвиђао координисану спољну политику држава чланица Европске Уније. Ипак чак и тада државе чланице су деловале самостално у погледу сукоба који се одвијао пред њиховим вратима. Тиме су веома негативно доприносиле даљем току сукоба на просторима бивше Југославије. </a:t>
            </a:r>
            <a:endParaRPr lang="sr-Cyrl-CS" dirty="0" smtClean="0"/>
          </a:p>
          <a:p>
            <a:r>
              <a:rPr lang="sr-Cyrl-CS" dirty="0"/>
              <a:t>Иза тога је уследила и агресија на Србију 1999. године где је НАТО погазио нека од фундаменталних начела међународног права и притом начинио низ злочина током ове акције.</a:t>
            </a:r>
            <a:endParaRPr lang="en-US" dirty="0"/>
          </a:p>
        </p:txBody>
      </p:sp>
    </p:spTree>
    <p:extLst>
      <p:ext uri="{BB962C8B-B14F-4D97-AF65-F5344CB8AC3E}">
        <p14:creationId xmlns:p14="http://schemas.microsoft.com/office/powerpoint/2010/main" val="2047837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sr-Cyrl-CS" dirty="0"/>
              <a:t>Из наведених разлога односи Србије са Европском Унијом су били веома отежани, али је после 2000. године дошло до унапређења односа и постепеног отварања Европске Уније за приближавање Србије чланству ове организације. </a:t>
            </a:r>
            <a:endParaRPr lang="sr-Cyrl-CS" dirty="0" smtClean="0"/>
          </a:p>
          <a:p>
            <a:r>
              <a:rPr lang="sr-Cyrl-CS" dirty="0"/>
              <a:t>СР Југославија је примљена у Пакт за стабилност за југоисточну Европу октобра 2000. године. Процес кретања ка Европској Унији је и формализован на Загребачком самиту новембра 2000. године</a:t>
            </a:r>
            <a:r>
              <a:rPr lang="sr-Cyrl-CS" dirty="0" smtClean="0"/>
              <a:t>.</a:t>
            </a:r>
          </a:p>
          <a:p>
            <a:r>
              <a:rPr lang="sr-Cyrl-CS" dirty="0"/>
              <a:t>После низа политичких састанака између Европске Уније и Србије дошло је до помака када је Комисија априла 2005. године донела одлуку да Србија јесте спремна да отпочне преговоре и закључивању споразума о придруживању и стабилизацији. </a:t>
            </a:r>
            <a:endParaRPr lang="en-US" dirty="0"/>
          </a:p>
        </p:txBody>
      </p:sp>
    </p:spTree>
    <p:extLst>
      <p:ext uri="{BB962C8B-B14F-4D97-AF65-F5344CB8AC3E}">
        <p14:creationId xmlns:p14="http://schemas.microsoft.com/office/powerpoint/2010/main" val="2649354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CS" dirty="0"/>
              <a:t>Као формална потврда да је Србија на путу ка пуноправном чланству Европској Унији дошло је прво до парафирања Споразума о стабилизацији и придруживању, а затим и до његовог потписивања 29. априла 2008. године. Међутим услед проблема који су везани за противправно признање Косова и Метохије од стране већине држава чланица Европске Уније дошло је до замрзавања Споразума који није ни ступио на снагу. </a:t>
            </a:r>
          </a:p>
          <a:p>
            <a:r>
              <a:rPr lang="sr-Cyrl-CS" dirty="0"/>
              <a:t>Споразум о стабилизацији и придруживању је коначно ступио на снагу 1. септембра 2013. године када је Европска Унија коначно завршила процес ратификације овог акта. Од држава чланица последња је ССП ратификовала Литванија.</a:t>
            </a:r>
            <a:endParaRPr lang="en-US" dirty="0"/>
          </a:p>
          <a:p>
            <a:endParaRPr lang="en-US" dirty="0"/>
          </a:p>
        </p:txBody>
      </p:sp>
    </p:spTree>
    <p:extLst>
      <p:ext uri="{BB962C8B-B14F-4D97-AF65-F5344CB8AC3E}">
        <p14:creationId xmlns:p14="http://schemas.microsoft.com/office/powerpoint/2010/main" val="3866056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sr-Cyrl-CS" dirty="0"/>
              <a:t>Да је ступање на снагу Лисабонског уговора утицало на процес даљег ширења Европске Уније може се видети и преко чињенице да је Србија поднела званичан захтев за пријем у чланство ове организације 22. децембра 2009. године и да се очекују реакције надлежних органа о даљем току приближавања. </a:t>
            </a:r>
            <a:endParaRPr lang="sr-Cyrl-CS" dirty="0" smtClean="0"/>
          </a:p>
          <a:p>
            <a:r>
              <a:rPr lang="sr-Cyrl-CS" dirty="0"/>
              <a:t>Европски комесар за проширење, Штефан Филе, уручио је председнику Владе Србије у новембру 2010. године  Упитник Европске комисије ради припреме мишљења о захтеву Србије за чланство у ЕУ,чије је попуњавањеједан од услова за стицање статуса кандидата за чланство у ЕУ, председник Владе Србије је 31. јануара 2011. године предао Одговоре на Упитник Европске комисије упућен РС ради припреме мишљења о захтеву Србије за чланство у ЕУ европском комесару за проширење.</a:t>
            </a:r>
            <a:endParaRPr lang="en-US" dirty="0"/>
          </a:p>
          <a:p>
            <a:endParaRPr lang="en-US" dirty="0"/>
          </a:p>
        </p:txBody>
      </p:sp>
    </p:spTree>
    <p:extLst>
      <p:ext uri="{BB962C8B-B14F-4D97-AF65-F5344CB8AC3E}">
        <p14:creationId xmlns:p14="http://schemas.microsoft.com/office/powerpoint/2010/main" val="3349166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a:t>У јануару 2014. године је у Бриселу одржана прва међувладина конференција између Србије и ЕУ, чиме је означен почетак приступних преговора на политичком нивоу. Истовремено је представљен и преговарачки оквир обе стране са јасним начелима за будуће преговоре. Ради се о потреби испуњења већ познатих „критеријума из Копенхагена“, али и низа посебних задатака које Република Србија треба да испуни у наредном периоду. </a:t>
            </a:r>
            <a:endParaRPr lang="en-US" dirty="0"/>
          </a:p>
          <a:p>
            <a:endParaRPr lang="en-US" dirty="0"/>
          </a:p>
        </p:txBody>
      </p:sp>
    </p:spTree>
    <p:extLst>
      <p:ext uri="{BB962C8B-B14F-4D97-AF65-F5344CB8AC3E}">
        <p14:creationId xmlns:p14="http://schemas.microsoft.com/office/powerpoint/2010/main" val="1472657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sr-Cyrl-CS" dirty="0"/>
              <a:t>Овим путем је усвојена и листа поглавља о којима ће се водити преговори у наредном периоду: Слободно кретање роба, слободно кретање радника, право пословног настањивања и слобода пружања услуга, слободно кретање капитала, јавне набавке, право привредних друштава. право интелектуалне својине, политика конкуренције, финансијске услуге, информационо друштво и медији, пољопривреда и рурални развој, безбедност хране, ветеринарска и фитосанитарна политика, рибарство, транспортна политика, енергетика, опорезивање, економска и монетарна политика, статистика, социјална политика и запошљавање, предузетничка и индустријска политика, трансевропске мреже, регионална политика и координација структурних инструмената, правосуђе и основна права, правда, слобода и безбедност, наука и истраживање, образовање и култура, животна средина и климатске промене, заштита потрошача и заштита здравља, царинска унија, економски односи са иностранством, спољна, безбедносна и одбрамбена политика, финансијска контрола, финансијске и буџетске одредбе, институције, остала питања.</a:t>
            </a:r>
            <a:endParaRPr lang="en-US" dirty="0"/>
          </a:p>
          <a:p>
            <a:endParaRPr lang="en-US" dirty="0"/>
          </a:p>
        </p:txBody>
      </p:sp>
    </p:spTree>
    <p:extLst>
      <p:ext uri="{BB962C8B-B14F-4D97-AF65-F5344CB8AC3E}">
        <p14:creationId xmlns:p14="http://schemas.microsoft.com/office/powerpoint/2010/main" val="4179010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Јединствено тржиште ЕУ</a:t>
            </a:r>
            <a:endParaRPr lang="en-US" dirty="0"/>
          </a:p>
        </p:txBody>
      </p:sp>
      <p:sp>
        <p:nvSpPr>
          <p:cNvPr id="3" name="Content Placeholder 2"/>
          <p:cNvSpPr>
            <a:spLocks noGrp="1"/>
          </p:cNvSpPr>
          <p:nvPr>
            <p:ph idx="1"/>
          </p:nvPr>
        </p:nvSpPr>
        <p:spPr/>
        <p:txBody>
          <a:bodyPr>
            <a:normAutofit fontScale="92500" lnSpcReduction="10000"/>
          </a:bodyPr>
          <a:lstStyle/>
          <a:p>
            <a:r>
              <a:rPr lang="sr-Cyrl-CS" dirty="0"/>
              <a:t>Прва створена европска Заједница била је усмерена на установљавање заједничког тржишта угља и челика. Дакле првенствено је започело функционисање тржишта у погледу само два производа, да би се постигла кохезија у погледу великог броја роба, али и остварења кретања осталих слобода. Целокупна европска интеграција у првој фази развоја Европских Заједница која је трајала све до закључења Уговора из Мастрихта јесте везана за унапређење и стварање јединственог тржишта. </a:t>
            </a:r>
            <a:endParaRPr lang="sr-Cyrl-CS" dirty="0" smtClean="0"/>
          </a:p>
          <a:p>
            <a:r>
              <a:rPr lang="sr-Cyrl-CS" dirty="0"/>
              <a:t>Помиње се заједничко тржиште то указује на уједињење тржишта држава чланица, да би један од крајњих резултата требало да буде јединствено тржиште као квалитативно савршенија форма која указује на постојање мера Заједнице које су директно примењиве на јединственом економском простору.</a:t>
            </a:r>
            <a:endParaRPr lang="en-US" dirty="0"/>
          </a:p>
          <a:p>
            <a:endParaRPr lang="en-US" dirty="0"/>
          </a:p>
        </p:txBody>
      </p:sp>
    </p:spTree>
    <p:extLst>
      <p:ext uri="{BB962C8B-B14F-4D97-AF65-F5344CB8AC3E}">
        <p14:creationId xmlns:p14="http://schemas.microsoft.com/office/powerpoint/2010/main" val="1732295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1937</Words>
  <Application>Microsoft Office PowerPoint</Application>
  <PresentationFormat>Widescreen</PresentationFormat>
  <Paragraphs>36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ЕУ и Србија, јединствено тржиште и право конкуренције</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Јединствено тржиште ЕУ</vt:lpstr>
      <vt:lpstr>PowerPoint Presentation</vt:lpstr>
      <vt:lpstr>PowerPoint Presentation</vt:lpstr>
      <vt:lpstr>PowerPoint Presentation</vt:lpstr>
      <vt:lpstr>PowerPoint Presentation</vt:lpstr>
      <vt:lpstr>PowerPoint Presentation</vt:lpstr>
      <vt:lpstr>Право конкуренције у ЕУ</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ЕУ и Србија, јединствено тржиште и право конкуренције</dc:title>
  <dc:creator>User</dc:creator>
  <cp:lastModifiedBy>User</cp:lastModifiedBy>
  <cp:revision>3</cp:revision>
  <dcterms:created xsi:type="dcterms:W3CDTF">2020-12-08T07:47:18Z</dcterms:created>
  <dcterms:modified xsi:type="dcterms:W3CDTF">2020-12-08T08:03:02Z</dcterms:modified>
</cp:coreProperties>
</file>