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0" r:id="rId3"/>
    <p:sldId id="301" r:id="rId4"/>
    <p:sldId id="305" r:id="rId5"/>
    <p:sldId id="306" r:id="rId6"/>
    <p:sldId id="307" r:id="rId7"/>
    <p:sldId id="308" r:id="rId8"/>
    <p:sldId id="309" r:id="rId9"/>
    <p:sldId id="310" r:id="rId10"/>
    <p:sldId id="323" r:id="rId11"/>
    <p:sldId id="303" r:id="rId12"/>
    <p:sldId id="315" r:id="rId13"/>
    <p:sldId id="316" r:id="rId14"/>
    <p:sldId id="317" r:id="rId15"/>
    <p:sldId id="318" r:id="rId16"/>
    <p:sldId id="319" r:id="rId17"/>
    <p:sldId id="320" r:id="rId18"/>
    <p:sldId id="321" r:id="rId19"/>
    <p:sldId id="322" r:id="rId20"/>
    <p:sldId id="324" r:id="rId21"/>
    <p:sldId id="325" r:id="rId22"/>
    <p:sldId id="326" r:id="rId23"/>
    <p:sldId id="32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5" d="100"/>
          <a:sy n="65" d="100"/>
        </p:scale>
        <p:origin x="7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5518A9-B687-4302-9395-2322403C6656}" type="datetimeFigureOut">
              <a:rPr lang="en-US" dirty="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99A684-0CB7-41E9-A4DF-5D1C2CA5BF6F}" type="datetimeFigureOut">
              <a:rPr lang="en-US" dirty="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DD7C35-9E19-4518-A4B2-3B09CD8CC756}" type="datetimeFigureOut">
              <a:rPr lang="en-US" dirty="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96DA8-8897-4DDF-BFB6-5D83863C837A}" type="datetimeFigureOut">
              <a:rPr lang="en-US" dirty="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CBBA708-C5F0-412D-90E2-1919F0D196AE}" type="datetimeFigureOut">
              <a:rPr lang="en-US" dirty="0"/>
              <a:t>3/15/2021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9C8F8FA-EF43-4642-9368-3F4E33039BD9}" type="datetimeFigureOut">
              <a:rPr lang="en-US" dirty="0"/>
              <a:t>3/15/2021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3/15/2021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B9C5D3-0140-4E75-8D7F-C0623D06DFD7}" type="datetimeFigureOut">
              <a:rPr lang="en-US" dirty="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3/15/2021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3/15/2021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3/15/2021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AE0757-B101-4811-9189-10EB2F458E2D}" type="datetimeFigureOut">
              <a:rPr lang="en-US" dirty="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DC078-589F-40E3-816C-EE21D62B5BBA}" type="datetimeFigureOut">
              <a:rPr lang="en-US" dirty="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3/15/2021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42389-04F1-45BB-8F37-BE976D30B575}"/>
              </a:ext>
            </a:extLst>
          </p:cNvPr>
          <p:cNvSpPr>
            <a:spLocks noGrp="1"/>
          </p:cNvSpPr>
          <p:nvPr>
            <p:ph type="ctrTitle"/>
          </p:nvPr>
        </p:nvSpPr>
        <p:spPr/>
        <p:txBody>
          <a:bodyPr/>
          <a:lstStyle/>
          <a:p>
            <a:r>
              <a:rPr lang="en-GB" dirty="0"/>
              <a:t>MEAL COURSES</a:t>
            </a:r>
          </a:p>
        </p:txBody>
      </p:sp>
      <p:sp>
        <p:nvSpPr>
          <p:cNvPr id="3" name="Subtitle 2">
            <a:extLst>
              <a:ext uri="{FF2B5EF4-FFF2-40B4-BE49-F238E27FC236}">
                <a16:creationId xmlns:a16="http://schemas.microsoft.com/office/drawing/2014/main" id="{23A2F20D-15B0-4E53-9A33-EDE9C9944D7A}"/>
              </a:ext>
            </a:extLst>
          </p:cNvPr>
          <p:cNvSpPr>
            <a:spLocks noGrp="1"/>
          </p:cNvSpPr>
          <p:nvPr>
            <p:ph type="subTitle" idx="1"/>
          </p:nvPr>
        </p:nvSpPr>
        <p:spPr>
          <a:xfrm>
            <a:off x="680322" y="4467781"/>
            <a:ext cx="8144134" cy="1117687"/>
          </a:xfrm>
        </p:spPr>
        <p:txBody>
          <a:bodyPr>
            <a:normAutofit/>
          </a:bodyPr>
          <a:lstStyle/>
          <a:p>
            <a:r>
              <a:rPr lang="en-GB" sz="3200" dirty="0"/>
              <a:t>UNIT 4</a:t>
            </a:r>
          </a:p>
        </p:txBody>
      </p:sp>
    </p:spTree>
    <p:extLst>
      <p:ext uri="{BB962C8B-B14F-4D97-AF65-F5344CB8AC3E}">
        <p14:creationId xmlns:p14="http://schemas.microsoft.com/office/powerpoint/2010/main" val="68473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727E2-F5FF-4449-9DF2-1A1948B4318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CD14216-B9D6-485E-860A-92000DC54A8E}"/>
              </a:ext>
            </a:extLst>
          </p:cNvPr>
          <p:cNvSpPr>
            <a:spLocks noGrp="1"/>
          </p:cNvSpPr>
          <p:nvPr>
            <p:ph idx="1"/>
          </p:nvPr>
        </p:nvSpPr>
        <p:spPr>
          <a:xfrm>
            <a:off x="680321" y="2336873"/>
            <a:ext cx="10380969" cy="3931192"/>
          </a:xfrm>
        </p:spPr>
        <p:txBody>
          <a:bodyPr>
            <a:noAutofit/>
          </a:bodyPr>
          <a:lstStyle/>
          <a:p>
            <a:r>
              <a:rPr lang="sr-Latn-RS" sz="2700" dirty="0"/>
              <a:t>When </a:t>
            </a:r>
            <a:r>
              <a:rPr lang="en-GB" sz="2700" dirty="0"/>
              <a:t>you S – - a table, you put plates, forks, knives.</a:t>
            </a:r>
          </a:p>
          <a:p>
            <a:r>
              <a:rPr lang="en-GB" sz="2700" dirty="0"/>
              <a:t>Customer asks for a B – - - at the end of a meal.</a:t>
            </a:r>
          </a:p>
          <a:p>
            <a:r>
              <a:rPr lang="en-GB" sz="2700" dirty="0"/>
              <a:t>S - - - - - - - are dishes a restaurant is promoting.</a:t>
            </a:r>
          </a:p>
          <a:p>
            <a:r>
              <a:rPr lang="en-GB" sz="2700" dirty="0"/>
              <a:t>We eat with a K - - - - and a fork.</a:t>
            </a:r>
          </a:p>
          <a:p>
            <a:r>
              <a:rPr lang="en-GB" sz="2700" dirty="0"/>
              <a:t>Reservation or B - - - - - - .</a:t>
            </a:r>
          </a:p>
          <a:p>
            <a:r>
              <a:rPr lang="en-GB" sz="2700" dirty="0"/>
              <a:t>D - - - - - - is a sweet dish served after the main course.</a:t>
            </a:r>
          </a:p>
          <a:p>
            <a:r>
              <a:rPr lang="en-GB" sz="2700" dirty="0"/>
              <a:t>Number of customers served during a shift is called C - - - - -.</a:t>
            </a:r>
          </a:p>
          <a:p>
            <a:endParaRPr lang="en-GB" sz="2700" dirty="0"/>
          </a:p>
          <a:p>
            <a:endParaRPr lang="en-GB" sz="2700" dirty="0"/>
          </a:p>
        </p:txBody>
      </p:sp>
    </p:spTree>
    <p:extLst>
      <p:ext uri="{BB962C8B-B14F-4D97-AF65-F5344CB8AC3E}">
        <p14:creationId xmlns:p14="http://schemas.microsoft.com/office/powerpoint/2010/main" val="369312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670FF6-E814-48EF-8815-2D27DF097FA7}"/>
              </a:ext>
            </a:extLst>
          </p:cNvPr>
          <p:cNvSpPr>
            <a:spLocks noGrp="1"/>
          </p:cNvSpPr>
          <p:nvPr>
            <p:ph type="title"/>
          </p:nvPr>
        </p:nvSpPr>
        <p:spPr/>
        <p:txBody>
          <a:bodyPr/>
          <a:lstStyle/>
          <a:p>
            <a:endParaRPr lang="en-GB" dirty="0"/>
          </a:p>
        </p:txBody>
      </p:sp>
      <p:sp>
        <p:nvSpPr>
          <p:cNvPr id="5" name="Content Placeholder 4">
            <a:extLst>
              <a:ext uri="{FF2B5EF4-FFF2-40B4-BE49-F238E27FC236}">
                <a16:creationId xmlns:a16="http://schemas.microsoft.com/office/drawing/2014/main" id="{07B65948-7167-4805-A10C-80791BFBFADF}"/>
              </a:ext>
            </a:extLst>
          </p:cNvPr>
          <p:cNvSpPr>
            <a:spLocks noGrp="1"/>
          </p:cNvSpPr>
          <p:nvPr>
            <p:ph sz="half" idx="1"/>
          </p:nvPr>
        </p:nvSpPr>
        <p:spPr>
          <a:xfrm>
            <a:off x="680320" y="2138516"/>
            <a:ext cx="5415679" cy="4719483"/>
          </a:xfrm>
        </p:spPr>
        <p:txBody>
          <a:bodyPr>
            <a:normAutofit/>
          </a:bodyPr>
          <a:lstStyle/>
          <a:p>
            <a:r>
              <a:rPr lang="en-GB" sz="2700" dirty="0"/>
              <a:t>set the table</a:t>
            </a:r>
          </a:p>
          <a:p>
            <a:r>
              <a:rPr lang="en-GB" sz="2700" dirty="0"/>
              <a:t>ask for a bill</a:t>
            </a:r>
          </a:p>
          <a:p>
            <a:r>
              <a:rPr lang="en-GB" sz="2700" dirty="0"/>
              <a:t>restaurant is promoting specials</a:t>
            </a:r>
          </a:p>
          <a:p>
            <a:r>
              <a:rPr lang="en-GB" sz="2700" dirty="0"/>
              <a:t>fork and knife </a:t>
            </a:r>
          </a:p>
          <a:p>
            <a:r>
              <a:rPr lang="en-GB" sz="2700" dirty="0"/>
              <a:t>booking is reservation</a:t>
            </a:r>
          </a:p>
          <a:p>
            <a:r>
              <a:rPr lang="en-GB" sz="2700" dirty="0"/>
              <a:t>dessert is sweet dish</a:t>
            </a:r>
          </a:p>
          <a:p>
            <a:r>
              <a:rPr lang="en-GB" sz="2700" dirty="0"/>
              <a:t>covers</a:t>
            </a:r>
          </a:p>
          <a:p>
            <a:endParaRPr lang="en-GB" sz="2700" dirty="0"/>
          </a:p>
        </p:txBody>
      </p:sp>
      <p:sp>
        <p:nvSpPr>
          <p:cNvPr id="6" name="Content Placeholder 5">
            <a:extLst>
              <a:ext uri="{FF2B5EF4-FFF2-40B4-BE49-F238E27FC236}">
                <a16:creationId xmlns:a16="http://schemas.microsoft.com/office/drawing/2014/main" id="{6512ADFC-20F6-4653-BC70-8AA2609BBA18}"/>
              </a:ext>
            </a:extLst>
          </p:cNvPr>
          <p:cNvSpPr>
            <a:spLocks noGrp="1"/>
          </p:cNvSpPr>
          <p:nvPr>
            <p:ph sz="half" idx="2"/>
          </p:nvPr>
        </p:nvSpPr>
        <p:spPr>
          <a:xfrm>
            <a:off x="5943600" y="1946786"/>
            <a:ext cx="6248399" cy="4911212"/>
          </a:xfrm>
        </p:spPr>
        <p:txBody>
          <a:bodyPr>
            <a:normAutofit/>
          </a:bodyPr>
          <a:lstStyle/>
          <a:p>
            <a:endParaRPr lang="en-GB" sz="3200" dirty="0"/>
          </a:p>
        </p:txBody>
      </p:sp>
    </p:spTree>
    <p:extLst>
      <p:ext uri="{BB962C8B-B14F-4D97-AF65-F5344CB8AC3E}">
        <p14:creationId xmlns:p14="http://schemas.microsoft.com/office/powerpoint/2010/main" val="2586638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61A3-DFA1-401F-808A-7891DF94208F}"/>
              </a:ext>
            </a:extLst>
          </p:cNvPr>
          <p:cNvSpPr>
            <a:spLocks noGrp="1"/>
          </p:cNvSpPr>
          <p:nvPr>
            <p:ph type="title"/>
          </p:nvPr>
        </p:nvSpPr>
        <p:spPr/>
        <p:txBody>
          <a:bodyPr/>
          <a:lstStyle/>
          <a:p>
            <a:r>
              <a:rPr lang="en-GB" dirty="0"/>
              <a:t>Parts of Meals – course /</a:t>
            </a:r>
            <a:r>
              <a:rPr lang="en-GB" dirty="0" err="1"/>
              <a:t>ko:rs</a:t>
            </a:r>
            <a:r>
              <a:rPr lang="en-GB" dirty="0"/>
              <a:t>/</a:t>
            </a:r>
          </a:p>
        </p:txBody>
      </p:sp>
      <p:sp>
        <p:nvSpPr>
          <p:cNvPr id="3" name="Content Placeholder 2">
            <a:extLst>
              <a:ext uri="{FF2B5EF4-FFF2-40B4-BE49-F238E27FC236}">
                <a16:creationId xmlns:a16="http://schemas.microsoft.com/office/drawing/2014/main" id="{63BE687D-149E-4040-9B06-FB04574C60D6}"/>
              </a:ext>
            </a:extLst>
          </p:cNvPr>
          <p:cNvSpPr>
            <a:spLocks noGrp="1"/>
          </p:cNvSpPr>
          <p:nvPr>
            <p:ph sz="half" idx="1"/>
          </p:nvPr>
        </p:nvSpPr>
        <p:spPr/>
        <p:txBody>
          <a:bodyPr>
            <a:normAutofit/>
          </a:bodyPr>
          <a:lstStyle/>
          <a:p>
            <a:r>
              <a:rPr lang="en-GB" sz="3200" dirty="0"/>
              <a:t>first/second course</a:t>
            </a:r>
          </a:p>
          <a:p>
            <a:r>
              <a:rPr lang="en-GB" sz="3200" dirty="0"/>
              <a:t>main course</a:t>
            </a:r>
          </a:p>
          <a:p>
            <a:r>
              <a:rPr lang="en-GB" sz="3200" dirty="0"/>
              <a:t>fish/meat course</a:t>
            </a:r>
          </a:p>
          <a:p>
            <a:r>
              <a:rPr lang="en-GB" sz="3200" dirty="0"/>
              <a:t>three-course meal</a:t>
            </a:r>
          </a:p>
        </p:txBody>
      </p:sp>
      <p:sp>
        <p:nvSpPr>
          <p:cNvPr id="4" name="Content Placeholder 3">
            <a:extLst>
              <a:ext uri="{FF2B5EF4-FFF2-40B4-BE49-F238E27FC236}">
                <a16:creationId xmlns:a16="http://schemas.microsoft.com/office/drawing/2014/main" id="{B54ABD40-4CF6-42F5-8748-8CBAE1024714}"/>
              </a:ext>
            </a:extLst>
          </p:cNvPr>
          <p:cNvSpPr>
            <a:spLocks noGrp="1"/>
          </p:cNvSpPr>
          <p:nvPr>
            <p:ph sz="half" idx="2"/>
          </p:nvPr>
        </p:nvSpPr>
        <p:spPr>
          <a:xfrm>
            <a:off x="5594122" y="2336872"/>
            <a:ext cx="6411065" cy="3990185"/>
          </a:xfrm>
        </p:spPr>
        <p:txBody>
          <a:bodyPr>
            <a:normAutofit/>
          </a:bodyPr>
          <a:lstStyle/>
          <a:p>
            <a:r>
              <a:rPr lang="en-GB" sz="3200" dirty="0"/>
              <a:t>hors d’oeuvre/starter/appetizer</a:t>
            </a:r>
          </a:p>
          <a:p>
            <a:r>
              <a:rPr lang="en-GB" sz="3200" dirty="0"/>
              <a:t>entrée/main (course)</a:t>
            </a:r>
          </a:p>
          <a:p>
            <a:r>
              <a:rPr lang="en-GB" sz="3200" dirty="0"/>
              <a:t>soup, salad</a:t>
            </a:r>
          </a:p>
          <a:p>
            <a:r>
              <a:rPr lang="en-GB" sz="3200" dirty="0"/>
              <a:t>dessert</a:t>
            </a:r>
          </a:p>
          <a:p>
            <a:endParaRPr lang="en-GB" sz="3200" dirty="0"/>
          </a:p>
        </p:txBody>
      </p:sp>
    </p:spTree>
    <p:extLst>
      <p:ext uri="{BB962C8B-B14F-4D97-AF65-F5344CB8AC3E}">
        <p14:creationId xmlns:p14="http://schemas.microsoft.com/office/powerpoint/2010/main" val="62519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1000"/>
                                        <p:tgtEl>
                                          <p:spTgt spid="4">
                                            <p:txEl>
                                              <p:pRg st="0" end="0"/>
                                            </p:txEl>
                                          </p:spTgt>
                                        </p:tgtEl>
                                      </p:cBhvr>
                                    </p:animEffect>
                                    <p:anim calcmode="lin" valueType="num">
                                      <p:cBhvr>
                                        <p:cTn id="3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1000"/>
                                        <p:tgtEl>
                                          <p:spTgt spid="4">
                                            <p:txEl>
                                              <p:pRg st="1" end="1"/>
                                            </p:txEl>
                                          </p:spTgt>
                                        </p:tgtEl>
                                      </p:cBhvr>
                                    </p:animEffect>
                                    <p:anim calcmode="lin" valueType="num">
                                      <p:cBhvr>
                                        <p:cTn id="4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fade">
                                      <p:cBhvr>
                                        <p:cTn id="49" dur="1000"/>
                                        <p:tgtEl>
                                          <p:spTgt spid="4">
                                            <p:txEl>
                                              <p:pRg st="2" end="2"/>
                                            </p:txEl>
                                          </p:spTgt>
                                        </p:tgtEl>
                                      </p:cBhvr>
                                    </p:animEffect>
                                    <p:anim calcmode="lin" valueType="num">
                                      <p:cBhvr>
                                        <p:cTn id="5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fade">
                                      <p:cBhvr>
                                        <p:cTn id="56" dur="1000"/>
                                        <p:tgtEl>
                                          <p:spTgt spid="4">
                                            <p:txEl>
                                              <p:pRg st="3" end="3"/>
                                            </p:txEl>
                                          </p:spTgt>
                                        </p:tgtEl>
                                      </p:cBhvr>
                                    </p:animEffect>
                                    <p:anim calcmode="lin" valueType="num">
                                      <p:cBhvr>
                                        <p:cTn id="5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D3C2-9DBF-44E5-B837-F832D3BD069D}"/>
              </a:ext>
            </a:extLst>
          </p:cNvPr>
          <p:cNvSpPr>
            <a:spLocks noGrp="1"/>
          </p:cNvSpPr>
          <p:nvPr>
            <p:ph type="title"/>
          </p:nvPr>
        </p:nvSpPr>
        <p:spPr/>
        <p:txBody>
          <a:bodyPr/>
          <a:lstStyle/>
          <a:p>
            <a:r>
              <a:rPr lang="en-GB" dirty="0"/>
              <a:t>hors d’oeuvre/starter/appetizer</a:t>
            </a:r>
          </a:p>
        </p:txBody>
      </p:sp>
      <p:sp>
        <p:nvSpPr>
          <p:cNvPr id="3" name="Content Placeholder 2">
            <a:extLst>
              <a:ext uri="{FF2B5EF4-FFF2-40B4-BE49-F238E27FC236}">
                <a16:creationId xmlns:a16="http://schemas.microsoft.com/office/drawing/2014/main" id="{224C0A7C-D01F-497D-9A1A-2D1422020DEA}"/>
              </a:ext>
            </a:extLst>
          </p:cNvPr>
          <p:cNvSpPr>
            <a:spLocks noGrp="1"/>
          </p:cNvSpPr>
          <p:nvPr>
            <p:ph sz="half" idx="1"/>
          </p:nvPr>
        </p:nvSpPr>
        <p:spPr/>
        <p:txBody>
          <a:bodyPr>
            <a:normAutofit/>
          </a:bodyPr>
          <a:lstStyle/>
          <a:p>
            <a:pPr marL="0" indent="0">
              <a:buNone/>
            </a:pPr>
            <a:r>
              <a:rPr lang="en-GB" sz="3200" dirty="0"/>
              <a:t>hot:</a:t>
            </a:r>
          </a:p>
          <a:p>
            <a:r>
              <a:rPr lang="en-GB" sz="3200" dirty="0"/>
              <a:t>vols-au-vent</a:t>
            </a:r>
          </a:p>
          <a:p>
            <a:r>
              <a:rPr lang="en-GB" sz="3200" dirty="0"/>
              <a:t>croquettes</a:t>
            </a:r>
          </a:p>
          <a:p>
            <a:r>
              <a:rPr lang="en-GB" sz="3200" dirty="0"/>
              <a:t>rissoles</a:t>
            </a:r>
          </a:p>
          <a:p>
            <a:r>
              <a:rPr lang="en-GB" sz="3200" dirty="0"/>
              <a:t>fritters</a:t>
            </a:r>
          </a:p>
          <a:p>
            <a:endParaRPr lang="en-GB" sz="3200" dirty="0"/>
          </a:p>
        </p:txBody>
      </p:sp>
      <p:sp>
        <p:nvSpPr>
          <p:cNvPr id="4" name="Content Placeholder 3">
            <a:extLst>
              <a:ext uri="{FF2B5EF4-FFF2-40B4-BE49-F238E27FC236}">
                <a16:creationId xmlns:a16="http://schemas.microsoft.com/office/drawing/2014/main" id="{D37F29BC-D629-4A30-B4A5-1BE11907E7BD}"/>
              </a:ext>
            </a:extLst>
          </p:cNvPr>
          <p:cNvSpPr>
            <a:spLocks noGrp="1"/>
          </p:cNvSpPr>
          <p:nvPr>
            <p:ph sz="half" idx="2"/>
          </p:nvPr>
        </p:nvSpPr>
        <p:spPr>
          <a:xfrm>
            <a:off x="5142830" y="2336873"/>
            <a:ext cx="5888964" cy="3599316"/>
          </a:xfrm>
        </p:spPr>
        <p:txBody>
          <a:bodyPr>
            <a:normAutofit/>
          </a:bodyPr>
          <a:lstStyle/>
          <a:p>
            <a:pPr marL="0" indent="0">
              <a:buNone/>
            </a:pPr>
            <a:r>
              <a:rPr lang="en-GB" sz="3200" dirty="0"/>
              <a:t>cold:</a:t>
            </a:r>
          </a:p>
          <a:p>
            <a:r>
              <a:rPr lang="en-GB" sz="3200" dirty="0"/>
              <a:t>fish/seafood (smoked/marinated)</a:t>
            </a:r>
          </a:p>
          <a:p>
            <a:r>
              <a:rPr lang="en-GB" sz="3200" dirty="0"/>
              <a:t>cold cuts (ham, sausages…)</a:t>
            </a:r>
          </a:p>
          <a:p>
            <a:r>
              <a:rPr lang="en-GB" sz="3200" dirty="0"/>
              <a:t>stuffed eggs</a:t>
            </a:r>
          </a:p>
          <a:p>
            <a:r>
              <a:rPr lang="en-GB" sz="3200" dirty="0"/>
              <a:t>vegetables</a:t>
            </a:r>
          </a:p>
        </p:txBody>
      </p:sp>
      <p:pic>
        <p:nvPicPr>
          <p:cNvPr id="5" name="Picture 4">
            <a:extLst>
              <a:ext uri="{FF2B5EF4-FFF2-40B4-BE49-F238E27FC236}">
                <a16:creationId xmlns:a16="http://schemas.microsoft.com/office/drawing/2014/main" id="{31CDB486-1046-4B80-AF06-87E6F1C53D0A}"/>
              </a:ext>
            </a:extLst>
          </p:cNvPr>
          <p:cNvPicPr>
            <a:picLocks noChangeAspect="1"/>
          </p:cNvPicPr>
          <p:nvPr/>
        </p:nvPicPr>
        <p:blipFill>
          <a:blip r:embed="rId2"/>
          <a:stretch>
            <a:fillRect/>
          </a:stretch>
        </p:blipFill>
        <p:spPr>
          <a:xfrm>
            <a:off x="2528217" y="4351228"/>
            <a:ext cx="1743075" cy="2506771"/>
          </a:xfrm>
          <a:prstGeom prst="rect">
            <a:avLst/>
          </a:prstGeom>
        </p:spPr>
      </p:pic>
      <p:pic>
        <p:nvPicPr>
          <p:cNvPr id="6" name="Picture 5">
            <a:extLst>
              <a:ext uri="{FF2B5EF4-FFF2-40B4-BE49-F238E27FC236}">
                <a16:creationId xmlns:a16="http://schemas.microsoft.com/office/drawing/2014/main" id="{8526108C-4177-4183-8548-363189201DBE}"/>
              </a:ext>
            </a:extLst>
          </p:cNvPr>
          <p:cNvPicPr>
            <a:picLocks noChangeAspect="1"/>
          </p:cNvPicPr>
          <p:nvPr/>
        </p:nvPicPr>
        <p:blipFill>
          <a:blip r:embed="rId3"/>
          <a:stretch>
            <a:fillRect/>
          </a:stretch>
        </p:blipFill>
        <p:spPr>
          <a:xfrm>
            <a:off x="3399754" y="1956296"/>
            <a:ext cx="1743075" cy="2394932"/>
          </a:xfrm>
          <a:prstGeom prst="rect">
            <a:avLst/>
          </a:prstGeom>
        </p:spPr>
      </p:pic>
      <p:pic>
        <p:nvPicPr>
          <p:cNvPr id="7" name="Picture 6">
            <a:extLst>
              <a:ext uri="{FF2B5EF4-FFF2-40B4-BE49-F238E27FC236}">
                <a16:creationId xmlns:a16="http://schemas.microsoft.com/office/drawing/2014/main" id="{A8A6196C-C581-44AE-A46E-68AE8E2D207C}"/>
              </a:ext>
            </a:extLst>
          </p:cNvPr>
          <p:cNvPicPr>
            <a:picLocks noChangeAspect="1"/>
          </p:cNvPicPr>
          <p:nvPr/>
        </p:nvPicPr>
        <p:blipFill>
          <a:blip r:embed="rId4"/>
          <a:stretch>
            <a:fillRect/>
          </a:stretch>
        </p:blipFill>
        <p:spPr>
          <a:xfrm>
            <a:off x="9334500" y="1956295"/>
            <a:ext cx="2857500" cy="1878286"/>
          </a:xfrm>
          <a:prstGeom prst="rect">
            <a:avLst/>
          </a:prstGeom>
        </p:spPr>
      </p:pic>
      <p:pic>
        <p:nvPicPr>
          <p:cNvPr id="8" name="Picture 7">
            <a:extLst>
              <a:ext uri="{FF2B5EF4-FFF2-40B4-BE49-F238E27FC236}">
                <a16:creationId xmlns:a16="http://schemas.microsoft.com/office/drawing/2014/main" id="{6804DBE9-F2F1-4F58-BC93-28C6797EEB88}"/>
              </a:ext>
            </a:extLst>
          </p:cNvPr>
          <p:cNvPicPr>
            <a:picLocks noChangeAspect="1"/>
          </p:cNvPicPr>
          <p:nvPr/>
        </p:nvPicPr>
        <p:blipFill>
          <a:blip r:embed="rId5"/>
          <a:stretch>
            <a:fillRect/>
          </a:stretch>
        </p:blipFill>
        <p:spPr>
          <a:xfrm>
            <a:off x="9572625" y="5220928"/>
            <a:ext cx="2619375" cy="1637071"/>
          </a:xfrm>
          <a:prstGeom prst="rect">
            <a:avLst/>
          </a:prstGeom>
        </p:spPr>
      </p:pic>
    </p:spTree>
    <p:extLst>
      <p:ext uri="{BB962C8B-B14F-4D97-AF65-F5344CB8AC3E}">
        <p14:creationId xmlns:p14="http://schemas.microsoft.com/office/powerpoint/2010/main" val="256420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1000"/>
                                        <p:tgtEl>
                                          <p:spTgt spid="4">
                                            <p:txEl>
                                              <p:pRg st="1" end="1"/>
                                            </p:txEl>
                                          </p:spTgt>
                                        </p:tgtEl>
                                      </p:cBhvr>
                                    </p:animEffect>
                                    <p:anim calcmode="lin" valueType="num">
                                      <p:cBhvr>
                                        <p:cTn id="5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Effect transition="in" filter="fade">
                                      <p:cBhvr>
                                        <p:cTn id="56" dur="1000"/>
                                        <p:tgtEl>
                                          <p:spTgt spid="4">
                                            <p:txEl>
                                              <p:pRg st="2" end="2"/>
                                            </p:txEl>
                                          </p:spTgt>
                                        </p:tgtEl>
                                      </p:cBhvr>
                                    </p:animEffect>
                                    <p:anim calcmode="lin" valueType="num">
                                      <p:cBhvr>
                                        <p:cTn id="5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animEffect transition="in" filter="fade">
                                      <p:cBhvr>
                                        <p:cTn id="63" dur="1000"/>
                                        <p:tgtEl>
                                          <p:spTgt spid="4">
                                            <p:txEl>
                                              <p:pRg st="3" end="3"/>
                                            </p:txEl>
                                          </p:spTgt>
                                        </p:tgtEl>
                                      </p:cBhvr>
                                    </p:animEffect>
                                    <p:anim calcmode="lin" valueType="num">
                                      <p:cBhvr>
                                        <p:cTn id="6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4" end="4"/>
                                            </p:txEl>
                                          </p:spTgt>
                                        </p:tgtEl>
                                        <p:attrNameLst>
                                          <p:attrName>style.visibility</p:attrName>
                                        </p:attrNameLst>
                                      </p:cBhvr>
                                      <p:to>
                                        <p:strVal val="visible"/>
                                      </p:to>
                                    </p:set>
                                    <p:animEffect transition="in" filter="fade">
                                      <p:cBhvr>
                                        <p:cTn id="70" dur="1000"/>
                                        <p:tgtEl>
                                          <p:spTgt spid="4">
                                            <p:txEl>
                                              <p:pRg st="4" end="4"/>
                                            </p:txEl>
                                          </p:spTgt>
                                        </p:tgtEl>
                                      </p:cBhvr>
                                    </p:animEffect>
                                    <p:anim calcmode="lin" valueType="num">
                                      <p:cBhvr>
                                        <p:cTn id="7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51E5-93B6-433A-B9A2-B8809E5ACD84}"/>
              </a:ext>
            </a:extLst>
          </p:cNvPr>
          <p:cNvSpPr>
            <a:spLocks noGrp="1"/>
          </p:cNvSpPr>
          <p:nvPr>
            <p:ph type="title"/>
          </p:nvPr>
        </p:nvSpPr>
        <p:spPr/>
        <p:txBody>
          <a:bodyPr/>
          <a:lstStyle/>
          <a:p>
            <a:r>
              <a:rPr lang="en-GB" dirty="0"/>
              <a:t>entrée/main (course)</a:t>
            </a:r>
          </a:p>
        </p:txBody>
      </p:sp>
      <p:sp>
        <p:nvSpPr>
          <p:cNvPr id="3" name="Content Placeholder 2">
            <a:extLst>
              <a:ext uri="{FF2B5EF4-FFF2-40B4-BE49-F238E27FC236}">
                <a16:creationId xmlns:a16="http://schemas.microsoft.com/office/drawing/2014/main" id="{A46A1489-3A04-4D70-BAF6-8B7CF066EB5B}"/>
              </a:ext>
            </a:extLst>
          </p:cNvPr>
          <p:cNvSpPr>
            <a:spLocks noGrp="1"/>
          </p:cNvSpPr>
          <p:nvPr>
            <p:ph sz="half" idx="1"/>
          </p:nvPr>
        </p:nvSpPr>
        <p:spPr>
          <a:xfrm>
            <a:off x="680320" y="2336873"/>
            <a:ext cx="4698358" cy="4093424"/>
          </a:xfrm>
        </p:spPr>
        <p:txBody>
          <a:bodyPr>
            <a:normAutofit/>
          </a:bodyPr>
          <a:lstStyle/>
          <a:p>
            <a:r>
              <a:rPr lang="en-GB" sz="2800" dirty="0"/>
              <a:t>stew</a:t>
            </a:r>
          </a:p>
          <a:p>
            <a:r>
              <a:rPr lang="en-GB" sz="2800" dirty="0"/>
              <a:t>casserole</a:t>
            </a:r>
          </a:p>
          <a:p>
            <a:r>
              <a:rPr lang="en-GB" sz="2800" dirty="0"/>
              <a:t>steak</a:t>
            </a:r>
          </a:p>
          <a:p>
            <a:r>
              <a:rPr lang="en-GB" sz="2800" dirty="0"/>
              <a:t>hamburger</a:t>
            </a:r>
          </a:p>
          <a:p>
            <a:r>
              <a:rPr lang="en-GB" sz="2800" dirty="0"/>
              <a:t>goulash</a:t>
            </a:r>
          </a:p>
          <a:p>
            <a:r>
              <a:rPr lang="en-GB" sz="2800" dirty="0"/>
              <a:t>pilaff</a:t>
            </a:r>
          </a:p>
          <a:p>
            <a:r>
              <a:rPr lang="en-GB" sz="2800" dirty="0"/>
              <a:t>moussaka</a:t>
            </a:r>
          </a:p>
          <a:p>
            <a:r>
              <a:rPr lang="en-GB" sz="2800" dirty="0"/>
              <a:t>kebab</a:t>
            </a:r>
          </a:p>
        </p:txBody>
      </p:sp>
      <p:sp>
        <p:nvSpPr>
          <p:cNvPr id="4" name="Content Placeholder 3">
            <a:extLst>
              <a:ext uri="{FF2B5EF4-FFF2-40B4-BE49-F238E27FC236}">
                <a16:creationId xmlns:a16="http://schemas.microsoft.com/office/drawing/2014/main" id="{5B3507CE-4C00-40F8-A67E-BB299DC235F6}"/>
              </a:ext>
            </a:extLst>
          </p:cNvPr>
          <p:cNvSpPr>
            <a:spLocks noGrp="1"/>
          </p:cNvSpPr>
          <p:nvPr>
            <p:ph sz="half" idx="2"/>
          </p:nvPr>
        </p:nvSpPr>
        <p:spPr/>
        <p:txBody>
          <a:bodyPr>
            <a:normAutofit/>
          </a:bodyPr>
          <a:lstStyle/>
          <a:p>
            <a:r>
              <a:rPr lang="en-GB" sz="2800" dirty="0"/>
              <a:t>stewing</a:t>
            </a:r>
          </a:p>
          <a:p>
            <a:r>
              <a:rPr lang="en-GB" sz="2800" dirty="0"/>
              <a:t>sautéing</a:t>
            </a:r>
          </a:p>
          <a:p>
            <a:r>
              <a:rPr lang="en-GB" sz="2800" dirty="0"/>
              <a:t>frying</a:t>
            </a:r>
          </a:p>
          <a:p>
            <a:r>
              <a:rPr lang="en-GB" sz="2800" dirty="0"/>
              <a:t>grilling</a:t>
            </a:r>
          </a:p>
          <a:p>
            <a:r>
              <a:rPr lang="en-GB" sz="2800" dirty="0"/>
              <a:t>baking</a:t>
            </a:r>
          </a:p>
        </p:txBody>
      </p:sp>
      <p:pic>
        <p:nvPicPr>
          <p:cNvPr id="5" name="Picture 4">
            <a:extLst>
              <a:ext uri="{FF2B5EF4-FFF2-40B4-BE49-F238E27FC236}">
                <a16:creationId xmlns:a16="http://schemas.microsoft.com/office/drawing/2014/main" id="{081BF837-0AB4-446E-BD28-3757D3E9C991}"/>
              </a:ext>
            </a:extLst>
          </p:cNvPr>
          <p:cNvPicPr>
            <a:picLocks noChangeAspect="1"/>
          </p:cNvPicPr>
          <p:nvPr/>
        </p:nvPicPr>
        <p:blipFill>
          <a:blip r:embed="rId2"/>
          <a:stretch>
            <a:fillRect/>
          </a:stretch>
        </p:blipFill>
        <p:spPr>
          <a:xfrm>
            <a:off x="7871201" y="1967971"/>
            <a:ext cx="3027857" cy="2480625"/>
          </a:xfrm>
          <a:prstGeom prst="rect">
            <a:avLst/>
          </a:prstGeom>
        </p:spPr>
      </p:pic>
      <p:pic>
        <p:nvPicPr>
          <p:cNvPr id="6" name="Picture 5">
            <a:extLst>
              <a:ext uri="{FF2B5EF4-FFF2-40B4-BE49-F238E27FC236}">
                <a16:creationId xmlns:a16="http://schemas.microsoft.com/office/drawing/2014/main" id="{60C2D90F-B746-48B4-B37F-F03DADD8CCAE}"/>
              </a:ext>
            </a:extLst>
          </p:cNvPr>
          <p:cNvPicPr>
            <a:picLocks noChangeAspect="1"/>
          </p:cNvPicPr>
          <p:nvPr/>
        </p:nvPicPr>
        <p:blipFill>
          <a:blip r:embed="rId3"/>
          <a:stretch>
            <a:fillRect/>
          </a:stretch>
        </p:blipFill>
        <p:spPr>
          <a:xfrm>
            <a:off x="9549218" y="4448596"/>
            <a:ext cx="2657100" cy="2409404"/>
          </a:xfrm>
          <a:prstGeom prst="rect">
            <a:avLst/>
          </a:prstGeom>
        </p:spPr>
      </p:pic>
    </p:spTree>
    <p:extLst>
      <p:ext uri="{BB962C8B-B14F-4D97-AF65-F5344CB8AC3E}">
        <p14:creationId xmlns:p14="http://schemas.microsoft.com/office/powerpoint/2010/main" val="129338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Effect transition="in" filter="fade">
                                      <p:cBhvr>
                                        <p:cTn id="63" dur="1000"/>
                                        <p:tgtEl>
                                          <p:spTgt spid="4">
                                            <p:txEl>
                                              <p:pRg st="0" end="0"/>
                                            </p:txEl>
                                          </p:spTgt>
                                        </p:tgtEl>
                                      </p:cBhvr>
                                    </p:animEffect>
                                    <p:anim calcmode="lin" valueType="num">
                                      <p:cBhvr>
                                        <p:cTn id="6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1" end="1"/>
                                            </p:txEl>
                                          </p:spTgt>
                                        </p:tgtEl>
                                        <p:attrNameLst>
                                          <p:attrName>style.visibility</p:attrName>
                                        </p:attrNameLst>
                                      </p:cBhvr>
                                      <p:to>
                                        <p:strVal val="visible"/>
                                      </p:to>
                                    </p:set>
                                    <p:animEffect transition="in" filter="fade">
                                      <p:cBhvr>
                                        <p:cTn id="70" dur="1000"/>
                                        <p:tgtEl>
                                          <p:spTgt spid="4">
                                            <p:txEl>
                                              <p:pRg st="1" end="1"/>
                                            </p:txEl>
                                          </p:spTgt>
                                        </p:tgtEl>
                                      </p:cBhvr>
                                    </p:animEffect>
                                    <p:anim calcmode="lin" valueType="num">
                                      <p:cBhvr>
                                        <p:cTn id="7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2" end="2"/>
                                            </p:txEl>
                                          </p:spTgt>
                                        </p:tgtEl>
                                        <p:attrNameLst>
                                          <p:attrName>style.visibility</p:attrName>
                                        </p:attrNameLst>
                                      </p:cBhvr>
                                      <p:to>
                                        <p:strVal val="visible"/>
                                      </p:to>
                                    </p:set>
                                    <p:animEffect transition="in" filter="fade">
                                      <p:cBhvr>
                                        <p:cTn id="77" dur="1000"/>
                                        <p:tgtEl>
                                          <p:spTgt spid="4">
                                            <p:txEl>
                                              <p:pRg st="2" end="2"/>
                                            </p:txEl>
                                          </p:spTgt>
                                        </p:tgtEl>
                                      </p:cBhvr>
                                    </p:animEffect>
                                    <p:anim calcmode="lin" valueType="num">
                                      <p:cBhvr>
                                        <p:cTn id="7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txEl>
                                              <p:pRg st="3" end="3"/>
                                            </p:txEl>
                                          </p:spTgt>
                                        </p:tgtEl>
                                        <p:attrNameLst>
                                          <p:attrName>style.visibility</p:attrName>
                                        </p:attrNameLst>
                                      </p:cBhvr>
                                      <p:to>
                                        <p:strVal val="visible"/>
                                      </p:to>
                                    </p:set>
                                    <p:animEffect transition="in" filter="fade">
                                      <p:cBhvr>
                                        <p:cTn id="84" dur="1000"/>
                                        <p:tgtEl>
                                          <p:spTgt spid="4">
                                            <p:txEl>
                                              <p:pRg st="3" end="3"/>
                                            </p:txEl>
                                          </p:spTgt>
                                        </p:tgtEl>
                                      </p:cBhvr>
                                    </p:animEffect>
                                    <p:anim calcmode="lin" valueType="num">
                                      <p:cBhvr>
                                        <p:cTn id="8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
                                            <p:txEl>
                                              <p:pRg st="4" end="4"/>
                                            </p:txEl>
                                          </p:spTgt>
                                        </p:tgtEl>
                                        <p:attrNameLst>
                                          <p:attrName>style.visibility</p:attrName>
                                        </p:attrNameLst>
                                      </p:cBhvr>
                                      <p:to>
                                        <p:strVal val="visible"/>
                                      </p:to>
                                    </p:set>
                                    <p:animEffect transition="in" filter="fade">
                                      <p:cBhvr>
                                        <p:cTn id="91" dur="1000"/>
                                        <p:tgtEl>
                                          <p:spTgt spid="4">
                                            <p:txEl>
                                              <p:pRg st="4" end="4"/>
                                            </p:txEl>
                                          </p:spTgt>
                                        </p:tgtEl>
                                      </p:cBhvr>
                                    </p:animEffect>
                                    <p:anim calcmode="lin" valueType="num">
                                      <p:cBhvr>
                                        <p:cTn id="9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83D61-CD6C-462E-B1A9-43CB10BCBC21}"/>
              </a:ext>
            </a:extLst>
          </p:cNvPr>
          <p:cNvSpPr>
            <a:spLocks noGrp="1"/>
          </p:cNvSpPr>
          <p:nvPr>
            <p:ph type="title"/>
          </p:nvPr>
        </p:nvSpPr>
        <p:spPr/>
        <p:txBody>
          <a:bodyPr/>
          <a:lstStyle/>
          <a:p>
            <a:r>
              <a:rPr lang="en-GB" dirty="0"/>
              <a:t>soups</a:t>
            </a:r>
          </a:p>
        </p:txBody>
      </p:sp>
      <p:sp>
        <p:nvSpPr>
          <p:cNvPr id="3" name="Content Placeholder 2">
            <a:extLst>
              <a:ext uri="{FF2B5EF4-FFF2-40B4-BE49-F238E27FC236}">
                <a16:creationId xmlns:a16="http://schemas.microsoft.com/office/drawing/2014/main" id="{8FAB8F7F-9B62-46F0-BAAD-D068FA5AAE16}"/>
              </a:ext>
            </a:extLst>
          </p:cNvPr>
          <p:cNvSpPr>
            <a:spLocks noGrp="1"/>
          </p:cNvSpPr>
          <p:nvPr>
            <p:ph sz="half" idx="1"/>
          </p:nvPr>
        </p:nvSpPr>
        <p:spPr>
          <a:xfrm>
            <a:off x="680320" y="2109019"/>
            <a:ext cx="4698358" cy="3827170"/>
          </a:xfrm>
        </p:spPr>
        <p:txBody>
          <a:bodyPr/>
          <a:lstStyle/>
          <a:p>
            <a:r>
              <a:rPr lang="en-GB" sz="2800" dirty="0"/>
              <a:t>vegetables</a:t>
            </a:r>
          </a:p>
          <a:p>
            <a:r>
              <a:rPr lang="en-GB" sz="2800" dirty="0"/>
              <a:t>grains, pulses</a:t>
            </a:r>
          </a:p>
          <a:p>
            <a:r>
              <a:rPr lang="en-GB" sz="2800" dirty="0"/>
              <a:t>meat, fish, poultry</a:t>
            </a:r>
            <a:endParaRPr lang="en-GB" dirty="0"/>
          </a:p>
        </p:txBody>
      </p:sp>
      <p:sp>
        <p:nvSpPr>
          <p:cNvPr id="4" name="Content Placeholder 3">
            <a:extLst>
              <a:ext uri="{FF2B5EF4-FFF2-40B4-BE49-F238E27FC236}">
                <a16:creationId xmlns:a16="http://schemas.microsoft.com/office/drawing/2014/main" id="{976D9D45-5F56-42E5-A413-1ED032F7C81F}"/>
              </a:ext>
            </a:extLst>
          </p:cNvPr>
          <p:cNvSpPr>
            <a:spLocks noGrp="1"/>
          </p:cNvSpPr>
          <p:nvPr>
            <p:ph sz="half" idx="2"/>
          </p:nvPr>
        </p:nvSpPr>
        <p:spPr>
          <a:xfrm>
            <a:off x="5594123" y="2109019"/>
            <a:ext cx="4700058" cy="3827170"/>
          </a:xfrm>
        </p:spPr>
        <p:txBody>
          <a:bodyPr>
            <a:normAutofit/>
          </a:bodyPr>
          <a:lstStyle/>
          <a:p>
            <a:r>
              <a:rPr lang="en-GB" sz="2800" dirty="0"/>
              <a:t>stock, consommé</a:t>
            </a:r>
          </a:p>
          <a:p>
            <a:r>
              <a:rPr lang="en-GB" sz="2800" dirty="0"/>
              <a:t>broth</a:t>
            </a:r>
          </a:p>
          <a:p>
            <a:r>
              <a:rPr lang="en-GB" sz="2800" dirty="0"/>
              <a:t>cream soup/potage</a:t>
            </a:r>
          </a:p>
          <a:p>
            <a:r>
              <a:rPr lang="en-GB" sz="2800" dirty="0"/>
              <a:t>bouillon</a:t>
            </a:r>
          </a:p>
        </p:txBody>
      </p:sp>
      <p:pic>
        <p:nvPicPr>
          <p:cNvPr id="5" name="Picture 4">
            <a:extLst>
              <a:ext uri="{FF2B5EF4-FFF2-40B4-BE49-F238E27FC236}">
                <a16:creationId xmlns:a16="http://schemas.microsoft.com/office/drawing/2014/main" id="{E7DB03A1-B5DE-4EEB-A45B-62B3688541FE}"/>
              </a:ext>
            </a:extLst>
          </p:cNvPr>
          <p:cNvPicPr>
            <a:picLocks noChangeAspect="1"/>
          </p:cNvPicPr>
          <p:nvPr/>
        </p:nvPicPr>
        <p:blipFill>
          <a:blip r:embed="rId2"/>
          <a:stretch>
            <a:fillRect/>
          </a:stretch>
        </p:blipFill>
        <p:spPr>
          <a:xfrm>
            <a:off x="9778181" y="1993406"/>
            <a:ext cx="2413819" cy="2549097"/>
          </a:xfrm>
          <a:prstGeom prst="rect">
            <a:avLst/>
          </a:prstGeom>
        </p:spPr>
      </p:pic>
      <p:pic>
        <p:nvPicPr>
          <p:cNvPr id="6" name="Picture 5">
            <a:extLst>
              <a:ext uri="{FF2B5EF4-FFF2-40B4-BE49-F238E27FC236}">
                <a16:creationId xmlns:a16="http://schemas.microsoft.com/office/drawing/2014/main" id="{1D315497-74C0-4B7B-A3AA-6242A704CD4D}"/>
              </a:ext>
            </a:extLst>
          </p:cNvPr>
          <p:cNvPicPr>
            <a:picLocks noChangeAspect="1"/>
          </p:cNvPicPr>
          <p:nvPr/>
        </p:nvPicPr>
        <p:blipFill>
          <a:blip r:embed="rId3"/>
          <a:stretch>
            <a:fillRect/>
          </a:stretch>
        </p:blipFill>
        <p:spPr>
          <a:xfrm>
            <a:off x="2739916" y="4542503"/>
            <a:ext cx="2391781" cy="2315497"/>
          </a:xfrm>
          <a:prstGeom prst="rect">
            <a:avLst/>
          </a:prstGeom>
        </p:spPr>
      </p:pic>
    </p:spTree>
    <p:extLst>
      <p:ext uri="{BB962C8B-B14F-4D97-AF65-F5344CB8AC3E}">
        <p14:creationId xmlns:p14="http://schemas.microsoft.com/office/powerpoint/2010/main" val="1195546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031DE-CD91-4FA1-99BA-76AFF0CD3610}"/>
              </a:ext>
            </a:extLst>
          </p:cNvPr>
          <p:cNvSpPr>
            <a:spLocks noGrp="1"/>
          </p:cNvSpPr>
          <p:nvPr>
            <p:ph type="title"/>
          </p:nvPr>
        </p:nvSpPr>
        <p:spPr/>
        <p:txBody>
          <a:bodyPr/>
          <a:lstStyle/>
          <a:p>
            <a:r>
              <a:rPr lang="en-GB" dirty="0"/>
              <a:t>salads</a:t>
            </a:r>
          </a:p>
        </p:txBody>
      </p:sp>
      <p:sp>
        <p:nvSpPr>
          <p:cNvPr id="3" name="Content Placeholder 2">
            <a:extLst>
              <a:ext uri="{FF2B5EF4-FFF2-40B4-BE49-F238E27FC236}">
                <a16:creationId xmlns:a16="http://schemas.microsoft.com/office/drawing/2014/main" id="{F1FDEE42-6B48-4E49-9175-F8346B9D129C}"/>
              </a:ext>
            </a:extLst>
          </p:cNvPr>
          <p:cNvSpPr>
            <a:spLocks noGrp="1"/>
          </p:cNvSpPr>
          <p:nvPr>
            <p:ph sz="half" idx="1"/>
          </p:nvPr>
        </p:nvSpPr>
        <p:spPr>
          <a:xfrm>
            <a:off x="191729" y="2886827"/>
            <a:ext cx="5186949" cy="3499225"/>
          </a:xfrm>
        </p:spPr>
        <p:txBody>
          <a:bodyPr>
            <a:normAutofit/>
          </a:bodyPr>
          <a:lstStyle/>
          <a:p>
            <a:pPr marL="0" indent="0">
              <a:buNone/>
            </a:pPr>
            <a:r>
              <a:rPr lang="en-GB" sz="2800" dirty="0"/>
              <a:t>green + dressing (vinaigrette):</a:t>
            </a:r>
          </a:p>
          <a:p>
            <a:r>
              <a:rPr lang="en-GB" sz="2800" dirty="0"/>
              <a:t>lettuce</a:t>
            </a:r>
          </a:p>
          <a:p>
            <a:r>
              <a:rPr lang="en-GB" sz="2800" dirty="0"/>
              <a:t>rocket</a:t>
            </a:r>
          </a:p>
          <a:p>
            <a:r>
              <a:rPr lang="en-GB" sz="2800" dirty="0"/>
              <a:t>endive</a:t>
            </a:r>
          </a:p>
          <a:p>
            <a:r>
              <a:rPr lang="en-GB" sz="2800" dirty="0"/>
              <a:t>chicory</a:t>
            </a:r>
          </a:p>
          <a:p>
            <a:r>
              <a:rPr lang="en-GB" sz="2800" dirty="0"/>
              <a:t>lamb’s lettuce</a:t>
            </a:r>
          </a:p>
        </p:txBody>
      </p:sp>
      <p:sp>
        <p:nvSpPr>
          <p:cNvPr id="4" name="Content Placeholder 3">
            <a:extLst>
              <a:ext uri="{FF2B5EF4-FFF2-40B4-BE49-F238E27FC236}">
                <a16:creationId xmlns:a16="http://schemas.microsoft.com/office/drawing/2014/main" id="{B7E1BF04-179B-47A4-9E86-9C424414A1E3}"/>
              </a:ext>
            </a:extLst>
          </p:cNvPr>
          <p:cNvSpPr>
            <a:spLocks noGrp="1"/>
          </p:cNvSpPr>
          <p:nvPr>
            <p:ph sz="half" idx="2"/>
          </p:nvPr>
        </p:nvSpPr>
        <p:spPr>
          <a:xfrm>
            <a:off x="5594123" y="2886826"/>
            <a:ext cx="4700058" cy="3749947"/>
          </a:xfrm>
        </p:spPr>
        <p:txBody>
          <a:bodyPr>
            <a:normAutofit/>
          </a:bodyPr>
          <a:lstStyle/>
          <a:p>
            <a:pPr marL="0" indent="0">
              <a:buNone/>
            </a:pPr>
            <a:r>
              <a:rPr lang="en-GB" sz="2800" dirty="0"/>
              <a:t>plain:</a:t>
            </a:r>
          </a:p>
          <a:p>
            <a:r>
              <a:rPr lang="en-GB" sz="2800" dirty="0"/>
              <a:t>vegetables (raw/cooked)</a:t>
            </a:r>
          </a:p>
          <a:p>
            <a:pPr marL="0" indent="0">
              <a:buNone/>
            </a:pPr>
            <a:endParaRPr lang="en-GB" sz="2800" dirty="0"/>
          </a:p>
          <a:p>
            <a:pPr marL="0" indent="0">
              <a:buNone/>
            </a:pPr>
            <a:r>
              <a:rPr lang="en-GB" sz="2800" dirty="0"/>
              <a:t>compound/combination:</a:t>
            </a:r>
          </a:p>
          <a:p>
            <a:r>
              <a:rPr lang="en-GB" sz="2800" dirty="0"/>
              <a:t>vegetables (fruit)</a:t>
            </a:r>
          </a:p>
          <a:p>
            <a:r>
              <a:rPr lang="en-GB" sz="2800" dirty="0"/>
              <a:t>pasta, rice</a:t>
            </a:r>
          </a:p>
          <a:p>
            <a:r>
              <a:rPr lang="en-GB" sz="2800" dirty="0"/>
              <a:t>fish, meat</a:t>
            </a:r>
          </a:p>
        </p:txBody>
      </p:sp>
      <p:pic>
        <p:nvPicPr>
          <p:cNvPr id="5" name="Picture 4">
            <a:extLst>
              <a:ext uri="{FF2B5EF4-FFF2-40B4-BE49-F238E27FC236}">
                <a16:creationId xmlns:a16="http://schemas.microsoft.com/office/drawing/2014/main" id="{651AF336-BE57-4A79-AE24-E4529C653B15}"/>
              </a:ext>
            </a:extLst>
          </p:cNvPr>
          <p:cNvPicPr>
            <a:picLocks noChangeAspect="1"/>
          </p:cNvPicPr>
          <p:nvPr/>
        </p:nvPicPr>
        <p:blipFill>
          <a:blip r:embed="rId2"/>
          <a:stretch>
            <a:fillRect/>
          </a:stretch>
        </p:blipFill>
        <p:spPr>
          <a:xfrm>
            <a:off x="2898952" y="617421"/>
            <a:ext cx="2479726" cy="2133600"/>
          </a:xfrm>
          <a:prstGeom prst="rect">
            <a:avLst/>
          </a:prstGeom>
        </p:spPr>
      </p:pic>
      <p:pic>
        <p:nvPicPr>
          <p:cNvPr id="6" name="Picture 5">
            <a:extLst>
              <a:ext uri="{FF2B5EF4-FFF2-40B4-BE49-F238E27FC236}">
                <a16:creationId xmlns:a16="http://schemas.microsoft.com/office/drawing/2014/main" id="{05AF5377-AB97-45E2-9ED3-E51EEBFB9EFE}"/>
              </a:ext>
            </a:extLst>
          </p:cNvPr>
          <p:cNvPicPr>
            <a:picLocks noChangeAspect="1"/>
          </p:cNvPicPr>
          <p:nvPr/>
        </p:nvPicPr>
        <p:blipFill>
          <a:blip r:embed="rId3"/>
          <a:stretch>
            <a:fillRect/>
          </a:stretch>
        </p:blipFill>
        <p:spPr>
          <a:xfrm>
            <a:off x="7934632" y="617421"/>
            <a:ext cx="2479726" cy="2133600"/>
          </a:xfrm>
          <a:prstGeom prst="rect">
            <a:avLst/>
          </a:prstGeom>
        </p:spPr>
      </p:pic>
    </p:spTree>
    <p:extLst>
      <p:ext uri="{BB962C8B-B14F-4D97-AF65-F5344CB8AC3E}">
        <p14:creationId xmlns:p14="http://schemas.microsoft.com/office/powerpoint/2010/main" val="3711216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7B172-FF4B-4B9C-89C3-355BCCB47F22}"/>
              </a:ext>
            </a:extLst>
          </p:cNvPr>
          <p:cNvSpPr>
            <a:spLocks noGrp="1"/>
          </p:cNvSpPr>
          <p:nvPr>
            <p:ph type="title"/>
          </p:nvPr>
        </p:nvSpPr>
        <p:spPr/>
        <p:txBody>
          <a:bodyPr/>
          <a:lstStyle/>
          <a:p>
            <a:r>
              <a:rPr lang="en-GB" dirty="0"/>
              <a:t>dessert</a:t>
            </a:r>
          </a:p>
        </p:txBody>
      </p:sp>
      <p:sp>
        <p:nvSpPr>
          <p:cNvPr id="3" name="Content Placeholder 2">
            <a:extLst>
              <a:ext uri="{FF2B5EF4-FFF2-40B4-BE49-F238E27FC236}">
                <a16:creationId xmlns:a16="http://schemas.microsoft.com/office/drawing/2014/main" id="{94DCF6AC-49AB-4A77-B117-6FEF4765B2EF}"/>
              </a:ext>
            </a:extLst>
          </p:cNvPr>
          <p:cNvSpPr>
            <a:spLocks noGrp="1"/>
          </p:cNvSpPr>
          <p:nvPr>
            <p:ph sz="half" idx="1"/>
          </p:nvPr>
        </p:nvSpPr>
        <p:spPr>
          <a:xfrm>
            <a:off x="564323" y="3196241"/>
            <a:ext cx="4698358" cy="3599316"/>
          </a:xfrm>
        </p:spPr>
        <p:txBody>
          <a:bodyPr>
            <a:normAutofit/>
          </a:bodyPr>
          <a:lstStyle/>
          <a:p>
            <a:r>
              <a:rPr lang="en-GB" sz="2800" dirty="0"/>
              <a:t>pies, tarts, cakes, gateaux</a:t>
            </a:r>
          </a:p>
          <a:p>
            <a:r>
              <a:rPr lang="en-GB" sz="2800" dirty="0"/>
              <a:t>pancakes, donuts</a:t>
            </a:r>
          </a:p>
          <a:p>
            <a:r>
              <a:rPr lang="en-GB" sz="2800" dirty="0"/>
              <a:t>mousse, souffle</a:t>
            </a:r>
          </a:p>
          <a:p>
            <a:r>
              <a:rPr lang="en-GB" sz="2800" dirty="0"/>
              <a:t>pudding</a:t>
            </a:r>
          </a:p>
          <a:p>
            <a:r>
              <a:rPr lang="en-GB" sz="2800" dirty="0"/>
              <a:t>fruit salad, preserves, compote</a:t>
            </a:r>
          </a:p>
          <a:p>
            <a:r>
              <a:rPr lang="en-GB" sz="2800" dirty="0"/>
              <a:t>ice cream, sorbet, parfait</a:t>
            </a:r>
          </a:p>
        </p:txBody>
      </p:sp>
      <p:sp>
        <p:nvSpPr>
          <p:cNvPr id="4" name="Content Placeholder 3">
            <a:extLst>
              <a:ext uri="{FF2B5EF4-FFF2-40B4-BE49-F238E27FC236}">
                <a16:creationId xmlns:a16="http://schemas.microsoft.com/office/drawing/2014/main" id="{D779A616-38B1-4184-BE1E-6D344F98F8AE}"/>
              </a:ext>
            </a:extLst>
          </p:cNvPr>
          <p:cNvSpPr>
            <a:spLocks noGrp="1"/>
          </p:cNvSpPr>
          <p:nvPr>
            <p:ph sz="half" idx="2"/>
          </p:nvPr>
        </p:nvSpPr>
        <p:spPr>
          <a:xfrm>
            <a:off x="5594124" y="3196241"/>
            <a:ext cx="4700058" cy="3599316"/>
          </a:xfrm>
        </p:spPr>
        <p:txBody>
          <a:bodyPr>
            <a:normAutofit/>
          </a:bodyPr>
          <a:lstStyle/>
          <a:p>
            <a:r>
              <a:rPr lang="en-GB" sz="2800" dirty="0"/>
              <a:t>puff pastry</a:t>
            </a:r>
          </a:p>
          <a:p>
            <a:r>
              <a:rPr lang="en-GB" sz="2800" dirty="0"/>
              <a:t>choux pastry</a:t>
            </a:r>
          </a:p>
          <a:p>
            <a:r>
              <a:rPr lang="en-GB" sz="2800" dirty="0"/>
              <a:t>sponge</a:t>
            </a:r>
          </a:p>
          <a:p>
            <a:r>
              <a:rPr lang="en-GB" sz="2800" dirty="0"/>
              <a:t>meringue</a:t>
            </a:r>
          </a:p>
          <a:p>
            <a:endParaRPr lang="en-GB" sz="2800" dirty="0"/>
          </a:p>
          <a:p>
            <a:r>
              <a:rPr lang="en-GB" sz="2800" dirty="0"/>
              <a:t>glazing/coating/icing</a:t>
            </a:r>
          </a:p>
        </p:txBody>
      </p:sp>
      <p:pic>
        <p:nvPicPr>
          <p:cNvPr id="5" name="Picture 4">
            <a:extLst>
              <a:ext uri="{FF2B5EF4-FFF2-40B4-BE49-F238E27FC236}">
                <a16:creationId xmlns:a16="http://schemas.microsoft.com/office/drawing/2014/main" id="{8DD20CCA-FDD5-484B-89E6-AF90936A5EF9}"/>
              </a:ext>
            </a:extLst>
          </p:cNvPr>
          <p:cNvPicPr>
            <a:picLocks noChangeAspect="1"/>
          </p:cNvPicPr>
          <p:nvPr/>
        </p:nvPicPr>
        <p:blipFill>
          <a:blip r:embed="rId2"/>
          <a:stretch>
            <a:fillRect/>
          </a:stretch>
        </p:blipFill>
        <p:spPr>
          <a:xfrm>
            <a:off x="8884019" y="591614"/>
            <a:ext cx="1743075" cy="3006991"/>
          </a:xfrm>
          <a:prstGeom prst="rect">
            <a:avLst/>
          </a:prstGeom>
        </p:spPr>
      </p:pic>
      <p:pic>
        <p:nvPicPr>
          <p:cNvPr id="8" name="Picture 7">
            <a:extLst>
              <a:ext uri="{FF2B5EF4-FFF2-40B4-BE49-F238E27FC236}">
                <a16:creationId xmlns:a16="http://schemas.microsoft.com/office/drawing/2014/main" id="{C7337C58-8FA0-4E74-BC9D-C5E3D34A9516}"/>
              </a:ext>
            </a:extLst>
          </p:cNvPr>
          <p:cNvPicPr>
            <a:picLocks noChangeAspect="1"/>
          </p:cNvPicPr>
          <p:nvPr/>
        </p:nvPicPr>
        <p:blipFill>
          <a:blip r:embed="rId3"/>
          <a:stretch>
            <a:fillRect/>
          </a:stretch>
        </p:blipFill>
        <p:spPr>
          <a:xfrm>
            <a:off x="10617261" y="1886554"/>
            <a:ext cx="1574739" cy="2619375"/>
          </a:xfrm>
          <a:prstGeom prst="rect">
            <a:avLst/>
          </a:prstGeom>
        </p:spPr>
      </p:pic>
      <p:pic>
        <p:nvPicPr>
          <p:cNvPr id="9" name="Picture 8">
            <a:extLst>
              <a:ext uri="{FF2B5EF4-FFF2-40B4-BE49-F238E27FC236}">
                <a16:creationId xmlns:a16="http://schemas.microsoft.com/office/drawing/2014/main" id="{250EAB46-B5EB-471C-AAF1-CF63DBC9B7A2}"/>
              </a:ext>
            </a:extLst>
          </p:cNvPr>
          <p:cNvPicPr>
            <a:picLocks noChangeAspect="1"/>
          </p:cNvPicPr>
          <p:nvPr/>
        </p:nvPicPr>
        <p:blipFill>
          <a:blip r:embed="rId4"/>
          <a:stretch>
            <a:fillRect/>
          </a:stretch>
        </p:blipFill>
        <p:spPr>
          <a:xfrm>
            <a:off x="6961240" y="0"/>
            <a:ext cx="1932612" cy="2619375"/>
          </a:xfrm>
          <a:prstGeom prst="rect">
            <a:avLst/>
          </a:prstGeom>
        </p:spPr>
      </p:pic>
    </p:spTree>
    <p:extLst>
      <p:ext uri="{BB962C8B-B14F-4D97-AF65-F5344CB8AC3E}">
        <p14:creationId xmlns:p14="http://schemas.microsoft.com/office/powerpoint/2010/main" val="44402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fade">
                                      <p:cBhvr>
                                        <p:cTn id="56" dur="1000"/>
                                        <p:tgtEl>
                                          <p:spTgt spid="4">
                                            <p:txEl>
                                              <p:pRg st="1" end="1"/>
                                            </p:txEl>
                                          </p:spTgt>
                                        </p:tgtEl>
                                      </p:cBhvr>
                                    </p:animEffect>
                                    <p:anim calcmode="lin" valueType="num">
                                      <p:cBhvr>
                                        <p:cTn id="5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Effect transition="in" filter="fade">
                                      <p:cBhvr>
                                        <p:cTn id="63" dur="1000"/>
                                        <p:tgtEl>
                                          <p:spTgt spid="4">
                                            <p:txEl>
                                              <p:pRg st="2" end="2"/>
                                            </p:txEl>
                                          </p:spTgt>
                                        </p:tgtEl>
                                      </p:cBhvr>
                                    </p:animEffect>
                                    <p:anim calcmode="lin" valueType="num">
                                      <p:cBhvr>
                                        <p:cTn id="6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Effect transition="in" filter="fade">
                                      <p:cBhvr>
                                        <p:cTn id="70" dur="1000"/>
                                        <p:tgtEl>
                                          <p:spTgt spid="4">
                                            <p:txEl>
                                              <p:pRg st="3" end="3"/>
                                            </p:txEl>
                                          </p:spTgt>
                                        </p:tgtEl>
                                      </p:cBhvr>
                                    </p:animEffect>
                                    <p:anim calcmode="lin" valueType="num">
                                      <p:cBhvr>
                                        <p:cTn id="7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5" end="5"/>
                                            </p:txEl>
                                          </p:spTgt>
                                        </p:tgtEl>
                                        <p:attrNameLst>
                                          <p:attrName>style.visibility</p:attrName>
                                        </p:attrNameLst>
                                      </p:cBhvr>
                                      <p:to>
                                        <p:strVal val="visible"/>
                                      </p:to>
                                    </p:set>
                                    <p:animEffect transition="in" filter="fade">
                                      <p:cBhvr>
                                        <p:cTn id="77" dur="1000"/>
                                        <p:tgtEl>
                                          <p:spTgt spid="4">
                                            <p:txEl>
                                              <p:pRg st="5" end="5"/>
                                            </p:txEl>
                                          </p:spTgt>
                                        </p:tgtEl>
                                      </p:cBhvr>
                                    </p:animEffect>
                                    <p:anim calcmode="lin" valueType="num">
                                      <p:cBhvr>
                                        <p:cTn id="7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63EEE-4A44-4B65-BF43-29E3AF438A9D}"/>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EC4DD293-4C4E-417F-B5BC-749C30A9CAFF}"/>
              </a:ext>
            </a:extLst>
          </p:cNvPr>
          <p:cNvPicPr>
            <a:picLocks noGrp="1" noChangeAspect="1"/>
          </p:cNvPicPr>
          <p:nvPr>
            <p:ph sz="half" idx="1"/>
          </p:nvPr>
        </p:nvPicPr>
        <p:blipFill>
          <a:blip r:embed="rId2"/>
          <a:stretch>
            <a:fillRect/>
          </a:stretch>
        </p:blipFill>
        <p:spPr>
          <a:xfrm>
            <a:off x="1085625" y="2336873"/>
            <a:ext cx="6642530" cy="4284297"/>
          </a:xfrm>
          <a:prstGeom prst="rect">
            <a:avLst/>
          </a:prstGeom>
        </p:spPr>
      </p:pic>
      <p:sp>
        <p:nvSpPr>
          <p:cNvPr id="4" name="Content Placeholder 3">
            <a:extLst>
              <a:ext uri="{FF2B5EF4-FFF2-40B4-BE49-F238E27FC236}">
                <a16:creationId xmlns:a16="http://schemas.microsoft.com/office/drawing/2014/main" id="{6F220BA2-2FDC-40DC-821E-219EC832A42F}"/>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904565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D87452-FC4F-4BDC-ADC8-4CB118A2A6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E61CB1A8-848E-4163-B923-E8E45A8758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1B1A8FA8-12B4-4DAC-9916-EDE743447A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D5F607A8-3DC2-493D-84D1-FCC004555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7176774C-5A0F-479C-9E8B-557A2F643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19">
            <a:extLst>
              <a:ext uri="{FF2B5EF4-FFF2-40B4-BE49-F238E27FC236}">
                <a16:creationId xmlns:a16="http://schemas.microsoft.com/office/drawing/2014/main" id="{2BF14377-6FC0-404E-92F8-933A3195A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1" name="Rectangle 20">
              <a:extLst>
                <a:ext uri="{FF2B5EF4-FFF2-40B4-BE49-F238E27FC236}">
                  <a16:creationId xmlns:a16="http://schemas.microsoft.com/office/drawing/2014/main" id="{BD2F1802-FBE2-409F-A252-19877C1CC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4851C3AA-2DB7-4682-A620-DEEB40ED5C2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4" name="Content Placeholder 3">
            <a:extLst>
              <a:ext uri="{FF2B5EF4-FFF2-40B4-BE49-F238E27FC236}">
                <a16:creationId xmlns:a16="http://schemas.microsoft.com/office/drawing/2014/main" id="{3B27AC74-D6AE-458A-B802-91D9FCDBE94E}"/>
              </a:ext>
            </a:extLst>
          </p:cNvPr>
          <p:cNvSpPr>
            <a:spLocks noGrp="1"/>
          </p:cNvSpPr>
          <p:nvPr>
            <p:ph sz="half" idx="2"/>
          </p:nvPr>
        </p:nvSpPr>
        <p:spPr>
          <a:xfrm>
            <a:off x="680322" y="2336873"/>
            <a:ext cx="5041628" cy="3599316"/>
          </a:xfrm>
        </p:spPr>
        <p:txBody>
          <a:bodyPr vert="horz" lIns="91440" tIns="45720" rIns="91440" bIns="45720" rtlCol="0">
            <a:normAutofit/>
          </a:bodyPr>
          <a:lstStyle/>
          <a:p>
            <a:r>
              <a:rPr lang="en-US" sz="2800" dirty="0"/>
              <a:t>cheese platter</a:t>
            </a:r>
          </a:p>
          <a:p>
            <a:r>
              <a:rPr lang="en-US" sz="2800" dirty="0"/>
              <a:t>mushroom/sardines on toast</a:t>
            </a:r>
          </a:p>
          <a:p>
            <a:endParaRPr lang="en-US" sz="2800" dirty="0"/>
          </a:p>
        </p:txBody>
      </p:sp>
      <p:pic>
        <p:nvPicPr>
          <p:cNvPr id="5" name="Content Placeholder 4">
            <a:extLst>
              <a:ext uri="{FF2B5EF4-FFF2-40B4-BE49-F238E27FC236}">
                <a16:creationId xmlns:a16="http://schemas.microsoft.com/office/drawing/2014/main" id="{DCD5EB13-3DB2-43F9-A4BF-4D40D78B7ACF}"/>
              </a:ext>
            </a:extLst>
          </p:cNvPr>
          <p:cNvPicPr>
            <a:picLocks noGrp="1" noChangeAspect="1"/>
          </p:cNvPicPr>
          <p:nvPr>
            <p:ph sz="half" idx="1"/>
          </p:nvPr>
        </p:nvPicPr>
        <p:blipFill rotWithShape="1">
          <a:blip r:embed="rId5"/>
          <a:srcRect r="-1" b="3278"/>
          <a:stretch/>
        </p:blipFill>
        <p:spPr>
          <a:xfrm>
            <a:off x="6096000" y="10"/>
            <a:ext cx="6092823" cy="6856310"/>
          </a:xfrm>
          <a:prstGeom prst="rect">
            <a:avLst/>
          </a:prstGeom>
          <a:ln>
            <a:noFill/>
          </a:ln>
          <a:effectLst/>
        </p:spPr>
      </p:pic>
      <p:sp>
        <p:nvSpPr>
          <p:cNvPr id="24" name="Rectangle 23">
            <a:extLst>
              <a:ext uri="{FF2B5EF4-FFF2-40B4-BE49-F238E27FC236}">
                <a16:creationId xmlns:a16="http://schemas.microsoft.com/office/drawing/2014/main" id="{39CF7470-C7B1-4E78-906E-92ADF14B0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09E045A-AC78-4705-A2FD-B5A78A7F1A70}"/>
              </a:ext>
            </a:extLst>
          </p:cNvPr>
          <p:cNvSpPr>
            <a:spLocks noGrp="1"/>
          </p:cNvSpPr>
          <p:nvPr>
            <p:ph type="title"/>
          </p:nvPr>
        </p:nvSpPr>
        <p:spPr>
          <a:xfrm>
            <a:off x="680321" y="753228"/>
            <a:ext cx="5041629" cy="1080938"/>
          </a:xfrm>
        </p:spPr>
        <p:txBody>
          <a:bodyPr vert="horz" lIns="91440" tIns="45720" rIns="91440" bIns="45720" rtlCol="0" anchor="ctr">
            <a:normAutofit/>
          </a:bodyPr>
          <a:lstStyle/>
          <a:p>
            <a:r>
              <a:rPr lang="en-US" dirty="0"/>
              <a:t>savouries (after or instead of sweet dish)</a:t>
            </a:r>
          </a:p>
        </p:txBody>
      </p:sp>
      <p:pic>
        <p:nvPicPr>
          <p:cNvPr id="26" name="Picture 25">
            <a:extLst>
              <a:ext uri="{FF2B5EF4-FFF2-40B4-BE49-F238E27FC236}">
                <a16:creationId xmlns:a16="http://schemas.microsoft.com/office/drawing/2014/main" id="{3F9FDF25-9DA1-4CAB-BF14-F6C3D103E9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1385730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2170C-E8BF-43C2-BE2D-D32AC0713267}"/>
              </a:ext>
            </a:extLst>
          </p:cNvPr>
          <p:cNvSpPr>
            <a:spLocks noGrp="1"/>
          </p:cNvSpPr>
          <p:nvPr>
            <p:ph type="title"/>
          </p:nvPr>
        </p:nvSpPr>
        <p:spPr/>
        <p:txBody>
          <a:bodyPr/>
          <a:lstStyle/>
          <a:p>
            <a:r>
              <a:rPr lang="en-GB" i="1" dirty="0"/>
              <a:t>revision U3</a:t>
            </a:r>
            <a:br>
              <a:rPr lang="en-GB" dirty="0"/>
            </a:br>
            <a:r>
              <a:rPr lang="sr-Latn-RS" dirty="0"/>
              <a:t>herbs				 spices</a:t>
            </a:r>
            <a:endParaRPr lang="en-GB" dirty="0"/>
          </a:p>
        </p:txBody>
      </p:sp>
      <p:sp>
        <p:nvSpPr>
          <p:cNvPr id="3" name="Content Placeholder 2">
            <a:extLst>
              <a:ext uri="{FF2B5EF4-FFF2-40B4-BE49-F238E27FC236}">
                <a16:creationId xmlns:a16="http://schemas.microsoft.com/office/drawing/2014/main" id="{FEE931AC-114B-41B3-A469-7CB99ADC6D26}"/>
              </a:ext>
            </a:extLst>
          </p:cNvPr>
          <p:cNvSpPr>
            <a:spLocks noGrp="1"/>
          </p:cNvSpPr>
          <p:nvPr>
            <p:ph sz="half" idx="1"/>
          </p:nvPr>
        </p:nvSpPr>
        <p:spPr>
          <a:xfrm>
            <a:off x="680320" y="2336873"/>
            <a:ext cx="4698358" cy="4417888"/>
          </a:xfrm>
        </p:spPr>
        <p:txBody>
          <a:bodyPr>
            <a:normAutofit fontScale="92500" lnSpcReduction="10000"/>
          </a:bodyPr>
          <a:lstStyle/>
          <a:p>
            <a:r>
              <a:rPr lang="sr-Latn-RS" sz="2800" dirty="0"/>
              <a:t>parsley</a:t>
            </a:r>
          </a:p>
          <a:p>
            <a:r>
              <a:rPr lang="sr-Latn-RS" sz="2800" dirty="0"/>
              <a:t>mint</a:t>
            </a:r>
          </a:p>
          <a:p>
            <a:r>
              <a:rPr lang="sr-Latn-RS" sz="2800" dirty="0"/>
              <a:t>dill</a:t>
            </a:r>
          </a:p>
          <a:p>
            <a:r>
              <a:rPr lang="sr-Latn-RS" sz="2800" dirty="0"/>
              <a:t>basil</a:t>
            </a:r>
          </a:p>
          <a:p>
            <a:r>
              <a:rPr lang="sr-Latn-RS" sz="2800" dirty="0"/>
              <a:t>sage</a:t>
            </a:r>
          </a:p>
          <a:p>
            <a:r>
              <a:rPr lang="sr-Latn-RS" sz="2800" dirty="0"/>
              <a:t>rosemary</a:t>
            </a:r>
          </a:p>
          <a:p>
            <a:r>
              <a:rPr lang="sr-Latn-RS" sz="2800" dirty="0"/>
              <a:t>thyme</a:t>
            </a:r>
          </a:p>
          <a:p>
            <a:r>
              <a:rPr lang="sr-Latn-RS" sz="2800" dirty="0"/>
              <a:t>coriander</a:t>
            </a:r>
          </a:p>
          <a:p>
            <a:r>
              <a:rPr lang="sr-Latn-RS" sz="2800" dirty="0"/>
              <a:t>bay leaves</a:t>
            </a:r>
          </a:p>
          <a:p>
            <a:r>
              <a:rPr lang="sr-Latn-RS" sz="2800" dirty="0"/>
              <a:t>oregano</a:t>
            </a:r>
          </a:p>
        </p:txBody>
      </p:sp>
      <p:sp>
        <p:nvSpPr>
          <p:cNvPr id="4" name="Content Placeholder 3">
            <a:extLst>
              <a:ext uri="{FF2B5EF4-FFF2-40B4-BE49-F238E27FC236}">
                <a16:creationId xmlns:a16="http://schemas.microsoft.com/office/drawing/2014/main" id="{337126D1-2539-4786-828F-9103F86D7ED0}"/>
              </a:ext>
            </a:extLst>
          </p:cNvPr>
          <p:cNvSpPr>
            <a:spLocks noGrp="1"/>
          </p:cNvSpPr>
          <p:nvPr>
            <p:ph sz="half" idx="2"/>
          </p:nvPr>
        </p:nvSpPr>
        <p:spPr>
          <a:xfrm>
            <a:off x="5594123" y="2336873"/>
            <a:ext cx="4700058" cy="4417888"/>
          </a:xfrm>
        </p:spPr>
        <p:txBody>
          <a:bodyPr>
            <a:noAutofit/>
          </a:bodyPr>
          <a:lstStyle/>
          <a:p>
            <a:r>
              <a:rPr lang="sr-Latn-RS" sz="2600" dirty="0"/>
              <a:t>salt</a:t>
            </a:r>
          </a:p>
          <a:p>
            <a:r>
              <a:rPr lang="sr-Latn-RS" sz="2600" dirty="0"/>
              <a:t>pepper</a:t>
            </a:r>
          </a:p>
          <a:p>
            <a:r>
              <a:rPr lang="sr-Latn-RS" sz="2600" dirty="0"/>
              <a:t>sugar</a:t>
            </a:r>
          </a:p>
          <a:p>
            <a:r>
              <a:rPr lang="sr-Latn-RS" sz="2600" dirty="0"/>
              <a:t>cinnamon</a:t>
            </a:r>
          </a:p>
          <a:p>
            <a:r>
              <a:rPr lang="sr-Latn-RS" sz="2600" dirty="0"/>
              <a:t>nutmeg</a:t>
            </a:r>
          </a:p>
          <a:p>
            <a:r>
              <a:rPr lang="sr-Latn-RS" sz="2600" dirty="0"/>
              <a:t>clove</a:t>
            </a:r>
          </a:p>
          <a:p>
            <a:r>
              <a:rPr lang="sr-Latn-RS" sz="2600" dirty="0"/>
              <a:t>cumin</a:t>
            </a:r>
          </a:p>
          <a:p>
            <a:r>
              <a:rPr lang="sr-Latn-RS" sz="2600" dirty="0"/>
              <a:t>paprika</a:t>
            </a:r>
          </a:p>
          <a:p>
            <a:r>
              <a:rPr lang="sr-Latn-RS" sz="2600" dirty="0"/>
              <a:t>turmeric</a:t>
            </a:r>
          </a:p>
          <a:p>
            <a:endParaRPr lang="sr-Latn-RS" sz="2600" dirty="0"/>
          </a:p>
          <a:p>
            <a:endParaRPr lang="en-GB" sz="2600" dirty="0"/>
          </a:p>
        </p:txBody>
      </p:sp>
    </p:spTree>
    <p:extLst>
      <p:ext uri="{BB962C8B-B14F-4D97-AF65-F5344CB8AC3E}">
        <p14:creationId xmlns:p14="http://schemas.microsoft.com/office/powerpoint/2010/main" val="149441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0" end="0"/>
                                            </p:txEl>
                                          </p:spTgt>
                                        </p:tgtEl>
                                        <p:attrNameLst>
                                          <p:attrName>style.visibility</p:attrName>
                                        </p:attrNameLst>
                                      </p:cBhvr>
                                      <p:to>
                                        <p:strVal val="visible"/>
                                      </p:to>
                                    </p:set>
                                    <p:animEffect transition="in" filter="fade">
                                      <p:cBhvr>
                                        <p:cTn id="77" dur="1000"/>
                                        <p:tgtEl>
                                          <p:spTgt spid="4">
                                            <p:txEl>
                                              <p:pRg st="0" end="0"/>
                                            </p:txEl>
                                          </p:spTgt>
                                        </p:tgtEl>
                                      </p:cBhvr>
                                    </p:animEffect>
                                    <p:anim calcmode="lin" valueType="num">
                                      <p:cBhvr>
                                        <p:cTn id="7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txEl>
                                              <p:pRg st="1" end="1"/>
                                            </p:txEl>
                                          </p:spTgt>
                                        </p:tgtEl>
                                        <p:attrNameLst>
                                          <p:attrName>style.visibility</p:attrName>
                                        </p:attrNameLst>
                                      </p:cBhvr>
                                      <p:to>
                                        <p:strVal val="visible"/>
                                      </p:to>
                                    </p:set>
                                    <p:animEffect transition="in" filter="fade">
                                      <p:cBhvr>
                                        <p:cTn id="84" dur="1000"/>
                                        <p:tgtEl>
                                          <p:spTgt spid="4">
                                            <p:txEl>
                                              <p:pRg st="1" end="1"/>
                                            </p:txEl>
                                          </p:spTgt>
                                        </p:tgtEl>
                                      </p:cBhvr>
                                    </p:animEffect>
                                    <p:anim calcmode="lin" valueType="num">
                                      <p:cBhvr>
                                        <p:cTn id="8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
                                            <p:txEl>
                                              <p:pRg st="2" end="2"/>
                                            </p:txEl>
                                          </p:spTgt>
                                        </p:tgtEl>
                                        <p:attrNameLst>
                                          <p:attrName>style.visibility</p:attrName>
                                        </p:attrNameLst>
                                      </p:cBhvr>
                                      <p:to>
                                        <p:strVal val="visible"/>
                                      </p:to>
                                    </p:set>
                                    <p:animEffect transition="in" filter="fade">
                                      <p:cBhvr>
                                        <p:cTn id="91" dur="1000"/>
                                        <p:tgtEl>
                                          <p:spTgt spid="4">
                                            <p:txEl>
                                              <p:pRg st="2" end="2"/>
                                            </p:txEl>
                                          </p:spTgt>
                                        </p:tgtEl>
                                      </p:cBhvr>
                                    </p:animEffect>
                                    <p:anim calcmode="lin" valueType="num">
                                      <p:cBhvr>
                                        <p:cTn id="9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
                                            <p:txEl>
                                              <p:pRg st="3" end="3"/>
                                            </p:txEl>
                                          </p:spTgt>
                                        </p:tgtEl>
                                        <p:attrNameLst>
                                          <p:attrName>style.visibility</p:attrName>
                                        </p:attrNameLst>
                                      </p:cBhvr>
                                      <p:to>
                                        <p:strVal val="visible"/>
                                      </p:to>
                                    </p:set>
                                    <p:animEffect transition="in" filter="fade">
                                      <p:cBhvr>
                                        <p:cTn id="98" dur="1000"/>
                                        <p:tgtEl>
                                          <p:spTgt spid="4">
                                            <p:txEl>
                                              <p:pRg st="3" end="3"/>
                                            </p:txEl>
                                          </p:spTgt>
                                        </p:tgtEl>
                                      </p:cBhvr>
                                    </p:animEffect>
                                    <p:anim calcmode="lin" valueType="num">
                                      <p:cBhvr>
                                        <p:cTn id="9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
                                            <p:txEl>
                                              <p:pRg st="4" end="4"/>
                                            </p:txEl>
                                          </p:spTgt>
                                        </p:tgtEl>
                                        <p:attrNameLst>
                                          <p:attrName>style.visibility</p:attrName>
                                        </p:attrNameLst>
                                      </p:cBhvr>
                                      <p:to>
                                        <p:strVal val="visible"/>
                                      </p:to>
                                    </p:set>
                                    <p:animEffect transition="in" filter="fade">
                                      <p:cBhvr>
                                        <p:cTn id="105" dur="1000"/>
                                        <p:tgtEl>
                                          <p:spTgt spid="4">
                                            <p:txEl>
                                              <p:pRg st="4" end="4"/>
                                            </p:txEl>
                                          </p:spTgt>
                                        </p:tgtEl>
                                      </p:cBhvr>
                                    </p:animEffect>
                                    <p:anim calcmode="lin" valueType="num">
                                      <p:cBhvr>
                                        <p:cTn id="10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4">
                                            <p:txEl>
                                              <p:pRg st="5" end="5"/>
                                            </p:txEl>
                                          </p:spTgt>
                                        </p:tgtEl>
                                        <p:attrNameLst>
                                          <p:attrName>style.visibility</p:attrName>
                                        </p:attrNameLst>
                                      </p:cBhvr>
                                      <p:to>
                                        <p:strVal val="visible"/>
                                      </p:to>
                                    </p:set>
                                    <p:animEffect transition="in" filter="fade">
                                      <p:cBhvr>
                                        <p:cTn id="112" dur="1000"/>
                                        <p:tgtEl>
                                          <p:spTgt spid="4">
                                            <p:txEl>
                                              <p:pRg st="5" end="5"/>
                                            </p:txEl>
                                          </p:spTgt>
                                        </p:tgtEl>
                                      </p:cBhvr>
                                    </p:animEffect>
                                    <p:anim calcmode="lin" valueType="num">
                                      <p:cBhvr>
                                        <p:cTn id="11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1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4">
                                            <p:txEl>
                                              <p:pRg st="6" end="6"/>
                                            </p:txEl>
                                          </p:spTgt>
                                        </p:tgtEl>
                                        <p:attrNameLst>
                                          <p:attrName>style.visibility</p:attrName>
                                        </p:attrNameLst>
                                      </p:cBhvr>
                                      <p:to>
                                        <p:strVal val="visible"/>
                                      </p:to>
                                    </p:set>
                                    <p:animEffect transition="in" filter="fade">
                                      <p:cBhvr>
                                        <p:cTn id="119" dur="1000"/>
                                        <p:tgtEl>
                                          <p:spTgt spid="4">
                                            <p:txEl>
                                              <p:pRg st="6" end="6"/>
                                            </p:txEl>
                                          </p:spTgt>
                                        </p:tgtEl>
                                      </p:cBhvr>
                                    </p:animEffect>
                                    <p:anim calcmode="lin" valueType="num">
                                      <p:cBhvr>
                                        <p:cTn id="12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2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4">
                                            <p:txEl>
                                              <p:pRg st="7" end="7"/>
                                            </p:txEl>
                                          </p:spTgt>
                                        </p:tgtEl>
                                        <p:attrNameLst>
                                          <p:attrName>style.visibility</p:attrName>
                                        </p:attrNameLst>
                                      </p:cBhvr>
                                      <p:to>
                                        <p:strVal val="visible"/>
                                      </p:to>
                                    </p:set>
                                    <p:animEffect transition="in" filter="fade">
                                      <p:cBhvr>
                                        <p:cTn id="126" dur="1000"/>
                                        <p:tgtEl>
                                          <p:spTgt spid="4">
                                            <p:txEl>
                                              <p:pRg st="7" end="7"/>
                                            </p:txEl>
                                          </p:spTgt>
                                        </p:tgtEl>
                                      </p:cBhvr>
                                    </p:animEffect>
                                    <p:anim calcmode="lin" valueType="num">
                                      <p:cBhvr>
                                        <p:cTn id="12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2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4">
                                            <p:txEl>
                                              <p:pRg st="8" end="8"/>
                                            </p:txEl>
                                          </p:spTgt>
                                        </p:tgtEl>
                                        <p:attrNameLst>
                                          <p:attrName>style.visibility</p:attrName>
                                        </p:attrNameLst>
                                      </p:cBhvr>
                                      <p:to>
                                        <p:strVal val="visible"/>
                                      </p:to>
                                    </p:set>
                                    <p:animEffect transition="in" filter="fade">
                                      <p:cBhvr>
                                        <p:cTn id="133" dur="1000"/>
                                        <p:tgtEl>
                                          <p:spTgt spid="4">
                                            <p:txEl>
                                              <p:pRg st="8" end="8"/>
                                            </p:txEl>
                                          </p:spTgt>
                                        </p:tgtEl>
                                      </p:cBhvr>
                                    </p:animEffect>
                                    <p:anim calcmode="lin" valueType="num">
                                      <p:cBhvr>
                                        <p:cTn id="13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3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6C9D-B7CC-425B-9C66-4D56F33C119E}"/>
              </a:ext>
            </a:extLst>
          </p:cNvPr>
          <p:cNvSpPr>
            <a:spLocks noGrp="1"/>
          </p:cNvSpPr>
          <p:nvPr>
            <p:ph type="title"/>
          </p:nvPr>
        </p:nvSpPr>
        <p:spPr>
          <a:xfrm>
            <a:off x="680321" y="609597"/>
            <a:ext cx="11000401" cy="3592750"/>
          </a:xfrm>
        </p:spPr>
        <p:txBody>
          <a:bodyPr>
            <a:normAutofit/>
          </a:bodyPr>
          <a:lstStyle/>
          <a:p>
            <a:pPr marL="457200" indent="-457200">
              <a:buFont typeface="Arial" panose="020B0604020202020204" pitchFamily="34" charset="0"/>
              <a:buChar char="•"/>
            </a:pPr>
            <a:r>
              <a:rPr lang="en-GB" sz="2700" dirty="0"/>
              <a:t>The seafood salad … a creamy, lemon dressing … olive oil, vinegar, yoghurt, mayonnaise and lemon.</a:t>
            </a:r>
            <a:br>
              <a:rPr lang="en-GB" sz="2700" dirty="0"/>
            </a:br>
            <a:r>
              <a:rPr lang="en-GB" sz="2700" dirty="0"/>
              <a:t>Our Florentine steak is … sea salt and black pepper, and … white beans.</a:t>
            </a:r>
            <a:br>
              <a:rPr lang="en-GB" sz="2700" dirty="0"/>
            </a:br>
            <a:r>
              <a:rPr lang="en-GB" sz="2700" dirty="0"/>
              <a:t>Try the tasty beef Milanese. It’s … egg and breadcrumbs, then fried.</a:t>
            </a:r>
            <a:br>
              <a:rPr lang="en-GB" sz="2700" dirty="0"/>
            </a:br>
            <a:r>
              <a:rPr lang="en-GB" sz="2700" dirty="0"/>
              <a:t>The chicken is … lemon juice, olive oil and garlic overnight, and then barbecued.</a:t>
            </a:r>
          </a:p>
        </p:txBody>
      </p:sp>
      <p:sp>
        <p:nvSpPr>
          <p:cNvPr id="3" name="Text Placeholder 2">
            <a:extLst>
              <a:ext uri="{FF2B5EF4-FFF2-40B4-BE49-F238E27FC236}">
                <a16:creationId xmlns:a16="http://schemas.microsoft.com/office/drawing/2014/main" id="{3749629E-300A-4B5D-B6FD-DF5729331319}"/>
              </a:ext>
            </a:extLst>
          </p:cNvPr>
          <p:cNvSpPr>
            <a:spLocks noGrp="1"/>
          </p:cNvSpPr>
          <p:nvPr>
            <p:ph type="body" sz="half" idx="2"/>
          </p:nvPr>
        </p:nvSpPr>
        <p:spPr>
          <a:xfrm>
            <a:off x="280220" y="4711615"/>
            <a:ext cx="9453715" cy="1090789"/>
          </a:xfrm>
        </p:spPr>
        <p:txBody>
          <a:bodyPr>
            <a:normAutofit/>
          </a:bodyPr>
          <a:lstStyle/>
          <a:p>
            <a:r>
              <a:rPr lang="en-GB" sz="2800" dirty="0"/>
              <a:t>coated in, comes with, made with, marinated in, seasoned with, served with</a:t>
            </a:r>
          </a:p>
        </p:txBody>
      </p:sp>
    </p:spTree>
    <p:extLst>
      <p:ext uri="{BB962C8B-B14F-4D97-AF65-F5344CB8AC3E}">
        <p14:creationId xmlns:p14="http://schemas.microsoft.com/office/powerpoint/2010/main" val="457793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6C9D-B7CC-425B-9C66-4D56F33C119E}"/>
              </a:ext>
            </a:extLst>
          </p:cNvPr>
          <p:cNvSpPr>
            <a:spLocks noGrp="1"/>
          </p:cNvSpPr>
          <p:nvPr>
            <p:ph type="title"/>
          </p:nvPr>
        </p:nvSpPr>
        <p:spPr>
          <a:xfrm>
            <a:off x="680321" y="609597"/>
            <a:ext cx="11000401" cy="3592750"/>
          </a:xfrm>
        </p:spPr>
        <p:txBody>
          <a:bodyPr>
            <a:normAutofit/>
          </a:bodyPr>
          <a:lstStyle/>
          <a:p>
            <a:pPr marL="457200" indent="-457200">
              <a:buFont typeface="Arial" panose="020B0604020202020204" pitchFamily="34" charset="0"/>
              <a:buChar char="•"/>
            </a:pPr>
            <a:r>
              <a:rPr lang="en-GB" sz="2700" dirty="0"/>
              <a:t>The seafood salad </a:t>
            </a:r>
            <a:r>
              <a:rPr lang="en-GB" sz="2700" dirty="0">
                <a:solidFill>
                  <a:schemeClr val="bg1"/>
                </a:solidFill>
              </a:rPr>
              <a:t>comes with </a:t>
            </a:r>
            <a:r>
              <a:rPr lang="en-GB" sz="2700" dirty="0"/>
              <a:t>a creamy, lemon dressing </a:t>
            </a:r>
            <a:r>
              <a:rPr lang="en-GB" sz="2700" dirty="0">
                <a:solidFill>
                  <a:schemeClr val="bg1"/>
                </a:solidFill>
              </a:rPr>
              <a:t>made with </a:t>
            </a:r>
            <a:r>
              <a:rPr lang="en-GB" sz="2700" dirty="0"/>
              <a:t>olive oil, vinegar, yoghurt, mayonnaise and lemon.</a:t>
            </a:r>
            <a:br>
              <a:rPr lang="en-GB" sz="2700" dirty="0"/>
            </a:br>
            <a:r>
              <a:rPr lang="en-GB" sz="2700" dirty="0"/>
              <a:t>Our Florentine steak is </a:t>
            </a:r>
            <a:r>
              <a:rPr lang="en-GB" sz="2700" dirty="0">
                <a:solidFill>
                  <a:schemeClr val="bg1"/>
                </a:solidFill>
              </a:rPr>
              <a:t>seasoned with </a:t>
            </a:r>
            <a:r>
              <a:rPr lang="en-GB" sz="2700" dirty="0"/>
              <a:t>sea salt and black pepper, and </a:t>
            </a:r>
            <a:r>
              <a:rPr lang="en-GB" sz="2700" dirty="0">
                <a:solidFill>
                  <a:schemeClr val="bg1"/>
                </a:solidFill>
              </a:rPr>
              <a:t>served with </a:t>
            </a:r>
            <a:r>
              <a:rPr lang="en-GB" sz="2700" dirty="0"/>
              <a:t>white beans.</a:t>
            </a:r>
            <a:br>
              <a:rPr lang="en-GB" sz="2700" dirty="0"/>
            </a:br>
            <a:r>
              <a:rPr lang="en-GB" sz="2700" dirty="0"/>
              <a:t>Try the tasty beef Milanese. It’s </a:t>
            </a:r>
            <a:r>
              <a:rPr lang="en-GB" sz="2700" dirty="0">
                <a:solidFill>
                  <a:schemeClr val="bg1"/>
                </a:solidFill>
              </a:rPr>
              <a:t>coated in </a:t>
            </a:r>
            <a:r>
              <a:rPr lang="en-GB" sz="2700" dirty="0"/>
              <a:t>egg and breadcrumbs, then fried.</a:t>
            </a:r>
            <a:br>
              <a:rPr lang="en-GB" sz="2700" dirty="0"/>
            </a:br>
            <a:r>
              <a:rPr lang="en-GB" sz="2700" dirty="0"/>
              <a:t>The chicken is </a:t>
            </a:r>
            <a:r>
              <a:rPr lang="en-GB" sz="2700" dirty="0">
                <a:solidFill>
                  <a:schemeClr val="bg1"/>
                </a:solidFill>
              </a:rPr>
              <a:t>marinated in </a:t>
            </a:r>
            <a:r>
              <a:rPr lang="en-GB" sz="2700" dirty="0"/>
              <a:t>lemon juice, olive oil and garlic overnight, and then barbecued.</a:t>
            </a:r>
          </a:p>
        </p:txBody>
      </p:sp>
      <p:sp>
        <p:nvSpPr>
          <p:cNvPr id="3" name="Text Placeholder 2">
            <a:extLst>
              <a:ext uri="{FF2B5EF4-FFF2-40B4-BE49-F238E27FC236}">
                <a16:creationId xmlns:a16="http://schemas.microsoft.com/office/drawing/2014/main" id="{3749629E-300A-4B5D-B6FD-DF5729331319}"/>
              </a:ext>
            </a:extLst>
          </p:cNvPr>
          <p:cNvSpPr>
            <a:spLocks noGrp="1"/>
          </p:cNvSpPr>
          <p:nvPr>
            <p:ph type="body" sz="half" idx="2"/>
          </p:nvPr>
        </p:nvSpPr>
        <p:spPr>
          <a:xfrm>
            <a:off x="280220" y="4711615"/>
            <a:ext cx="9453715" cy="1090789"/>
          </a:xfrm>
        </p:spPr>
        <p:txBody>
          <a:bodyPr>
            <a:normAutofit/>
          </a:bodyPr>
          <a:lstStyle/>
          <a:p>
            <a:endParaRPr lang="en-GB" sz="2800" dirty="0"/>
          </a:p>
        </p:txBody>
      </p:sp>
    </p:spTree>
    <p:extLst>
      <p:ext uri="{BB962C8B-B14F-4D97-AF65-F5344CB8AC3E}">
        <p14:creationId xmlns:p14="http://schemas.microsoft.com/office/powerpoint/2010/main" val="2665156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0F0B-FEF4-4D49-AC05-4E7BF5AE10C8}"/>
              </a:ext>
            </a:extLst>
          </p:cNvPr>
          <p:cNvSpPr>
            <a:spLocks noGrp="1"/>
          </p:cNvSpPr>
          <p:nvPr>
            <p:ph type="title"/>
          </p:nvPr>
        </p:nvSpPr>
        <p:spPr/>
        <p:txBody>
          <a:bodyPr>
            <a:normAutofit/>
          </a:bodyPr>
          <a:lstStyle/>
          <a:p>
            <a:r>
              <a:rPr lang="en-GB" sz="3300" dirty="0"/>
              <a:t>rich savoury spicy sweet tender</a:t>
            </a:r>
          </a:p>
        </p:txBody>
      </p:sp>
      <p:sp>
        <p:nvSpPr>
          <p:cNvPr id="3" name="Content Placeholder 2">
            <a:extLst>
              <a:ext uri="{FF2B5EF4-FFF2-40B4-BE49-F238E27FC236}">
                <a16:creationId xmlns:a16="http://schemas.microsoft.com/office/drawing/2014/main" id="{9C134F97-F593-449F-A1B1-8AB9EBBB08E6}"/>
              </a:ext>
            </a:extLst>
          </p:cNvPr>
          <p:cNvSpPr>
            <a:spLocks noGrp="1"/>
          </p:cNvSpPr>
          <p:nvPr>
            <p:ph idx="1"/>
          </p:nvPr>
        </p:nvSpPr>
        <p:spPr>
          <a:xfrm>
            <a:off x="680321" y="2336873"/>
            <a:ext cx="10469460" cy="3599316"/>
          </a:xfrm>
        </p:spPr>
        <p:txBody>
          <a:bodyPr>
            <a:normAutofit/>
          </a:bodyPr>
          <a:lstStyle/>
          <a:p>
            <a:r>
              <a:rPr lang="en-GB" sz="2700" dirty="0"/>
              <a:t>… meat is soft. It is easy to cut and eat.</a:t>
            </a:r>
          </a:p>
          <a:p>
            <a:r>
              <a:rPr lang="en-GB" sz="2700" dirty="0"/>
              <a:t>… food has been flavoured and often has a hot, burning taste.</a:t>
            </a:r>
          </a:p>
          <a:p>
            <a:r>
              <a:rPr lang="en-GB" sz="2700" dirty="0"/>
              <a:t>… food is prepared with sugar.</a:t>
            </a:r>
          </a:p>
          <a:p>
            <a:r>
              <a:rPr lang="en-GB" sz="2700" dirty="0"/>
              <a:t>… food has a salty flavour.</a:t>
            </a:r>
          </a:p>
          <a:p>
            <a:r>
              <a:rPr lang="en-GB" sz="2700" dirty="0"/>
              <a:t>… meal usually contains a large amount of cream or butter.</a:t>
            </a:r>
          </a:p>
        </p:txBody>
      </p:sp>
    </p:spTree>
    <p:extLst>
      <p:ext uri="{BB962C8B-B14F-4D97-AF65-F5344CB8AC3E}">
        <p14:creationId xmlns:p14="http://schemas.microsoft.com/office/powerpoint/2010/main" val="1176789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0F0B-FEF4-4D49-AC05-4E7BF5AE10C8}"/>
              </a:ext>
            </a:extLst>
          </p:cNvPr>
          <p:cNvSpPr>
            <a:spLocks noGrp="1"/>
          </p:cNvSpPr>
          <p:nvPr>
            <p:ph type="title"/>
          </p:nvPr>
        </p:nvSpPr>
        <p:spPr/>
        <p:txBody>
          <a:bodyPr>
            <a:normAutofit/>
          </a:bodyPr>
          <a:lstStyle/>
          <a:p>
            <a:endParaRPr lang="en-GB" sz="3300" dirty="0"/>
          </a:p>
        </p:txBody>
      </p:sp>
      <p:sp>
        <p:nvSpPr>
          <p:cNvPr id="3" name="Content Placeholder 2">
            <a:extLst>
              <a:ext uri="{FF2B5EF4-FFF2-40B4-BE49-F238E27FC236}">
                <a16:creationId xmlns:a16="http://schemas.microsoft.com/office/drawing/2014/main" id="{9C134F97-F593-449F-A1B1-8AB9EBBB08E6}"/>
              </a:ext>
            </a:extLst>
          </p:cNvPr>
          <p:cNvSpPr>
            <a:spLocks noGrp="1"/>
          </p:cNvSpPr>
          <p:nvPr>
            <p:ph idx="1"/>
          </p:nvPr>
        </p:nvSpPr>
        <p:spPr>
          <a:xfrm>
            <a:off x="680321" y="2336873"/>
            <a:ext cx="11162634" cy="3599316"/>
          </a:xfrm>
        </p:spPr>
        <p:txBody>
          <a:bodyPr>
            <a:normAutofit/>
          </a:bodyPr>
          <a:lstStyle/>
          <a:p>
            <a:r>
              <a:rPr lang="en-GB" sz="2700" dirty="0"/>
              <a:t>Tender meat is soft. It is easy to cut and eat.</a:t>
            </a:r>
          </a:p>
          <a:p>
            <a:r>
              <a:rPr lang="en-GB" sz="2700" dirty="0"/>
              <a:t>Spicy food has been flavoured and often has a hot, burning taste.</a:t>
            </a:r>
          </a:p>
          <a:p>
            <a:r>
              <a:rPr lang="en-GB" sz="2700" dirty="0"/>
              <a:t>Sweet food is prepared with sugar.</a:t>
            </a:r>
          </a:p>
          <a:p>
            <a:r>
              <a:rPr lang="en-GB" sz="2700" dirty="0"/>
              <a:t>Savoury food has a salty flavour.</a:t>
            </a:r>
          </a:p>
          <a:p>
            <a:r>
              <a:rPr lang="en-GB" sz="2700" dirty="0"/>
              <a:t>Rich meal usually contains a large amount of cream or butter.</a:t>
            </a:r>
          </a:p>
        </p:txBody>
      </p:sp>
    </p:spTree>
    <p:extLst>
      <p:ext uri="{BB962C8B-B14F-4D97-AF65-F5344CB8AC3E}">
        <p14:creationId xmlns:p14="http://schemas.microsoft.com/office/powerpoint/2010/main" val="143091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9C00622-DD8A-4714-9A8E-EE5BC5A9D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9CCBAD06-596A-4E64-959F-C4B0C3057D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776C15D7-77F1-4F48-B29A-11FA87DA67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D7323EE5-8281-469B-8EBC-9DD90494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519C4621-BB41-4A66-841C-AB69FB4C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167F56DE-A8C9-4ACE-8C0F-6EC1290324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91385334-AE24-46F4-B88A-01AEB85A3C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ED01692-E55E-4620-B0F7-95F07A09E3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5" name="Rectangle 24">
            <a:extLst>
              <a:ext uri="{FF2B5EF4-FFF2-40B4-BE49-F238E27FC236}">
                <a16:creationId xmlns:a16="http://schemas.microsoft.com/office/drawing/2014/main" id="{DD4B05D0-3699-467F-A113-82FF85E8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05AB468-1125-4358-A096-CE3ED776950E}"/>
              </a:ext>
            </a:extLst>
          </p:cNvPr>
          <p:cNvSpPr>
            <a:spLocks noGrp="1"/>
          </p:cNvSpPr>
          <p:nvPr>
            <p:ph type="title"/>
          </p:nvPr>
        </p:nvSpPr>
        <p:spPr>
          <a:xfrm>
            <a:off x="680321" y="753228"/>
            <a:ext cx="5632247" cy="1080938"/>
          </a:xfrm>
        </p:spPr>
        <p:txBody>
          <a:bodyPr vert="horz" lIns="91440" tIns="45720" rIns="91440" bIns="45720" rtlCol="0" anchor="ctr">
            <a:normAutofit/>
          </a:bodyPr>
          <a:lstStyle/>
          <a:p>
            <a:r>
              <a:rPr lang="en-US"/>
              <a:t>condiment</a:t>
            </a:r>
          </a:p>
        </p:txBody>
      </p:sp>
      <p:pic>
        <p:nvPicPr>
          <p:cNvPr id="27" name="Picture 26">
            <a:extLst>
              <a:ext uri="{FF2B5EF4-FFF2-40B4-BE49-F238E27FC236}">
                <a16:creationId xmlns:a16="http://schemas.microsoft.com/office/drawing/2014/main" id="{8A087F24-FE84-4887-962B-12685717BD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3" name="Content Placeholder 2">
            <a:extLst>
              <a:ext uri="{FF2B5EF4-FFF2-40B4-BE49-F238E27FC236}">
                <a16:creationId xmlns:a16="http://schemas.microsoft.com/office/drawing/2014/main" id="{28D56715-22ED-40EC-8DE6-EBEEDF866FCE}"/>
              </a:ext>
            </a:extLst>
          </p:cNvPr>
          <p:cNvSpPr>
            <a:spLocks noGrp="1"/>
          </p:cNvSpPr>
          <p:nvPr>
            <p:ph sz="half" idx="1"/>
          </p:nvPr>
        </p:nvSpPr>
        <p:spPr>
          <a:xfrm>
            <a:off x="680322" y="2336873"/>
            <a:ext cx="5632246" cy="4039058"/>
          </a:xfrm>
        </p:spPr>
        <p:txBody>
          <a:bodyPr vert="horz" lIns="91440" tIns="45720" rIns="91440" bIns="45720" rtlCol="0">
            <a:normAutofit/>
          </a:bodyPr>
          <a:lstStyle/>
          <a:p>
            <a:r>
              <a:rPr lang="en-US" sz="2800" dirty="0"/>
              <a:t>spice or sauce added, usually after cooking, to taste and available on the table</a:t>
            </a:r>
          </a:p>
          <a:p>
            <a:r>
              <a:rPr lang="en-US" sz="2800" dirty="0"/>
              <a:t>salt, pepper</a:t>
            </a:r>
          </a:p>
          <a:p>
            <a:r>
              <a:rPr lang="en-US" sz="2800" dirty="0"/>
              <a:t>oil, vinegar</a:t>
            </a:r>
          </a:p>
          <a:p>
            <a:r>
              <a:rPr lang="en-US" sz="2800" dirty="0"/>
              <a:t>ketchup</a:t>
            </a:r>
          </a:p>
          <a:p>
            <a:r>
              <a:rPr lang="en-US" sz="2800" dirty="0"/>
              <a:t>soy sauce</a:t>
            </a:r>
          </a:p>
          <a:p>
            <a:r>
              <a:rPr lang="en-US" sz="2800" dirty="0"/>
              <a:t>mustard</a:t>
            </a:r>
          </a:p>
        </p:txBody>
      </p:sp>
      <p:pic>
        <p:nvPicPr>
          <p:cNvPr id="6" name="Picture 5">
            <a:extLst>
              <a:ext uri="{FF2B5EF4-FFF2-40B4-BE49-F238E27FC236}">
                <a16:creationId xmlns:a16="http://schemas.microsoft.com/office/drawing/2014/main" id="{CB45C44B-65E5-4A2E-B12B-0A178060D6BB}"/>
              </a:ext>
            </a:extLst>
          </p:cNvPr>
          <p:cNvPicPr>
            <a:picLocks noChangeAspect="1"/>
          </p:cNvPicPr>
          <p:nvPr/>
        </p:nvPicPr>
        <p:blipFill rotWithShape="1">
          <a:blip r:embed="rId5"/>
          <a:srcRect t="12588" r="-1" b="7189"/>
          <a:stretch/>
        </p:blipFill>
        <p:spPr>
          <a:xfrm>
            <a:off x="6984387" y="484632"/>
            <a:ext cx="4719805" cy="2836084"/>
          </a:xfrm>
          <a:prstGeom prst="rect">
            <a:avLst/>
          </a:prstGeom>
          <a:ln>
            <a:noFill/>
          </a:ln>
          <a:effectLst>
            <a:outerShdw blurRad="76200" dist="63500" dir="5040000" algn="tl" rotWithShape="0">
              <a:srgbClr val="000000">
                <a:alpha val="41000"/>
              </a:srgbClr>
            </a:outerShdw>
          </a:effectLst>
        </p:spPr>
      </p:pic>
      <p:pic>
        <p:nvPicPr>
          <p:cNvPr id="5" name="Content Placeholder 4">
            <a:extLst>
              <a:ext uri="{FF2B5EF4-FFF2-40B4-BE49-F238E27FC236}">
                <a16:creationId xmlns:a16="http://schemas.microsoft.com/office/drawing/2014/main" id="{CAED5C1D-E1FA-4A24-AFF3-FAEAD4845A65}"/>
              </a:ext>
            </a:extLst>
          </p:cNvPr>
          <p:cNvPicPr>
            <a:picLocks noGrp="1" noChangeAspect="1"/>
          </p:cNvPicPr>
          <p:nvPr>
            <p:ph sz="half" idx="2"/>
          </p:nvPr>
        </p:nvPicPr>
        <p:blipFill rotWithShape="1">
          <a:blip r:embed="rId6"/>
          <a:srcRect l="5275" r="8437" b="1"/>
          <a:stretch/>
        </p:blipFill>
        <p:spPr>
          <a:xfrm>
            <a:off x="6984386" y="3632401"/>
            <a:ext cx="4719805" cy="274353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70413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grpSp>
        <p:nvGrpSpPr>
          <p:cNvPr id="19" name="Group 8">
            <a:extLst>
              <a:ext uri="{FF2B5EF4-FFF2-40B4-BE49-F238E27FC236}">
                <a16:creationId xmlns:a16="http://schemas.microsoft.com/office/drawing/2014/main" id="{2BF14377-6FC0-404E-92F8-933A3195A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BD2F1802-FBE2-409F-A252-19877C1CC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0">
              <a:extLst>
                <a:ext uri="{FF2B5EF4-FFF2-40B4-BE49-F238E27FC236}">
                  <a16:creationId xmlns:a16="http://schemas.microsoft.com/office/drawing/2014/main" id="{4851C3AA-2DB7-4682-A620-DEEB40ED5C2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Content Placeholder 2">
            <a:extLst>
              <a:ext uri="{FF2B5EF4-FFF2-40B4-BE49-F238E27FC236}">
                <a16:creationId xmlns:a16="http://schemas.microsoft.com/office/drawing/2014/main" id="{792D4001-2A86-4917-8346-6B976FB83DDC}"/>
              </a:ext>
            </a:extLst>
          </p:cNvPr>
          <p:cNvSpPr>
            <a:spLocks noGrp="1"/>
          </p:cNvSpPr>
          <p:nvPr>
            <p:ph idx="1"/>
          </p:nvPr>
        </p:nvSpPr>
        <p:spPr>
          <a:xfrm>
            <a:off x="680322" y="2336873"/>
            <a:ext cx="5041628" cy="3599316"/>
          </a:xfrm>
        </p:spPr>
        <p:txBody>
          <a:bodyPr>
            <a:normAutofit/>
          </a:bodyPr>
          <a:lstStyle/>
          <a:p>
            <a:r>
              <a:rPr lang="en-GB" sz="3200" dirty="0"/>
              <a:t>French or gueridon /</a:t>
            </a:r>
            <a:r>
              <a:rPr lang="en-GB" sz="3200" dirty="0" err="1"/>
              <a:t>geridon</a:t>
            </a:r>
            <a:r>
              <a:rPr lang="en-GB" sz="3200" dirty="0"/>
              <a:t>/</a:t>
            </a:r>
          </a:p>
          <a:p>
            <a:r>
              <a:rPr lang="en-GB" sz="3200" dirty="0"/>
              <a:t>Russian or silver</a:t>
            </a:r>
          </a:p>
          <a:p>
            <a:r>
              <a:rPr lang="en-GB" sz="3200" dirty="0"/>
              <a:t>American or plate</a:t>
            </a:r>
          </a:p>
        </p:txBody>
      </p:sp>
      <p:pic>
        <p:nvPicPr>
          <p:cNvPr id="4" name="Picture 3">
            <a:extLst>
              <a:ext uri="{FF2B5EF4-FFF2-40B4-BE49-F238E27FC236}">
                <a16:creationId xmlns:a16="http://schemas.microsoft.com/office/drawing/2014/main" id="{137D269B-81AE-4BA4-8113-A9413C4B81C8}"/>
              </a:ext>
            </a:extLst>
          </p:cNvPr>
          <p:cNvPicPr>
            <a:picLocks noChangeAspect="1"/>
          </p:cNvPicPr>
          <p:nvPr/>
        </p:nvPicPr>
        <p:blipFill rotWithShape="1">
          <a:blip r:embed="rId3"/>
          <a:srcRect l="9025" r="2109" b="-2"/>
          <a:stretch/>
        </p:blipFill>
        <p:spPr>
          <a:xfrm>
            <a:off x="6096000" y="10"/>
            <a:ext cx="6092823" cy="6856310"/>
          </a:xfrm>
          <a:prstGeom prst="rect">
            <a:avLst/>
          </a:prstGeom>
          <a:ln>
            <a:noFill/>
          </a:ln>
          <a:effectLst/>
        </p:spPr>
      </p:pic>
      <p:sp>
        <p:nvSpPr>
          <p:cNvPr id="21" name="Rectangle 12">
            <a:extLst>
              <a:ext uri="{FF2B5EF4-FFF2-40B4-BE49-F238E27FC236}">
                <a16:creationId xmlns:a16="http://schemas.microsoft.com/office/drawing/2014/main" id="{39CF7470-C7B1-4E78-906E-92ADF14B0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081B45-F83F-4B73-A6BF-8CC30678E695}"/>
              </a:ext>
            </a:extLst>
          </p:cNvPr>
          <p:cNvSpPr>
            <a:spLocks noGrp="1"/>
          </p:cNvSpPr>
          <p:nvPr>
            <p:ph type="title"/>
          </p:nvPr>
        </p:nvSpPr>
        <p:spPr>
          <a:xfrm>
            <a:off x="680321" y="753228"/>
            <a:ext cx="5041629" cy="1080938"/>
          </a:xfrm>
        </p:spPr>
        <p:txBody>
          <a:bodyPr>
            <a:normAutofit/>
          </a:bodyPr>
          <a:lstStyle/>
          <a:p>
            <a:r>
              <a:rPr lang="en-GB"/>
              <a:t>Styles of Table Service</a:t>
            </a:r>
            <a:endParaRPr lang="en-GB" dirty="0"/>
          </a:p>
        </p:txBody>
      </p:sp>
      <p:pic>
        <p:nvPicPr>
          <p:cNvPr id="22" name="Picture 14">
            <a:extLst>
              <a:ext uri="{FF2B5EF4-FFF2-40B4-BE49-F238E27FC236}">
                <a16:creationId xmlns:a16="http://schemas.microsoft.com/office/drawing/2014/main" id="{3F9FDF25-9DA1-4CAB-BF14-F6C3D103E9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214063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2DA16-8D7B-40D3-8E9F-26F830FEA004}"/>
              </a:ext>
            </a:extLst>
          </p:cNvPr>
          <p:cNvSpPr>
            <a:spLocks noGrp="1"/>
          </p:cNvSpPr>
          <p:nvPr>
            <p:ph type="title"/>
          </p:nvPr>
        </p:nvSpPr>
        <p:spPr>
          <a:xfrm>
            <a:off x="680321" y="753228"/>
            <a:ext cx="9613861" cy="1080938"/>
          </a:xfrm>
        </p:spPr>
        <p:txBody>
          <a:bodyPr>
            <a:normAutofit/>
          </a:bodyPr>
          <a:lstStyle/>
          <a:p>
            <a:r>
              <a:rPr lang="en-GB" dirty="0"/>
              <a:t>French or gueridon table service</a:t>
            </a:r>
          </a:p>
        </p:txBody>
      </p:sp>
      <p:sp>
        <p:nvSpPr>
          <p:cNvPr id="3" name="Content Placeholder 2">
            <a:extLst>
              <a:ext uri="{FF2B5EF4-FFF2-40B4-BE49-F238E27FC236}">
                <a16:creationId xmlns:a16="http://schemas.microsoft.com/office/drawing/2014/main" id="{A8334964-F359-4948-A05F-DBCBCF72732B}"/>
              </a:ext>
            </a:extLst>
          </p:cNvPr>
          <p:cNvSpPr>
            <a:spLocks noGrp="1"/>
          </p:cNvSpPr>
          <p:nvPr>
            <p:ph idx="1"/>
          </p:nvPr>
        </p:nvSpPr>
        <p:spPr>
          <a:xfrm>
            <a:off x="325465" y="2336872"/>
            <a:ext cx="9035512" cy="4048429"/>
          </a:xfrm>
        </p:spPr>
        <p:txBody>
          <a:bodyPr>
            <a:normAutofit/>
          </a:bodyPr>
          <a:lstStyle/>
          <a:p>
            <a:r>
              <a:rPr lang="en-GB" sz="3200" dirty="0"/>
              <a:t>fancy, luxurious restaurants with a la carte menu</a:t>
            </a:r>
          </a:p>
          <a:p>
            <a:r>
              <a:rPr lang="en-GB" sz="3200" dirty="0"/>
              <a:t>dishes are brought on a trolley (gueridon) from the kitchen to dining room</a:t>
            </a:r>
          </a:p>
          <a:p>
            <a:r>
              <a:rPr lang="en-GB" sz="3200" dirty="0"/>
              <a:t>dish is presented to guests, admired by them, then carved or filleted, flambéed</a:t>
            </a:r>
          </a:p>
        </p:txBody>
      </p:sp>
      <p:pic>
        <p:nvPicPr>
          <p:cNvPr id="4" name="Picture 3">
            <a:extLst>
              <a:ext uri="{FF2B5EF4-FFF2-40B4-BE49-F238E27FC236}">
                <a16:creationId xmlns:a16="http://schemas.microsoft.com/office/drawing/2014/main" id="{C974FCF8-EDB3-4A69-BA1D-B7641625EED9}"/>
              </a:ext>
            </a:extLst>
          </p:cNvPr>
          <p:cNvPicPr>
            <a:picLocks noChangeAspect="1"/>
          </p:cNvPicPr>
          <p:nvPr/>
        </p:nvPicPr>
        <p:blipFill rotWithShape="1">
          <a:blip r:embed="rId2"/>
          <a:srcRect l="50253" r="5045"/>
          <a:stretch/>
        </p:blipFill>
        <p:spPr>
          <a:xfrm>
            <a:off x="9535282" y="2011335"/>
            <a:ext cx="2656718" cy="381602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673425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1BC65-96E0-45AB-B6EE-E57022FE63BA}"/>
              </a:ext>
            </a:extLst>
          </p:cNvPr>
          <p:cNvSpPr>
            <a:spLocks noGrp="1"/>
          </p:cNvSpPr>
          <p:nvPr>
            <p:ph type="title"/>
          </p:nvPr>
        </p:nvSpPr>
        <p:spPr>
          <a:xfrm>
            <a:off x="680321" y="753228"/>
            <a:ext cx="9613861" cy="1080938"/>
          </a:xfrm>
        </p:spPr>
        <p:txBody>
          <a:bodyPr>
            <a:normAutofit/>
          </a:bodyPr>
          <a:lstStyle/>
          <a:p>
            <a:r>
              <a:rPr lang="en-GB" dirty="0"/>
              <a:t>Russian or silver table service</a:t>
            </a:r>
          </a:p>
        </p:txBody>
      </p:sp>
      <p:sp>
        <p:nvSpPr>
          <p:cNvPr id="3" name="Content Placeholder 2">
            <a:extLst>
              <a:ext uri="{FF2B5EF4-FFF2-40B4-BE49-F238E27FC236}">
                <a16:creationId xmlns:a16="http://schemas.microsoft.com/office/drawing/2014/main" id="{AA425663-D0CA-435B-AFCC-E304301923DE}"/>
              </a:ext>
            </a:extLst>
          </p:cNvPr>
          <p:cNvSpPr>
            <a:spLocks noGrp="1"/>
          </p:cNvSpPr>
          <p:nvPr>
            <p:ph idx="1"/>
          </p:nvPr>
        </p:nvSpPr>
        <p:spPr>
          <a:xfrm>
            <a:off x="680321" y="2336872"/>
            <a:ext cx="8572167" cy="4063927"/>
          </a:xfrm>
        </p:spPr>
        <p:txBody>
          <a:bodyPr>
            <a:normAutofit/>
          </a:bodyPr>
          <a:lstStyle/>
          <a:p>
            <a:r>
              <a:rPr lang="en-GB" sz="3200" dirty="0"/>
              <a:t>menu is a la carte or table d'hôte in hotel restaurants</a:t>
            </a:r>
          </a:p>
          <a:p>
            <a:r>
              <a:rPr lang="en-GB" sz="3200" dirty="0"/>
              <a:t>food is carved or filleted in the kitchen, taken to dining room on silver platters</a:t>
            </a:r>
          </a:p>
        </p:txBody>
      </p:sp>
      <p:pic>
        <p:nvPicPr>
          <p:cNvPr id="4" name="Picture 3">
            <a:extLst>
              <a:ext uri="{FF2B5EF4-FFF2-40B4-BE49-F238E27FC236}">
                <a16:creationId xmlns:a16="http://schemas.microsoft.com/office/drawing/2014/main" id="{3716593E-82B3-4BBF-A5CF-48C7DF6499E7}"/>
              </a:ext>
            </a:extLst>
          </p:cNvPr>
          <p:cNvPicPr>
            <a:picLocks noChangeAspect="1"/>
          </p:cNvPicPr>
          <p:nvPr/>
        </p:nvPicPr>
        <p:blipFill rotWithShape="1">
          <a:blip r:embed="rId2"/>
          <a:srcRect l="24540" r="27396" b="-1"/>
          <a:stretch/>
        </p:blipFill>
        <p:spPr>
          <a:xfrm>
            <a:off x="9535282" y="2042332"/>
            <a:ext cx="2656718" cy="359886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342719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E844-0153-42B6-92F9-354DFE9BDFAB}"/>
              </a:ext>
            </a:extLst>
          </p:cNvPr>
          <p:cNvSpPr>
            <a:spLocks noGrp="1"/>
          </p:cNvSpPr>
          <p:nvPr>
            <p:ph type="title"/>
          </p:nvPr>
        </p:nvSpPr>
        <p:spPr>
          <a:xfrm>
            <a:off x="680321" y="753228"/>
            <a:ext cx="9613861" cy="1080938"/>
          </a:xfrm>
        </p:spPr>
        <p:txBody>
          <a:bodyPr>
            <a:normAutofit/>
          </a:bodyPr>
          <a:lstStyle/>
          <a:p>
            <a:r>
              <a:rPr lang="en-GB" dirty="0"/>
              <a:t>American or plate table service</a:t>
            </a:r>
          </a:p>
        </p:txBody>
      </p:sp>
      <p:sp>
        <p:nvSpPr>
          <p:cNvPr id="3" name="Content Placeholder 2">
            <a:extLst>
              <a:ext uri="{FF2B5EF4-FFF2-40B4-BE49-F238E27FC236}">
                <a16:creationId xmlns:a16="http://schemas.microsoft.com/office/drawing/2014/main" id="{94471008-6349-4A64-A928-3C4270EDF8E8}"/>
              </a:ext>
            </a:extLst>
          </p:cNvPr>
          <p:cNvSpPr>
            <a:spLocks noGrp="1"/>
          </p:cNvSpPr>
          <p:nvPr>
            <p:ph idx="1"/>
          </p:nvPr>
        </p:nvSpPr>
        <p:spPr>
          <a:xfrm>
            <a:off x="680321" y="2336873"/>
            <a:ext cx="7564777" cy="3599316"/>
          </a:xfrm>
        </p:spPr>
        <p:txBody>
          <a:bodyPr>
            <a:normAutofit/>
          </a:bodyPr>
          <a:lstStyle/>
          <a:p>
            <a:r>
              <a:rPr lang="en-GB" sz="3200" dirty="0"/>
              <a:t>restaurants with table d'hôte menu</a:t>
            </a:r>
          </a:p>
          <a:p>
            <a:r>
              <a:rPr lang="en-GB" sz="3200" dirty="0"/>
              <a:t>food is placed on plates in the kitchen and brought to guests</a:t>
            </a:r>
          </a:p>
        </p:txBody>
      </p:sp>
      <p:pic>
        <p:nvPicPr>
          <p:cNvPr id="4" name="Picture 3">
            <a:extLst>
              <a:ext uri="{FF2B5EF4-FFF2-40B4-BE49-F238E27FC236}">
                <a16:creationId xmlns:a16="http://schemas.microsoft.com/office/drawing/2014/main" id="{27C161E0-9496-46B8-8067-66BC66EC50A3}"/>
              </a:ext>
            </a:extLst>
          </p:cNvPr>
          <p:cNvPicPr>
            <a:picLocks noChangeAspect="1"/>
          </p:cNvPicPr>
          <p:nvPr/>
        </p:nvPicPr>
        <p:blipFill rotWithShape="1">
          <a:blip r:embed="rId2"/>
          <a:srcRect l="29854" r="21022"/>
          <a:stretch/>
        </p:blipFill>
        <p:spPr>
          <a:xfrm>
            <a:off x="9535282" y="1980339"/>
            <a:ext cx="2656718" cy="359886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944207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39E3D4-6962-40AB-8B73-E9DD5692F0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490E84B-32AB-4B93-B2A7-C660A2894F2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AE7C53B3-E639-4BE7-9C53-AAF6DF686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CD7F1D5-2F5D-4F06-91C2-5616C9AD5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DCA613-C998-4B6D-AFE7-00C206DA277D}"/>
              </a:ext>
            </a:extLst>
          </p:cNvPr>
          <p:cNvSpPr>
            <a:spLocks noGrp="1"/>
          </p:cNvSpPr>
          <p:nvPr>
            <p:ph type="title"/>
          </p:nvPr>
        </p:nvSpPr>
        <p:spPr>
          <a:xfrm>
            <a:off x="680321" y="753228"/>
            <a:ext cx="4136123" cy="1080938"/>
          </a:xfrm>
        </p:spPr>
        <p:txBody>
          <a:bodyPr>
            <a:normAutofit/>
          </a:bodyPr>
          <a:lstStyle/>
          <a:p>
            <a:r>
              <a:rPr lang="en-GB" sz="3200" dirty="0"/>
              <a:t>self-service</a:t>
            </a:r>
          </a:p>
        </p:txBody>
      </p:sp>
      <p:pic>
        <p:nvPicPr>
          <p:cNvPr id="17" name="Picture 16">
            <a:extLst>
              <a:ext uri="{FF2B5EF4-FFF2-40B4-BE49-F238E27FC236}">
                <a16:creationId xmlns:a16="http://schemas.microsoft.com/office/drawing/2014/main" id="{CA0F9C00-759D-439B-962A-EA32D60766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5B9467F6-FDA5-40A6-AA75-ECED123E511E}"/>
              </a:ext>
            </a:extLst>
          </p:cNvPr>
          <p:cNvSpPr>
            <a:spLocks noGrp="1"/>
          </p:cNvSpPr>
          <p:nvPr>
            <p:ph idx="1"/>
          </p:nvPr>
        </p:nvSpPr>
        <p:spPr>
          <a:xfrm>
            <a:off x="232475" y="2121426"/>
            <a:ext cx="4104135" cy="4542845"/>
          </a:xfrm>
        </p:spPr>
        <p:txBody>
          <a:bodyPr>
            <a:normAutofit/>
          </a:bodyPr>
          <a:lstStyle/>
          <a:p>
            <a:r>
              <a:rPr lang="en-GB" sz="2800" dirty="0"/>
              <a:t>no waiters</a:t>
            </a:r>
          </a:p>
          <a:p>
            <a:r>
              <a:rPr lang="en-GB" sz="2800" dirty="0"/>
              <a:t>fast-food restaurants, bars &amp; cafes, canteens</a:t>
            </a:r>
          </a:p>
          <a:p>
            <a:r>
              <a:rPr lang="en-GB" sz="2800" dirty="0"/>
              <a:t>guests take trays and cutlery</a:t>
            </a:r>
          </a:p>
          <a:p>
            <a:r>
              <a:rPr lang="en-GB" sz="2800" dirty="0"/>
              <a:t>they choose meals from the counter</a:t>
            </a:r>
          </a:p>
          <a:p>
            <a:r>
              <a:rPr lang="en-GB" sz="2800" dirty="0"/>
              <a:t>they take them to tables to eat</a:t>
            </a:r>
          </a:p>
          <a:p>
            <a:endParaRPr lang="en-GB" sz="2800" dirty="0"/>
          </a:p>
        </p:txBody>
      </p:sp>
      <p:pic>
        <p:nvPicPr>
          <p:cNvPr id="4" name="Picture 3">
            <a:extLst>
              <a:ext uri="{FF2B5EF4-FFF2-40B4-BE49-F238E27FC236}">
                <a16:creationId xmlns:a16="http://schemas.microsoft.com/office/drawing/2014/main" id="{375CD8BD-A7D3-403F-8FBA-BEF4413C7F15}"/>
              </a:ext>
            </a:extLst>
          </p:cNvPr>
          <p:cNvPicPr>
            <a:picLocks noChangeAspect="1"/>
          </p:cNvPicPr>
          <p:nvPr/>
        </p:nvPicPr>
        <p:blipFill>
          <a:blip r:embed="rId4"/>
          <a:stretch>
            <a:fillRect/>
          </a:stretch>
        </p:blipFill>
        <p:spPr>
          <a:xfrm>
            <a:off x="5276090" y="1342973"/>
            <a:ext cx="6269479" cy="417205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61773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539E3D4-6962-40AB-8B73-E9DD5692F0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9490E84B-32AB-4B93-B2A7-C660A2894F2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6" name="Rectangle 25">
            <a:extLst>
              <a:ext uri="{FF2B5EF4-FFF2-40B4-BE49-F238E27FC236}">
                <a16:creationId xmlns:a16="http://schemas.microsoft.com/office/drawing/2014/main" id="{AE7C53B3-E639-4BE7-9C53-AAF6DF686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CD7F1D5-2F5D-4F06-91C2-5616C9AD5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DCA613-C998-4B6D-AFE7-00C206DA277D}"/>
              </a:ext>
            </a:extLst>
          </p:cNvPr>
          <p:cNvSpPr>
            <a:spLocks noGrp="1"/>
          </p:cNvSpPr>
          <p:nvPr>
            <p:ph type="title"/>
          </p:nvPr>
        </p:nvSpPr>
        <p:spPr>
          <a:xfrm>
            <a:off x="680321" y="753228"/>
            <a:ext cx="4136123" cy="1080938"/>
          </a:xfrm>
        </p:spPr>
        <p:txBody>
          <a:bodyPr>
            <a:normAutofit/>
          </a:bodyPr>
          <a:lstStyle/>
          <a:p>
            <a:r>
              <a:rPr lang="en-GB" sz="3200" dirty="0"/>
              <a:t>buffet</a:t>
            </a:r>
          </a:p>
        </p:txBody>
      </p:sp>
      <p:pic>
        <p:nvPicPr>
          <p:cNvPr id="30" name="Picture 29">
            <a:extLst>
              <a:ext uri="{FF2B5EF4-FFF2-40B4-BE49-F238E27FC236}">
                <a16:creationId xmlns:a16="http://schemas.microsoft.com/office/drawing/2014/main" id="{CA0F9C00-759D-439B-962A-EA32D60766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5B9467F6-FDA5-40A6-AA75-ECED123E511E}"/>
              </a:ext>
            </a:extLst>
          </p:cNvPr>
          <p:cNvSpPr>
            <a:spLocks noGrp="1"/>
          </p:cNvSpPr>
          <p:nvPr>
            <p:ph idx="1"/>
          </p:nvPr>
        </p:nvSpPr>
        <p:spPr>
          <a:xfrm>
            <a:off x="680321" y="2336873"/>
            <a:ext cx="3656289" cy="3599316"/>
          </a:xfrm>
        </p:spPr>
        <p:txBody>
          <a:bodyPr>
            <a:normAutofit/>
          </a:bodyPr>
          <a:lstStyle/>
          <a:p>
            <a:r>
              <a:rPr lang="en-GB" sz="2800" dirty="0"/>
              <a:t>no waiters</a:t>
            </a:r>
          </a:p>
          <a:p>
            <a:r>
              <a:rPr lang="en-GB" sz="2800" dirty="0"/>
              <a:t>hotel meals, catering for events</a:t>
            </a:r>
          </a:p>
          <a:p>
            <a:r>
              <a:rPr lang="en-GB" sz="2800" dirty="0"/>
              <a:t>guests fill their plates at a large table</a:t>
            </a:r>
          </a:p>
          <a:p>
            <a:r>
              <a:rPr lang="en-GB" sz="2800" dirty="0"/>
              <a:t>they take them to tables to eat</a:t>
            </a:r>
          </a:p>
        </p:txBody>
      </p:sp>
      <p:pic>
        <p:nvPicPr>
          <p:cNvPr id="5" name="Picture 4">
            <a:extLst>
              <a:ext uri="{FF2B5EF4-FFF2-40B4-BE49-F238E27FC236}">
                <a16:creationId xmlns:a16="http://schemas.microsoft.com/office/drawing/2014/main" id="{4DCF3C5D-FF6E-458F-8388-7B21034C1F97}"/>
              </a:ext>
            </a:extLst>
          </p:cNvPr>
          <p:cNvPicPr>
            <a:picLocks noChangeAspect="1"/>
          </p:cNvPicPr>
          <p:nvPr/>
        </p:nvPicPr>
        <p:blipFill>
          <a:blip r:embed="rId4"/>
          <a:stretch>
            <a:fillRect/>
          </a:stretch>
        </p:blipFill>
        <p:spPr>
          <a:xfrm>
            <a:off x="5276090" y="1342973"/>
            <a:ext cx="6269479" cy="417205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08115249"/>
      </p:ext>
    </p:extLst>
  </p:cSld>
  <p:clrMapOvr>
    <a:masterClrMapping/>
  </p:clrMapOvr>
</p:sld>
</file>

<file path=ppt/theme/theme1.xml><?xml version="1.0" encoding="utf-8"?>
<a:theme xmlns:a="http://schemas.openxmlformats.org/drawingml/2006/main" name="Berli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otalTime>175</TotalTime>
  <Words>827</Words>
  <Application>Microsoft Office PowerPoint</Application>
  <PresentationFormat>Widescreen</PresentationFormat>
  <Paragraphs>154</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Trebuchet MS</vt:lpstr>
      <vt:lpstr>Berlin</vt:lpstr>
      <vt:lpstr>MEAL COURSES</vt:lpstr>
      <vt:lpstr>revision U3 herbs     spices</vt:lpstr>
      <vt:lpstr>condiment</vt:lpstr>
      <vt:lpstr>Styles of Table Service</vt:lpstr>
      <vt:lpstr>French or gueridon table service</vt:lpstr>
      <vt:lpstr>Russian or silver table service</vt:lpstr>
      <vt:lpstr>American or plate table service</vt:lpstr>
      <vt:lpstr>self-service</vt:lpstr>
      <vt:lpstr>buffet</vt:lpstr>
      <vt:lpstr>PowerPoint Presentation</vt:lpstr>
      <vt:lpstr>PowerPoint Presentation</vt:lpstr>
      <vt:lpstr>Parts of Meals – course /ko:rs/</vt:lpstr>
      <vt:lpstr>hors d’oeuvre/starter/appetizer</vt:lpstr>
      <vt:lpstr>entrée/main (course)</vt:lpstr>
      <vt:lpstr>soups</vt:lpstr>
      <vt:lpstr>salads</vt:lpstr>
      <vt:lpstr>dessert</vt:lpstr>
      <vt:lpstr>PowerPoint Presentation</vt:lpstr>
      <vt:lpstr>savouries (after or instead of sweet dish)</vt:lpstr>
      <vt:lpstr>The seafood salad … a creamy, lemon dressing … olive oil, vinegar, yoghurt, mayonnaise and lemon. Our Florentine steak is … sea salt and black pepper, and … white beans. Try the tasty beef Milanese. It’s … egg and breadcrumbs, then fried. The chicken is … lemon juice, olive oil and garlic overnight, and then barbecued.</vt:lpstr>
      <vt:lpstr>The seafood salad comes with a creamy, lemon dressing made with olive oil, vinegar, yoghurt, mayonnaise and lemon. Our Florentine steak is seasoned with sea salt and black pepper, and served with white beans. Try the tasty beef Milanese. It’s coated in egg and breadcrumbs, then fried. The chicken is marinated in lemon juice, olive oil and garlic overnight, and then barbecued.</vt:lpstr>
      <vt:lpstr>rich savoury spicy sweet tender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MEAL COURSES</dc:title>
  <dc:creator>Emilija Lipovsek</dc:creator>
  <cp:lastModifiedBy>Emilija Lipovsek</cp:lastModifiedBy>
  <cp:revision>13</cp:revision>
  <dcterms:created xsi:type="dcterms:W3CDTF">2020-03-09T16:42:27Z</dcterms:created>
  <dcterms:modified xsi:type="dcterms:W3CDTF">2021-03-15T19:37:15Z</dcterms:modified>
</cp:coreProperties>
</file>