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92" r:id="rId4"/>
    <p:sldId id="291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58B2-622F-41E2-8B13-ADB87FFE07F2}" type="datetimeFigureOut">
              <a:rPr lang="en-US" smtClean="0"/>
              <a:t>2/24/2021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0313D-4B02-423D-A094-17BEB5D0E4B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58B2-622F-41E2-8B13-ADB87FFE07F2}" type="datetimeFigureOut">
              <a:rPr lang="en-US" smtClean="0"/>
              <a:t>2/24/2021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0313D-4B02-423D-A094-17BEB5D0E4B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58B2-622F-41E2-8B13-ADB87FFE07F2}" type="datetimeFigureOut">
              <a:rPr lang="en-US" smtClean="0"/>
              <a:t>2/24/2021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0313D-4B02-423D-A094-17BEB5D0E4B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58B2-622F-41E2-8B13-ADB87FFE07F2}" type="datetimeFigureOut">
              <a:rPr lang="en-US" smtClean="0"/>
              <a:t>2/24/2021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0313D-4B02-423D-A094-17BEB5D0E4B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58B2-622F-41E2-8B13-ADB87FFE07F2}" type="datetimeFigureOut">
              <a:rPr lang="en-US" smtClean="0"/>
              <a:t>2/24/2021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0313D-4B02-423D-A094-17BEB5D0E4B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58B2-622F-41E2-8B13-ADB87FFE07F2}" type="datetimeFigureOut">
              <a:rPr lang="en-US" smtClean="0"/>
              <a:t>2/24/2021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0313D-4B02-423D-A094-17BEB5D0E4B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58B2-622F-41E2-8B13-ADB87FFE07F2}" type="datetimeFigureOut">
              <a:rPr lang="en-US" smtClean="0"/>
              <a:t>2/24/2021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0313D-4B02-423D-A094-17BEB5D0E4B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58B2-622F-41E2-8B13-ADB87FFE07F2}" type="datetimeFigureOut">
              <a:rPr lang="en-US" smtClean="0"/>
              <a:t>2/24/2021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0313D-4B02-423D-A094-17BEB5D0E4B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58B2-622F-41E2-8B13-ADB87FFE07F2}" type="datetimeFigureOut">
              <a:rPr lang="en-US" smtClean="0"/>
              <a:t>2/24/2021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0313D-4B02-423D-A094-17BEB5D0E4B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58B2-622F-41E2-8B13-ADB87FFE07F2}" type="datetimeFigureOut">
              <a:rPr lang="en-US" smtClean="0"/>
              <a:t>2/24/2021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0313D-4B02-423D-A094-17BEB5D0E4B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58B2-622F-41E2-8B13-ADB87FFE07F2}" type="datetimeFigureOut">
              <a:rPr lang="en-US" smtClean="0"/>
              <a:t>2/24/2021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0313D-4B02-423D-A094-17BEB5D0E4B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258B2-622F-41E2-8B13-ADB87FFE07F2}" type="datetimeFigureOut">
              <a:rPr lang="en-US" smtClean="0"/>
              <a:t>2/24/2021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0313D-4B02-423D-A094-17BEB5D0E4B1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57224" y="1214422"/>
            <a:ext cx="7772400" cy="1470025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latin typeface="Cambria" pitchFamily="18" charset="0"/>
              </a:rPr>
              <a:t>Speisen und Getränke</a:t>
            </a:r>
            <a:endParaRPr lang="de-DE" sz="4000" b="1" dirty="0">
              <a:latin typeface="Cambria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643182"/>
            <a:ext cx="6400800" cy="1752600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solidFill>
                  <a:schemeClr val="tx1"/>
                </a:solidFill>
                <a:latin typeface="Cambria" pitchFamily="18" charset="0"/>
              </a:rPr>
              <a:t>Kindermenü</a:t>
            </a:r>
            <a:endParaRPr lang="de-DE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876"/>
            <a:ext cx="7072330" cy="2824165"/>
          </a:xfrm>
          <a:prstGeom prst="rect">
            <a:avLst/>
          </a:prstGeom>
          <a:noFill/>
        </p:spPr>
      </p:pic>
      <p:pic>
        <p:nvPicPr>
          <p:cNvPr id="4" name="Picture 3"/>
          <p:cNvPicPr/>
          <p:nvPr/>
        </p:nvPicPr>
        <p:blipFill>
          <a:blip r:embed="rId3"/>
          <a:srcRect l="31502" r="12012" b="39195"/>
          <a:stretch>
            <a:fillRect/>
          </a:stretch>
        </p:blipFill>
        <p:spPr bwMode="auto">
          <a:xfrm flipH="1">
            <a:off x="142844" y="3857628"/>
            <a:ext cx="2143140" cy="2500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786190"/>
            <a:ext cx="7072330" cy="2824165"/>
          </a:xfrm>
          <a:prstGeom prst="rect">
            <a:avLst/>
          </a:prstGeom>
          <a:noFill/>
        </p:spPr>
      </p:pic>
      <p:sp>
        <p:nvSpPr>
          <p:cNvPr id="8" name="Oval Callout 7"/>
          <p:cNvSpPr/>
          <p:nvPr/>
        </p:nvSpPr>
        <p:spPr>
          <a:xfrm>
            <a:off x="857224" y="500042"/>
            <a:ext cx="6429420" cy="2214578"/>
          </a:xfrm>
          <a:prstGeom prst="wedgeEllipseCallout">
            <a:avLst>
              <a:gd name="adj1" fmla="val 52095"/>
              <a:gd name="adj2" fmla="val 14776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800" dirty="0">
                <a:solidFill>
                  <a:schemeClr val="tx1"/>
                </a:solidFill>
                <a:latin typeface="Cambria" pitchFamily="18" charset="0"/>
              </a:rPr>
              <a:t>Ich nehme den Makkaroni-Auflauf und einen Eistee. </a:t>
            </a: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de-DE" sz="2800" dirty="0">
                <a:solidFill>
                  <a:schemeClr val="tx1"/>
                </a:solidFill>
                <a:latin typeface="Cambria" pitchFamily="18" charset="0"/>
              </a:rPr>
              <a:t>Haben Sie auch einen Strohhalm? </a:t>
            </a: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2786050" y="357166"/>
            <a:ext cx="5214942" cy="2286016"/>
          </a:xfrm>
          <a:prstGeom prst="wedgeEllipseCallout">
            <a:avLst>
              <a:gd name="adj1" fmla="val -74735"/>
              <a:gd name="adj2" fmla="val 12904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800" dirty="0">
                <a:solidFill>
                  <a:schemeClr val="tx1"/>
                </a:solidFill>
                <a:latin typeface="Cambria" pitchFamily="18" charset="0"/>
              </a:rPr>
              <a:t>Ja. Und was möchtest du essen? </a:t>
            </a: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876"/>
            <a:ext cx="7072330" cy="2824165"/>
          </a:xfrm>
          <a:prstGeom prst="rect">
            <a:avLst/>
          </a:prstGeom>
          <a:noFill/>
        </p:spPr>
      </p:pic>
      <p:pic>
        <p:nvPicPr>
          <p:cNvPr id="4" name="Picture 3"/>
          <p:cNvPicPr/>
          <p:nvPr/>
        </p:nvPicPr>
        <p:blipFill>
          <a:blip r:embed="rId3"/>
          <a:srcRect l="31502" r="12012" b="39195"/>
          <a:stretch>
            <a:fillRect/>
          </a:stretch>
        </p:blipFill>
        <p:spPr bwMode="auto">
          <a:xfrm flipH="1">
            <a:off x="142844" y="3857628"/>
            <a:ext cx="2143140" cy="2500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714752"/>
            <a:ext cx="7072330" cy="2824165"/>
          </a:xfrm>
          <a:prstGeom prst="rect">
            <a:avLst/>
          </a:prstGeom>
          <a:noFill/>
        </p:spPr>
      </p:pic>
      <p:sp>
        <p:nvSpPr>
          <p:cNvPr id="8" name="Oval Callout 7"/>
          <p:cNvSpPr/>
          <p:nvPr/>
        </p:nvSpPr>
        <p:spPr>
          <a:xfrm>
            <a:off x="500034" y="785794"/>
            <a:ext cx="6572296" cy="2214578"/>
          </a:xfrm>
          <a:prstGeom prst="wedgeEllipseCallout">
            <a:avLst>
              <a:gd name="adj1" fmla="val -1694"/>
              <a:gd name="adj2" fmla="val 13292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800" dirty="0">
                <a:solidFill>
                  <a:schemeClr val="tx1"/>
                </a:solidFill>
                <a:latin typeface="Cambria" pitchFamily="18" charset="0"/>
              </a:rPr>
              <a:t>Ich weiß nicht. Ich habe Durst. Ich möchte ein großes </a:t>
            </a: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de-DE" sz="2800" dirty="0">
                <a:solidFill>
                  <a:schemeClr val="tx1"/>
                </a:solidFill>
                <a:latin typeface="Cambria" pitchFamily="18" charset="0"/>
              </a:rPr>
              <a:t>Sprudelwasser. </a:t>
            </a: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2786050" y="357166"/>
            <a:ext cx="5214942" cy="2286016"/>
          </a:xfrm>
          <a:prstGeom prst="wedgeEllipseCallout">
            <a:avLst>
              <a:gd name="adj1" fmla="val -79392"/>
              <a:gd name="adj2" fmla="val 13091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ambria" pitchFamily="18" charset="0"/>
              </a:rPr>
              <a:t>Wie bitte?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876"/>
            <a:ext cx="7072330" cy="2824165"/>
          </a:xfrm>
          <a:prstGeom prst="rect">
            <a:avLst/>
          </a:prstGeom>
          <a:noFill/>
        </p:spPr>
      </p:pic>
      <p:pic>
        <p:nvPicPr>
          <p:cNvPr id="4" name="Picture 3"/>
          <p:cNvPicPr/>
          <p:nvPr/>
        </p:nvPicPr>
        <p:blipFill>
          <a:blip r:embed="rId3"/>
          <a:srcRect l="31502" r="12012" b="39195"/>
          <a:stretch>
            <a:fillRect/>
          </a:stretch>
        </p:blipFill>
        <p:spPr bwMode="auto">
          <a:xfrm flipH="1">
            <a:off x="142844" y="3857628"/>
            <a:ext cx="2143140" cy="2500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714752"/>
            <a:ext cx="7072330" cy="2824165"/>
          </a:xfrm>
          <a:prstGeom prst="rect">
            <a:avLst/>
          </a:prstGeom>
          <a:noFill/>
        </p:spPr>
      </p:pic>
      <p:sp>
        <p:nvSpPr>
          <p:cNvPr id="8" name="Oval Callout 7"/>
          <p:cNvSpPr/>
          <p:nvPr/>
        </p:nvSpPr>
        <p:spPr>
          <a:xfrm>
            <a:off x="642910" y="785794"/>
            <a:ext cx="4572032" cy="2214578"/>
          </a:xfrm>
          <a:prstGeom prst="wedgeEllipseCallout">
            <a:avLst>
              <a:gd name="adj1" fmla="val 34311"/>
              <a:gd name="adj2" fmla="val 11550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800" dirty="0">
                <a:solidFill>
                  <a:schemeClr val="tx1"/>
                </a:solidFill>
                <a:latin typeface="Cambria" pitchFamily="18" charset="0"/>
              </a:rPr>
              <a:t>Mineralwasser mit Kohlensäure. </a:t>
            </a: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2714612" y="785794"/>
            <a:ext cx="5214942" cy="2286016"/>
          </a:xfrm>
          <a:prstGeom prst="wedgeEllipseCallout">
            <a:avLst>
              <a:gd name="adj1" fmla="val -76927"/>
              <a:gd name="adj2" fmla="val 1146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Cambria" pitchFamily="18" charset="0"/>
              </a:rPr>
              <a:t>Aha</a:t>
            </a:r>
            <a:r>
              <a:rPr lang="de-DE" sz="2800" dirty="0">
                <a:solidFill>
                  <a:schemeClr val="tx1"/>
                </a:solidFill>
                <a:latin typeface="Cambria" pitchFamily="18" charset="0"/>
              </a:rPr>
              <a:t>. Und was möchtest du essen? </a:t>
            </a:r>
            <a:br>
              <a:rPr lang="de-DE" sz="2800" dirty="0">
                <a:solidFill>
                  <a:schemeClr val="tx1"/>
                </a:solidFill>
                <a:latin typeface="Cambria" pitchFamily="18" charset="0"/>
              </a:rPr>
            </a:br>
            <a:endParaRPr lang="de-DE" sz="28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876"/>
            <a:ext cx="7072330" cy="2824165"/>
          </a:xfrm>
          <a:prstGeom prst="rect">
            <a:avLst/>
          </a:prstGeom>
          <a:noFill/>
        </p:spPr>
      </p:pic>
      <p:pic>
        <p:nvPicPr>
          <p:cNvPr id="4" name="Picture 3"/>
          <p:cNvPicPr/>
          <p:nvPr/>
        </p:nvPicPr>
        <p:blipFill>
          <a:blip r:embed="rId3"/>
          <a:srcRect l="31502" r="12012" b="39195"/>
          <a:stretch>
            <a:fillRect/>
          </a:stretch>
        </p:blipFill>
        <p:spPr bwMode="auto">
          <a:xfrm flipH="1">
            <a:off x="142844" y="3857628"/>
            <a:ext cx="2143140" cy="2500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714752"/>
            <a:ext cx="7072330" cy="2824165"/>
          </a:xfrm>
          <a:prstGeom prst="rect">
            <a:avLst/>
          </a:prstGeom>
          <a:noFill/>
        </p:spPr>
      </p:pic>
      <p:sp>
        <p:nvSpPr>
          <p:cNvPr id="8" name="Oval Callout 7"/>
          <p:cNvSpPr/>
          <p:nvPr/>
        </p:nvSpPr>
        <p:spPr>
          <a:xfrm>
            <a:off x="3286116" y="1000108"/>
            <a:ext cx="3357586" cy="2214578"/>
          </a:xfrm>
          <a:prstGeom prst="wedgeEllipseCallout">
            <a:avLst>
              <a:gd name="adj1" fmla="val -40297"/>
              <a:gd name="adj2" fmla="val 13034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ambria" pitchFamily="18" charset="0"/>
              </a:rPr>
              <a:t>Ich weiß nicht. </a:t>
            </a: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de-DE" sz="2800" dirty="0" smtClean="0">
                <a:solidFill>
                  <a:schemeClr val="tx1"/>
                </a:solidFill>
                <a:latin typeface="Cambria" pitchFamily="18" charset="0"/>
              </a:rPr>
              <a:t>  </a:t>
            </a:r>
            <a:endParaRPr lang="de-DE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1000100" y="357166"/>
            <a:ext cx="7500990" cy="2286016"/>
          </a:xfrm>
          <a:prstGeom prst="wedgeEllipseCallout">
            <a:avLst>
              <a:gd name="adj1" fmla="val -46025"/>
              <a:gd name="adj2" fmla="val 13841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800" dirty="0">
                <a:solidFill>
                  <a:schemeClr val="tx1"/>
                </a:solidFill>
                <a:latin typeface="Cambria" pitchFamily="18" charset="0"/>
              </a:rPr>
              <a:t>Willst du mal den Hühner-Pilaw </a:t>
            </a:r>
            <a:br>
              <a:rPr lang="de-DE" sz="2800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de-DE" sz="2800" dirty="0">
                <a:solidFill>
                  <a:schemeClr val="tx1"/>
                </a:solidFill>
                <a:latin typeface="Cambria" pitchFamily="18" charset="0"/>
              </a:rPr>
              <a:t>probieren? Das ist Huhn mit Reis. </a:t>
            </a:r>
            <a:br>
              <a:rPr lang="de-DE" sz="2800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de-DE" sz="2800" dirty="0">
                <a:solidFill>
                  <a:schemeClr val="tx1"/>
                </a:solidFill>
                <a:latin typeface="Cambria" pitchFamily="18" charset="0"/>
              </a:rPr>
              <a:t>Das schmeckt sehr lecker. </a:t>
            </a: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876"/>
            <a:ext cx="7072330" cy="2824165"/>
          </a:xfrm>
          <a:prstGeom prst="rect">
            <a:avLst/>
          </a:prstGeom>
          <a:noFill/>
        </p:spPr>
      </p:pic>
      <p:pic>
        <p:nvPicPr>
          <p:cNvPr id="4" name="Picture 3"/>
          <p:cNvPicPr/>
          <p:nvPr/>
        </p:nvPicPr>
        <p:blipFill>
          <a:blip r:embed="rId3"/>
          <a:srcRect l="31502" r="12012" b="39195"/>
          <a:stretch>
            <a:fillRect/>
          </a:stretch>
        </p:blipFill>
        <p:spPr bwMode="auto">
          <a:xfrm flipH="1">
            <a:off x="142844" y="3857628"/>
            <a:ext cx="2143140" cy="2500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714752"/>
            <a:ext cx="7072330" cy="2824165"/>
          </a:xfrm>
          <a:prstGeom prst="rect">
            <a:avLst/>
          </a:prstGeom>
          <a:noFill/>
        </p:spPr>
      </p:pic>
      <p:sp>
        <p:nvSpPr>
          <p:cNvPr id="8" name="Oval Callout 7"/>
          <p:cNvSpPr/>
          <p:nvPr/>
        </p:nvSpPr>
        <p:spPr>
          <a:xfrm>
            <a:off x="500034" y="785794"/>
            <a:ext cx="4714908" cy="2214578"/>
          </a:xfrm>
          <a:prstGeom prst="wedgeEllipseCallout">
            <a:avLst>
              <a:gd name="adj1" fmla="val 34055"/>
              <a:gd name="adj2" fmla="val 11615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>
                <a:solidFill>
                  <a:schemeClr val="tx1"/>
                </a:solidFill>
                <a:latin typeface="Cambria" pitchFamily="18" charset="0"/>
              </a:rPr>
              <a:t>Haben Sie auch halbe Portionen? </a:t>
            </a: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2071670" y="571480"/>
            <a:ext cx="5214942" cy="2286016"/>
          </a:xfrm>
          <a:prstGeom prst="wedgeEllipseCallout">
            <a:avLst>
              <a:gd name="adj1" fmla="val -21858"/>
              <a:gd name="adj2" fmla="val 14904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ambria" pitchFamily="18" charset="0"/>
              </a:rPr>
              <a:t>Das will ich aber nicht. Das kenne ich nicht.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876"/>
            <a:ext cx="7072330" cy="2824165"/>
          </a:xfrm>
          <a:prstGeom prst="rect">
            <a:avLst/>
          </a:prstGeom>
          <a:noFill/>
        </p:spPr>
      </p:pic>
      <p:pic>
        <p:nvPicPr>
          <p:cNvPr id="4" name="Picture 3"/>
          <p:cNvPicPr/>
          <p:nvPr/>
        </p:nvPicPr>
        <p:blipFill>
          <a:blip r:embed="rId3"/>
          <a:srcRect l="31502" r="12012" b="39195"/>
          <a:stretch>
            <a:fillRect/>
          </a:stretch>
        </p:blipFill>
        <p:spPr bwMode="auto">
          <a:xfrm flipH="1">
            <a:off x="142844" y="3857628"/>
            <a:ext cx="2143140" cy="2500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714752"/>
            <a:ext cx="7072330" cy="2824165"/>
          </a:xfrm>
          <a:prstGeom prst="rect">
            <a:avLst/>
          </a:prstGeom>
          <a:noFill/>
        </p:spPr>
      </p:pic>
      <p:sp>
        <p:nvSpPr>
          <p:cNvPr id="8" name="Oval Callout 7"/>
          <p:cNvSpPr/>
          <p:nvPr/>
        </p:nvSpPr>
        <p:spPr>
          <a:xfrm>
            <a:off x="500034" y="785794"/>
            <a:ext cx="3714776" cy="2214578"/>
          </a:xfrm>
          <a:prstGeom prst="wedgeEllipseCallout">
            <a:avLst>
              <a:gd name="adj1" fmla="val -24896"/>
              <a:gd name="adj2" fmla="val 11550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Cambria" pitchFamily="18" charset="0"/>
              </a:rPr>
              <a:t>Wie </a:t>
            </a:r>
            <a:r>
              <a:rPr lang="de-DE" sz="2800" dirty="0">
                <a:solidFill>
                  <a:schemeClr val="tx1"/>
                </a:solidFill>
                <a:latin typeface="Cambria" pitchFamily="18" charset="0"/>
              </a:rPr>
              <a:t>wäre es denn mit einer Pizza</a:t>
            </a:r>
            <a:r>
              <a:rPr lang="de-DE" sz="2800" dirty="0" smtClean="0">
                <a:solidFill>
                  <a:schemeClr val="tx1"/>
                </a:solidFill>
                <a:latin typeface="Cambria" pitchFamily="18" charset="0"/>
              </a:rPr>
              <a:t>?</a:t>
            </a:r>
            <a:endParaRPr lang="de-DE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2786050" y="357166"/>
            <a:ext cx="5214942" cy="2286016"/>
          </a:xfrm>
          <a:prstGeom prst="wedgeEllipseCallout">
            <a:avLst>
              <a:gd name="adj1" fmla="val -33639"/>
              <a:gd name="adj2" fmla="val 15404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800" dirty="0">
                <a:solidFill>
                  <a:schemeClr val="tx1"/>
                </a:solidFill>
                <a:latin typeface="Cambria" pitchFamily="18" charset="0"/>
              </a:rPr>
              <a:t>Au ja! Dann möchte ich auch einen Karamellpudding. </a:t>
            </a: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928670"/>
            <a:ext cx="7072330" cy="3429024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/>
        </p:nvPicPr>
        <p:blipFill>
          <a:blip r:embed="rId3"/>
          <a:srcRect l="31502" r="12012" b="39195"/>
          <a:stretch>
            <a:fillRect/>
          </a:stretch>
        </p:blipFill>
        <p:spPr bwMode="auto">
          <a:xfrm flipH="1">
            <a:off x="214282" y="1142984"/>
            <a:ext cx="2286016" cy="321471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57158" y="4857760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i="1" dirty="0">
                <a:latin typeface="Cambria" pitchFamily="18" charset="0"/>
              </a:rPr>
              <a:t>b</a:t>
            </a:r>
            <a:r>
              <a:rPr lang="de-DE" sz="3200" i="1" dirty="0" smtClean="0">
                <a:latin typeface="Cambria" pitchFamily="18" charset="0"/>
              </a:rPr>
              <a:t>estellen / eine Bestellung entgegennehmen</a:t>
            </a:r>
            <a:endParaRPr lang="de-DE" sz="3200" i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1857380"/>
          </a:xfrm>
        </p:spPr>
        <p:txBody>
          <a:bodyPr>
            <a:normAutofit fontScale="90000"/>
          </a:bodyPr>
          <a:lstStyle/>
          <a:p>
            <a:r>
              <a:rPr lang="de-DE" dirty="0">
                <a:latin typeface="Cambria" pitchFamily="18" charset="0"/>
              </a:rPr>
              <a:t>Restaurant Domus </a:t>
            </a:r>
            <a:r>
              <a:rPr lang="en-US" dirty="0">
                <a:latin typeface="Cambria" pitchFamily="18" charset="0"/>
              </a:rPr>
              <a:t/>
            </a:r>
            <a:br>
              <a:rPr lang="en-US" dirty="0">
                <a:latin typeface="Cambria" pitchFamily="18" charset="0"/>
              </a:rPr>
            </a:br>
            <a:r>
              <a:rPr lang="de-DE" i="1" dirty="0">
                <a:latin typeface="Cambria" pitchFamily="18" charset="0"/>
              </a:rPr>
              <a:t>Für die kleinen Gäste </a:t>
            </a:r>
            <a:r>
              <a:rPr lang="en-US" dirty="0">
                <a:latin typeface="Cambria" pitchFamily="18" charset="0"/>
              </a:rPr>
              <a:t/>
            </a:r>
            <a:br>
              <a:rPr lang="en-US" dirty="0">
                <a:latin typeface="Cambria" pitchFamily="18" charset="0"/>
              </a:rPr>
            </a:br>
            <a:endParaRPr lang="de-DE" dirty="0">
              <a:latin typeface="Cambria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643306" y="3357562"/>
            <a:ext cx="2141232" cy="16668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58" y="214290"/>
          <a:ext cx="8072494" cy="6252568"/>
        </p:xfrm>
        <a:graphic>
          <a:graphicData uri="http://schemas.openxmlformats.org/drawingml/2006/table">
            <a:tbl>
              <a:tblPr/>
              <a:tblGrid>
                <a:gridCol w="3011935"/>
                <a:gridCol w="1027044"/>
                <a:gridCol w="3115732"/>
                <a:gridCol w="498043"/>
                <a:gridCol w="419740"/>
              </a:tblGrid>
              <a:tr h="310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solidFill>
                            <a:srgbClr val="3389E0"/>
                          </a:solidFill>
                          <a:latin typeface="Arial"/>
                          <a:ea typeface="Times New Roman"/>
                        </a:rPr>
                        <a:t>SPEISEN </a:t>
                      </a:r>
                      <a:endParaRPr lang="en-US" sz="1400" b="1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solidFill>
                          <a:srgbClr val="3389E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3389E0"/>
                          </a:solidFill>
                          <a:latin typeface="Arial"/>
                          <a:ea typeface="Times New Roman"/>
                        </a:rPr>
                        <a:t>GETRÄNKE </a:t>
                      </a:r>
                      <a:endParaRPr lang="en-US" sz="1400" b="1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solidFill>
                          <a:srgbClr val="3389E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solidFill>
                          <a:srgbClr val="3389E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3389E0"/>
                          </a:solidFill>
                          <a:latin typeface="Arial"/>
                          <a:ea typeface="Times New Roman"/>
                        </a:rPr>
                        <a:t>Vorspeisen </a:t>
                      </a:r>
                      <a:endParaRPr lang="en-US" sz="1400" b="1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Euro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3389E0"/>
                          </a:solidFill>
                          <a:latin typeface="Arial"/>
                          <a:ea typeface="Times New Roman"/>
                        </a:rPr>
                        <a:t>Wasser </a:t>
                      </a:r>
                      <a:endParaRPr lang="en-US" sz="1400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solidFill>
                          <a:srgbClr val="3389E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solidFill>
                          <a:srgbClr val="3389E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Nudelsuppe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3,00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Mineralwasser mit Kohlensäure </a:t>
                      </a:r>
                      <a:endParaRPr lang="en-US" sz="1400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3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Glas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1,50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Grüner Salat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2,00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Mineralwasser mit wenig Kohlensäure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3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Glas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de-DE" sz="1400">
                          <a:solidFill>
                            <a:srgbClr val="44534B"/>
                          </a:solidFill>
                          <a:latin typeface="Arial"/>
                          <a:ea typeface="Times New Roman"/>
                        </a:rPr>
                        <a:t>,</a:t>
                      </a: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50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Spaghetti mit Hackfleischsauce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4,00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Mineralwasser ohne Kohlensäure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3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Glas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1,50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2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3389E0"/>
                          </a:solidFill>
                          <a:latin typeface="Arial"/>
                          <a:ea typeface="Times New Roman"/>
                        </a:rPr>
                        <a:t>Hauptgerichte </a:t>
                      </a:r>
                      <a:endParaRPr lang="en-US" sz="1400" b="1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solidFill>
                          <a:srgbClr val="3389E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3389E0"/>
                          </a:solidFill>
                          <a:latin typeface="Arial"/>
                          <a:ea typeface="Times New Roman"/>
                        </a:rPr>
                        <a:t>Erfrischungsgetränke </a:t>
                      </a:r>
                      <a:endParaRPr lang="en-US" sz="1400" b="1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solidFill>
                          <a:srgbClr val="3389E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solidFill>
                          <a:srgbClr val="3389E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Hühner-Pilaw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solidFill>
                          <a:srgbClr val="26383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Limonade </a:t>
                      </a:r>
                      <a:endParaRPr lang="en-US" sz="1400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3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Glas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de-DE" sz="1400">
                          <a:solidFill>
                            <a:srgbClr val="44534B"/>
                          </a:solidFill>
                          <a:latin typeface="Arial"/>
                          <a:ea typeface="Times New Roman"/>
                        </a:rPr>
                        <a:t>,</a:t>
                      </a: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00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• große Portion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7,50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Orangeade </a:t>
                      </a:r>
                      <a:endParaRPr lang="en-US" sz="1400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3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Glas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2,00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• kleine Portion </a:t>
                      </a:r>
                      <a:endParaRPr lang="en-US" sz="1400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6,00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Eistee </a:t>
                      </a:r>
                      <a:endParaRPr lang="en-US" sz="1400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3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Glas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2,50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großes Schnitzel mit Pommes fr</a:t>
                      </a:r>
                      <a:r>
                        <a:rPr lang="de-DE" sz="1400">
                          <a:solidFill>
                            <a:srgbClr val="44534B"/>
                          </a:solidFill>
                          <a:latin typeface="Arial"/>
                          <a:ea typeface="Times New Roman"/>
                        </a:rPr>
                        <a:t>i</a:t>
                      </a: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tes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8</a:t>
                      </a:r>
                      <a:r>
                        <a:rPr lang="de-DE" sz="1400">
                          <a:solidFill>
                            <a:srgbClr val="44534B"/>
                          </a:solidFill>
                          <a:latin typeface="Arial"/>
                          <a:ea typeface="Times New Roman"/>
                        </a:rPr>
                        <a:t>,</a:t>
                      </a: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50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solidFill>
                          <a:srgbClr val="26383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solidFill>
                          <a:srgbClr val="26383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solidFill>
                          <a:srgbClr val="26383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kleines Schnitzel mit Pommes frites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R="1733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7,50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3389E0"/>
                          </a:solidFill>
                          <a:latin typeface="Arial"/>
                          <a:ea typeface="Times New Roman"/>
                        </a:rPr>
                        <a:t>Säfte </a:t>
                      </a:r>
                      <a:endParaRPr lang="en-US" sz="1400" b="1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rgbClr val="3389E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rgbClr val="3389E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32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DBE6E0"/>
                          </a:solidFill>
                          <a:latin typeface="Times New Roman"/>
                          <a:ea typeface="Times New Roman"/>
                        </a:rPr>
                        <a:t>- </a:t>
                      </a:r>
                      <a:endParaRPr lang="en-US" sz="1400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solidFill>
                          <a:srgbClr val="DBE6E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rgbClr val="DBE6E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Makkaroni-Auflauf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6,00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A</a:t>
                      </a:r>
                      <a:r>
                        <a:rPr lang="de-DE" sz="1400" dirty="0">
                          <a:solidFill>
                            <a:srgbClr val="44534B"/>
                          </a:solidFill>
                          <a:latin typeface="Arial"/>
                          <a:ea typeface="Times New Roman"/>
                        </a:rPr>
                        <a:t>~</a:t>
                      </a:r>
                      <a:r>
                        <a:rPr lang="de-DE" sz="1400" dirty="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elsaft </a:t>
                      </a:r>
                      <a:endParaRPr lang="en-US" sz="1400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3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Glas </a:t>
                      </a:r>
                      <a:endParaRPr lang="en-US" sz="1400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de-DE" sz="1400">
                          <a:solidFill>
                            <a:srgbClr val="44534B"/>
                          </a:solidFill>
                          <a:latin typeface="Arial"/>
                          <a:ea typeface="Times New Roman"/>
                        </a:rPr>
                        <a:t>,</a:t>
                      </a: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50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Pizza m</a:t>
                      </a:r>
                      <a:r>
                        <a:rPr lang="de-DE" sz="1400">
                          <a:solidFill>
                            <a:srgbClr val="44534B"/>
                          </a:solidFill>
                          <a:latin typeface="Arial"/>
                          <a:ea typeface="Times New Roman"/>
                        </a:rPr>
                        <a:t>i</a:t>
                      </a: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t Tomaten und Mozzarella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5</a:t>
                      </a:r>
                      <a:r>
                        <a:rPr lang="de-DE" sz="1400">
                          <a:solidFill>
                            <a:srgbClr val="44534B"/>
                          </a:solidFill>
                          <a:latin typeface="Arial"/>
                          <a:ea typeface="Times New Roman"/>
                        </a:rPr>
                        <a:t>,</a:t>
                      </a: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00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Orangensaft </a:t>
                      </a:r>
                      <a:endParaRPr lang="en-US" sz="1400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3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Glas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de-DE" sz="1400">
                          <a:solidFill>
                            <a:srgbClr val="44534B"/>
                          </a:solidFill>
                          <a:latin typeface="Arial"/>
                          <a:ea typeface="Times New Roman"/>
                        </a:rPr>
                        <a:t>,</a:t>
                      </a: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50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Kirschsaft </a:t>
                      </a:r>
                      <a:endParaRPr lang="en-US" sz="1400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3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Glas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de-DE" sz="1400">
                          <a:solidFill>
                            <a:srgbClr val="44534B"/>
                          </a:solidFill>
                          <a:latin typeface="Arial"/>
                          <a:ea typeface="Times New Roman"/>
                        </a:rPr>
                        <a:t>,</a:t>
                      </a: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50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3389E0"/>
                          </a:solidFill>
                          <a:latin typeface="Arial"/>
                          <a:ea typeface="Times New Roman"/>
                        </a:rPr>
                        <a:t>Nachspeisen </a:t>
                      </a:r>
                      <a:endParaRPr lang="en-US" sz="1400" b="1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solidFill>
                          <a:srgbClr val="3389E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solidFill>
                          <a:srgbClr val="3389E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solidFill>
                          <a:srgbClr val="3389E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solidFill>
                          <a:srgbClr val="3389E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Schokoladenkuchen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de-DE" sz="1400">
                          <a:solidFill>
                            <a:srgbClr val="44534B"/>
                          </a:solidFill>
                          <a:latin typeface="Arial"/>
                          <a:ea typeface="Times New Roman"/>
                        </a:rPr>
                        <a:t>,</a:t>
                      </a: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50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solidFill>
                          <a:srgbClr val="26383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solidFill>
                          <a:srgbClr val="26383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solidFill>
                          <a:srgbClr val="26383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Karamellpudding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2,00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solidFill>
                          <a:srgbClr val="26383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solidFill>
                          <a:srgbClr val="26383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solidFill>
                          <a:srgbClr val="26383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gemischtes Eis, 3 Kugeln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263830"/>
                          </a:solidFill>
                          <a:latin typeface="Arial"/>
                          <a:ea typeface="Times New Roman"/>
                        </a:rPr>
                        <a:t>3,00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solidFill>
                          <a:srgbClr val="26383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solidFill>
                          <a:srgbClr val="26383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rgbClr val="26383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876"/>
            <a:ext cx="7072330" cy="2824165"/>
          </a:xfrm>
          <a:prstGeom prst="rect">
            <a:avLst/>
          </a:prstGeom>
          <a:noFill/>
        </p:spPr>
      </p:pic>
      <p:pic>
        <p:nvPicPr>
          <p:cNvPr id="4" name="Picture 3"/>
          <p:cNvPicPr/>
          <p:nvPr/>
        </p:nvPicPr>
        <p:blipFill>
          <a:blip r:embed="rId3"/>
          <a:srcRect l="31502" r="12012" b="39195"/>
          <a:stretch>
            <a:fillRect/>
          </a:stretch>
        </p:blipFill>
        <p:spPr bwMode="auto">
          <a:xfrm flipH="1">
            <a:off x="142844" y="3857628"/>
            <a:ext cx="2143140" cy="2500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714752"/>
            <a:ext cx="7072330" cy="2824165"/>
          </a:xfrm>
          <a:prstGeom prst="rect">
            <a:avLst/>
          </a:prstGeom>
          <a:noFill/>
        </p:spPr>
      </p:pic>
      <p:sp>
        <p:nvSpPr>
          <p:cNvPr id="8" name="Oval Callout 7"/>
          <p:cNvSpPr/>
          <p:nvPr/>
        </p:nvSpPr>
        <p:spPr>
          <a:xfrm>
            <a:off x="500034" y="785794"/>
            <a:ext cx="3357586" cy="2214578"/>
          </a:xfrm>
          <a:prstGeom prst="wedgeEllipseCallout">
            <a:avLst>
              <a:gd name="adj1" fmla="val 75873"/>
              <a:gd name="adj2" fmla="val 11937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ambria" pitchFamily="18" charset="0"/>
              </a:rPr>
              <a:t>Wie ist die Nudelsuppe? </a:t>
            </a:r>
            <a:r>
              <a:rPr lang="de-DE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endParaRPr lang="de-DE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2786050" y="357166"/>
            <a:ext cx="6357950" cy="2928934"/>
          </a:xfrm>
          <a:prstGeom prst="wedgeEllipseCallout">
            <a:avLst>
              <a:gd name="adj1" fmla="val -74538"/>
              <a:gd name="adj2" fmla="val 921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ambria" pitchFamily="18" charset="0"/>
              </a:rPr>
              <a:t>Das ist eine leckere dicke Suppe. Es gibt aber auch eine leichte Gemüsesuppe auf der Tageskarte.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876"/>
            <a:ext cx="7072330" cy="2824165"/>
          </a:xfrm>
          <a:prstGeom prst="rect">
            <a:avLst/>
          </a:prstGeom>
          <a:noFill/>
        </p:spPr>
      </p:pic>
      <p:pic>
        <p:nvPicPr>
          <p:cNvPr id="4" name="Picture 3"/>
          <p:cNvPicPr/>
          <p:nvPr/>
        </p:nvPicPr>
        <p:blipFill>
          <a:blip r:embed="rId3"/>
          <a:srcRect l="31502" r="12012" b="39195"/>
          <a:stretch>
            <a:fillRect/>
          </a:stretch>
        </p:blipFill>
        <p:spPr bwMode="auto">
          <a:xfrm flipH="1">
            <a:off x="142844" y="3857628"/>
            <a:ext cx="2143140" cy="2500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643314"/>
            <a:ext cx="7072330" cy="2824165"/>
          </a:xfrm>
          <a:prstGeom prst="rect">
            <a:avLst/>
          </a:prstGeom>
          <a:noFill/>
        </p:spPr>
      </p:pic>
      <p:sp>
        <p:nvSpPr>
          <p:cNvPr id="8" name="Oval Callout 7"/>
          <p:cNvSpPr/>
          <p:nvPr/>
        </p:nvSpPr>
        <p:spPr>
          <a:xfrm>
            <a:off x="2786050" y="785794"/>
            <a:ext cx="3357586" cy="2214578"/>
          </a:xfrm>
          <a:prstGeom prst="wedgeEllipseCallout">
            <a:avLst>
              <a:gd name="adj1" fmla="val 48214"/>
              <a:gd name="adj2" fmla="val 12970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Cambria" pitchFamily="18" charset="0"/>
              </a:rPr>
              <a:t>Ist das Schnitzel paniert? </a:t>
            </a:r>
            <a:endParaRPr lang="en-US" sz="2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de-DE" sz="2800" dirty="0" smtClean="0">
                <a:solidFill>
                  <a:schemeClr val="tx1"/>
                </a:solidFill>
                <a:latin typeface="Cambria" pitchFamily="18" charset="0"/>
              </a:rPr>
              <a:t>  </a:t>
            </a:r>
            <a:endParaRPr lang="de-DE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1785918" y="2000240"/>
            <a:ext cx="2500330" cy="1500174"/>
          </a:xfrm>
          <a:prstGeom prst="wedgeEllipseCallout">
            <a:avLst>
              <a:gd name="adj1" fmla="val -69395"/>
              <a:gd name="adj2" fmla="val 12169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Cambria" pitchFamily="18" charset="0"/>
              </a:rPr>
              <a:t>Ja</a:t>
            </a:r>
            <a:endParaRPr lang="de-DE" sz="28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876"/>
            <a:ext cx="7072330" cy="2824165"/>
          </a:xfrm>
          <a:prstGeom prst="rect">
            <a:avLst/>
          </a:prstGeom>
          <a:noFill/>
        </p:spPr>
      </p:pic>
      <p:pic>
        <p:nvPicPr>
          <p:cNvPr id="4" name="Picture 3"/>
          <p:cNvPicPr/>
          <p:nvPr/>
        </p:nvPicPr>
        <p:blipFill>
          <a:blip r:embed="rId3"/>
          <a:srcRect l="31502" r="12012" b="39195"/>
          <a:stretch>
            <a:fillRect/>
          </a:stretch>
        </p:blipFill>
        <p:spPr bwMode="auto">
          <a:xfrm flipH="1">
            <a:off x="142844" y="3857628"/>
            <a:ext cx="2143140" cy="2500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714752"/>
            <a:ext cx="7072330" cy="2824165"/>
          </a:xfrm>
          <a:prstGeom prst="rect">
            <a:avLst/>
          </a:prstGeom>
          <a:noFill/>
        </p:spPr>
      </p:pic>
      <p:sp>
        <p:nvSpPr>
          <p:cNvPr id="8" name="Oval Callout 7"/>
          <p:cNvSpPr/>
          <p:nvPr/>
        </p:nvSpPr>
        <p:spPr>
          <a:xfrm>
            <a:off x="1428728" y="428604"/>
            <a:ext cx="5000660" cy="2500330"/>
          </a:xfrm>
          <a:prstGeom prst="wedgeEllipseCallout">
            <a:avLst>
              <a:gd name="adj1" fmla="val 49587"/>
              <a:gd name="adj2" fmla="val 13194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Cambria" pitchFamily="18" charset="0"/>
              </a:rPr>
              <a:t>Also, ich nehme eine große Limo, einen kleinen grünen Salat und ein Schnitzel. </a:t>
            </a:r>
            <a:endParaRPr lang="en-US" sz="2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endParaRPr lang="de-DE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2786050" y="357166"/>
            <a:ext cx="6357950" cy="2928934"/>
          </a:xfrm>
          <a:prstGeom prst="wedgeEllipseCallout">
            <a:avLst>
              <a:gd name="adj1" fmla="val -74538"/>
              <a:gd name="adj2" fmla="val 921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Cambria" pitchFamily="18" charset="0"/>
              </a:rPr>
              <a:t>Kannst du das bitte noch einmal sagen, nicht so schnell. Limo? </a:t>
            </a: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876"/>
            <a:ext cx="7072330" cy="2824165"/>
          </a:xfrm>
          <a:prstGeom prst="rect">
            <a:avLst/>
          </a:prstGeom>
          <a:noFill/>
        </p:spPr>
      </p:pic>
      <p:pic>
        <p:nvPicPr>
          <p:cNvPr id="4" name="Picture 3"/>
          <p:cNvPicPr/>
          <p:nvPr/>
        </p:nvPicPr>
        <p:blipFill>
          <a:blip r:embed="rId3"/>
          <a:srcRect l="31502" r="12012" b="39195"/>
          <a:stretch>
            <a:fillRect/>
          </a:stretch>
        </p:blipFill>
        <p:spPr bwMode="auto">
          <a:xfrm flipH="1">
            <a:off x="142844" y="3857628"/>
            <a:ext cx="2143140" cy="2500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714752"/>
            <a:ext cx="7072330" cy="2824165"/>
          </a:xfrm>
          <a:prstGeom prst="rect">
            <a:avLst/>
          </a:prstGeom>
          <a:noFill/>
        </p:spPr>
      </p:pic>
      <p:sp>
        <p:nvSpPr>
          <p:cNvPr id="8" name="Oval Callout 7"/>
          <p:cNvSpPr/>
          <p:nvPr/>
        </p:nvSpPr>
        <p:spPr>
          <a:xfrm>
            <a:off x="285720" y="714356"/>
            <a:ext cx="3357586" cy="2214578"/>
          </a:xfrm>
          <a:prstGeom prst="wedgeEllipseCallout">
            <a:avLst>
              <a:gd name="adj1" fmla="val 75448"/>
              <a:gd name="adj2" fmla="val 12969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Cambria" pitchFamily="18" charset="0"/>
              </a:rPr>
              <a:t>Limonade.  </a:t>
            </a:r>
            <a:endParaRPr lang="de-DE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2000232" y="357166"/>
            <a:ext cx="5214942" cy="2286016"/>
          </a:xfrm>
          <a:prstGeom prst="wedgeEllipseCallout">
            <a:avLst>
              <a:gd name="adj1" fmla="val 27457"/>
              <a:gd name="adj2" fmla="val 14341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ambria" pitchFamily="18" charset="0"/>
              </a:rPr>
              <a:t>Genau, eine große Limonade bitte.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876"/>
            <a:ext cx="7072330" cy="2824165"/>
          </a:xfrm>
          <a:prstGeom prst="rect">
            <a:avLst/>
          </a:prstGeom>
          <a:noFill/>
        </p:spPr>
      </p:pic>
      <p:pic>
        <p:nvPicPr>
          <p:cNvPr id="4" name="Picture 3"/>
          <p:cNvPicPr/>
          <p:nvPr/>
        </p:nvPicPr>
        <p:blipFill>
          <a:blip r:embed="rId3"/>
          <a:srcRect l="31502" r="12012" b="39195"/>
          <a:stretch>
            <a:fillRect/>
          </a:stretch>
        </p:blipFill>
        <p:spPr bwMode="auto">
          <a:xfrm flipH="1">
            <a:off x="142844" y="3857628"/>
            <a:ext cx="2143140" cy="2500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714752"/>
            <a:ext cx="7072330" cy="2824165"/>
          </a:xfrm>
          <a:prstGeom prst="rect">
            <a:avLst/>
          </a:prstGeom>
          <a:noFill/>
        </p:spPr>
      </p:pic>
      <p:sp>
        <p:nvSpPr>
          <p:cNvPr id="8" name="Oval Callout 7"/>
          <p:cNvSpPr/>
          <p:nvPr/>
        </p:nvSpPr>
        <p:spPr>
          <a:xfrm>
            <a:off x="928662" y="500042"/>
            <a:ext cx="5072098" cy="2571768"/>
          </a:xfrm>
          <a:prstGeom prst="wedgeEllipseCallout">
            <a:avLst>
              <a:gd name="adj1" fmla="val -41775"/>
              <a:gd name="adj2" fmla="val 10604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Cambria" pitchFamily="18" charset="0"/>
              </a:rPr>
              <a:t>Möchtest </a:t>
            </a:r>
            <a:r>
              <a:rPr lang="de-DE" sz="2800" dirty="0">
                <a:solidFill>
                  <a:schemeClr val="tx1"/>
                </a:solidFill>
                <a:latin typeface="Cambria" pitchFamily="18" charset="0"/>
              </a:rPr>
              <a:t>du ein kleines oder ein großes Schnitzel? </a:t>
            </a:r>
            <a:br>
              <a:rPr lang="de-DE" sz="2800" dirty="0">
                <a:solidFill>
                  <a:schemeClr val="tx1"/>
                </a:solidFill>
                <a:latin typeface="Cambria" pitchFamily="18" charset="0"/>
              </a:rPr>
            </a:br>
            <a:endParaRPr lang="de-DE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2786050" y="785794"/>
            <a:ext cx="5214942" cy="1857388"/>
          </a:xfrm>
          <a:prstGeom prst="wedgeEllipseCallout">
            <a:avLst>
              <a:gd name="adj1" fmla="val 12663"/>
              <a:gd name="adj2" fmla="val 15976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de-DE" sz="2800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de-DE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br>
              <a:rPr lang="de-DE" sz="2800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de-DE" sz="2800" dirty="0">
                <a:solidFill>
                  <a:schemeClr val="tx1"/>
                </a:solidFill>
                <a:latin typeface="Cambria" pitchFamily="18" charset="0"/>
              </a:rPr>
              <a:t> Ein großes paniertes Schnitzel. </a:t>
            </a:r>
            <a:br>
              <a:rPr lang="de-DE" sz="2800" dirty="0">
                <a:solidFill>
                  <a:schemeClr val="tx1"/>
                </a:solidFill>
                <a:latin typeface="Cambria" pitchFamily="18" charset="0"/>
              </a:rPr>
            </a:br>
            <a:endParaRPr lang="de-DE" sz="28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277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Speisen und Getränke</vt:lpstr>
      <vt:lpstr>bestellen / eine Bestellung entgegennehmen</vt:lpstr>
      <vt:lpstr>Restaurant Domus  Für die kleinen Gäste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Kindermenü</dc:title>
  <dc:creator>Andjelka</dc:creator>
  <cp:lastModifiedBy>Andrea</cp:lastModifiedBy>
  <cp:revision>10</cp:revision>
  <dcterms:created xsi:type="dcterms:W3CDTF">2016-03-15T00:05:25Z</dcterms:created>
  <dcterms:modified xsi:type="dcterms:W3CDTF">2021-02-24T00:26:34Z</dcterms:modified>
</cp:coreProperties>
</file>