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5" r:id="rId3"/>
    <p:sldId id="258" r:id="rId4"/>
    <p:sldId id="259" r:id="rId5"/>
    <p:sldId id="260" r:id="rId6"/>
    <p:sldId id="262" r:id="rId7"/>
    <p:sldId id="268" r:id="rId8"/>
    <p:sldId id="269" r:id="rId9"/>
    <p:sldId id="270" r:id="rId10"/>
    <p:sldId id="261" r:id="rId11"/>
    <p:sldId id="271" r:id="rId12"/>
    <p:sldId id="272" r:id="rId13"/>
    <p:sldId id="263" r:id="rId14"/>
    <p:sldId id="273" r:id="rId15"/>
    <p:sldId id="274" r:id="rId16"/>
    <p:sldId id="275" r:id="rId17"/>
    <p:sldId id="276" r:id="rId18"/>
    <p:sldId id="266" r:id="rId19"/>
    <p:sldId id="277" r:id="rId20"/>
    <p:sldId id="278" r:id="rId21"/>
    <p:sldId id="279" r:id="rId22"/>
    <p:sldId id="264" r:id="rId23"/>
    <p:sldId id="267" r:id="rId24"/>
    <p:sldId id="280" r:id="rId25"/>
    <p:sldId id="281" r:id="rId26"/>
    <p:sldId id="283" r:id="rId27"/>
    <p:sldId id="282" r:id="rId28"/>
    <p:sldId id="284" r:id="rId29"/>
    <p:sldId id="285" r:id="rId30"/>
    <p:sldId id="286" r:id="rId31"/>
    <p:sldId id="289" r:id="rId32"/>
    <p:sldId id="288" r:id="rId33"/>
    <p:sldId id="29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5F40A-D750-4628-ADC6-21AB747504C4}" type="datetimeFigureOut">
              <a:rPr lang="en-US" smtClean="0"/>
              <a:pPr/>
              <a:t>12/26/2015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D5D78-01C4-4B88-99D0-4521F189ED6D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D5D78-01C4-4B88-99D0-4521F189ED6D}" type="slidenum">
              <a:rPr lang="de-DE" smtClean="0"/>
              <a:pPr/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D5D78-01C4-4B88-99D0-4521F189ED6D}" type="slidenum">
              <a:rPr lang="de-DE" smtClean="0"/>
              <a:pPr/>
              <a:t>26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9BB7-DB89-465A-ADD7-BE630C2D6533}" type="datetimeFigureOut">
              <a:rPr lang="en-US" smtClean="0"/>
              <a:pPr/>
              <a:t>12/26/2015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D554-0B6E-4FEF-8C3A-DFD1F8459D3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9BB7-DB89-465A-ADD7-BE630C2D6533}" type="datetimeFigureOut">
              <a:rPr lang="en-US" smtClean="0"/>
              <a:pPr/>
              <a:t>12/26/2015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D554-0B6E-4FEF-8C3A-DFD1F8459D3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9BB7-DB89-465A-ADD7-BE630C2D6533}" type="datetimeFigureOut">
              <a:rPr lang="en-US" smtClean="0"/>
              <a:pPr/>
              <a:t>12/26/2015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D554-0B6E-4FEF-8C3A-DFD1F8459D3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9BB7-DB89-465A-ADD7-BE630C2D6533}" type="datetimeFigureOut">
              <a:rPr lang="en-US" smtClean="0"/>
              <a:pPr/>
              <a:t>12/26/2015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D554-0B6E-4FEF-8C3A-DFD1F8459D3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9BB7-DB89-465A-ADD7-BE630C2D6533}" type="datetimeFigureOut">
              <a:rPr lang="en-US" smtClean="0"/>
              <a:pPr/>
              <a:t>12/26/2015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D554-0B6E-4FEF-8C3A-DFD1F8459D3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9BB7-DB89-465A-ADD7-BE630C2D6533}" type="datetimeFigureOut">
              <a:rPr lang="en-US" smtClean="0"/>
              <a:pPr/>
              <a:t>12/26/2015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D554-0B6E-4FEF-8C3A-DFD1F8459D3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9BB7-DB89-465A-ADD7-BE630C2D6533}" type="datetimeFigureOut">
              <a:rPr lang="en-US" smtClean="0"/>
              <a:pPr/>
              <a:t>12/26/2015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D554-0B6E-4FEF-8C3A-DFD1F8459D3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9BB7-DB89-465A-ADD7-BE630C2D6533}" type="datetimeFigureOut">
              <a:rPr lang="en-US" smtClean="0"/>
              <a:pPr/>
              <a:t>12/26/2015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D554-0B6E-4FEF-8C3A-DFD1F8459D3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9BB7-DB89-465A-ADD7-BE630C2D6533}" type="datetimeFigureOut">
              <a:rPr lang="en-US" smtClean="0"/>
              <a:pPr/>
              <a:t>12/26/2015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D554-0B6E-4FEF-8C3A-DFD1F8459D3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9BB7-DB89-465A-ADD7-BE630C2D6533}" type="datetimeFigureOut">
              <a:rPr lang="en-US" smtClean="0"/>
              <a:pPr/>
              <a:t>12/26/2015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D554-0B6E-4FEF-8C3A-DFD1F8459D3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9BB7-DB89-465A-ADD7-BE630C2D6533}" type="datetimeFigureOut">
              <a:rPr lang="en-US" smtClean="0"/>
              <a:pPr/>
              <a:t>12/26/2015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D554-0B6E-4FEF-8C3A-DFD1F8459D3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39BB7-DB89-465A-ADD7-BE630C2D6533}" type="datetimeFigureOut">
              <a:rPr lang="en-US" smtClean="0"/>
              <a:pPr/>
              <a:t>12/26/2015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6D554-0B6E-4FEF-8C3A-DFD1F8459D3A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r>
              <a:rPr lang="de-DE" b="1" dirty="0" smtClean="0">
                <a:latin typeface="Cambria" pitchFamily="18" charset="0"/>
              </a:rPr>
              <a:t>Zimmerreinigung</a:t>
            </a:r>
            <a:endParaRPr lang="de-DE" b="1" dirty="0">
              <a:latin typeface="Cambria" pitchFamily="18" charset="0"/>
            </a:endParaRPr>
          </a:p>
        </p:txBody>
      </p:sp>
      <p:pic>
        <p:nvPicPr>
          <p:cNvPr id="12290" name="Picture 2" descr="http://ecx.images-amazon.com/images/I/61RKxNNmh4L._SY355_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57488" y="1571612"/>
            <a:ext cx="3652845" cy="4785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latin typeface="Cambria" pitchFamily="18" charset="0"/>
              </a:rPr>
              <a:t>... Bad- und Bettwäsche nehmen. </a:t>
            </a:r>
            <a:r>
              <a:rPr lang="en-US" dirty="0" smtClean="0">
                <a:latin typeface="Cambria" pitchFamily="18" charset="0"/>
              </a:rPr>
              <a:t/>
            </a:r>
            <a:br>
              <a:rPr lang="en-US" dirty="0" smtClean="0">
                <a:latin typeface="Cambria" pitchFamily="18" charset="0"/>
              </a:rPr>
            </a:br>
            <a:endParaRPr lang="de-DE" dirty="0">
              <a:latin typeface="Cambria" pitchFamily="18" charset="0"/>
            </a:endParaRPr>
          </a:p>
        </p:txBody>
      </p:sp>
      <p:pic>
        <p:nvPicPr>
          <p:cNvPr id="20490" name="Picture 10" descr="http://3.imimg.com/data3/TG/LT/MY-892833/housekeeping-trolley-250x25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28794" y="1214422"/>
            <a:ext cx="4786346" cy="4786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latin typeface="Cambria" pitchFamily="18" charset="0"/>
              </a:rPr>
              <a:t>Sie muss an die Tür klopfen. Das darf sie nie vergessen. </a:t>
            </a:r>
            <a:r>
              <a:rPr lang="en-US" dirty="0" smtClean="0"/>
              <a:t/>
            </a:r>
            <a:br>
              <a:rPr lang="en-US" dirty="0" smtClean="0"/>
            </a:br>
            <a:endParaRPr lang="de-DE" dirty="0"/>
          </a:p>
        </p:txBody>
      </p:sp>
      <p:pic>
        <p:nvPicPr>
          <p:cNvPr id="30722" name="Picture 2" descr="http://assets.ahgz.de/media/news/show/60500/passiert-das-zimmermaedchen-klopft-der-gast-oeffnet-na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2928926" y="1714488"/>
            <a:ext cx="3500462" cy="4667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smtClean="0">
                <a:latin typeface="Cambria" pitchFamily="18" charset="0"/>
              </a:rPr>
              <a:t>Dann muss sie den Abfall hinausbringen,</a:t>
            </a:r>
            <a:endParaRPr lang="de-DE" dirty="0">
              <a:latin typeface="Cambria" pitchFamily="18" charset="0"/>
            </a:endParaRPr>
          </a:p>
        </p:txBody>
      </p:sp>
      <p:pic>
        <p:nvPicPr>
          <p:cNvPr id="3" name="Picture 2" descr="http://image.dnevnik.hr/media/images/1024xX/Jul2015/61103913-kanta-smece-otpad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28583" r="17682"/>
          <a:stretch>
            <a:fillRect/>
          </a:stretch>
        </p:blipFill>
        <p:spPr bwMode="auto">
          <a:xfrm>
            <a:off x="5072066" y="2428868"/>
            <a:ext cx="3357586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smtClean="0">
                <a:latin typeface="Cambria" pitchFamily="18" charset="0"/>
              </a:rPr>
              <a:t>die Bett- und Badwäsche vom Wagen mitnehmen,</a:t>
            </a:r>
            <a:endParaRPr lang="de-DE" dirty="0">
              <a:latin typeface="Cambria" pitchFamily="18" charset="0"/>
            </a:endParaRPr>
          </a:p>
        </p:txBody>
      </p:sp>
      <p:pic>
        <p:nvPicPr>
          <p:cNvPr id="21506" name="Picture 2" descr="http://www.spickandspan.org.in/images/house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1857356" y="2143116"/>
            <a:ext cx="5524500" cy="3638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latin typeface="Cambria" pitchFamily="18" charset="0"/>
              </a:rPr>
              <a:t>sowie die Reinigungsmittel. </a:t>
            </a:r>
            <a:r>
              <a:rPr lang="en-US" dirty="0" smtClean="0">
                <a:latin typeface="Cambria" pitchFamily="18" charset="0"/>
              </a:rPr>
              <a:t/>
            </a:r>
            <a:br>
              <a:rPr lang="en-US" dirty="0" smtClean="0">
                <a:latin typeface="Cambria" pitchFamily="18" charset="0"/>
              </a:rPr>
            </a:br>
            <a:endParaRPr lang="de-DE" dirty="0">
              <a:latin typeface="Cambria" pitchFamily="18" charset="0"/>
            </a:endParaRPr>
          </a:p>
        </p:txBody>
      </p:sp>
      <p:pic>
        <p:nvPicPr>
          <p:cNvPr id="33794" name="Picture 2" descr="http://www.gastro-verpackung.com/get.php/media/catalog/category/Reinigungsmittel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857364"/>
            <a:ext cx="5676900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1654164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smtClean="0">
                <a:latin typeface="Cambria" pitchFamily="18" charset="0"/>
              </a:rPr>
              <a:t>Sie soll präzise die Checkliste durcharbeiten. Es darf an nichts fehlen.</a:t>
            </a:r>
            <a:endParaRPr lang="de-DE" dirty="0">
              <a:latin typeface="Cambria" pitchFamily="18" charset="0"/>
            </a:endParaRPr>
          </a:p>
        </p:txBody>
      </p:sp>
      <p:pic>
        <p:nvPicPr>
          <p:cNvPr id="35844" name="Picture 4" descr="http://www.hotelier.de/sites/default/files/nodes/lexikon/bilder/Checkliste3_kle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428868"/>
            <a:ext cx="3886200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2311400"/>
          </a:xfrm>
        </p:spPr>
        <p:txBody>
          <a:bodyPr>
            <a:normAutofit/>
          </a:bodyPr>
          <a:lstStyle/>
          <a:p>
            <a:pPr algn="l"/>
            <a:r>
              <a:rPr lang="de-DE" sz="3600" dirty="0" smtClean="0">
                <a:latin typeface="Cambria" pitchFamily="18" charset="0"/>
              </a:rPr>
              <a:t>Beim Staubwischen soll sie nebenbei Bügel, Wäscheliste, Beutel für Reinigung und für Wäscherei kontrollieren.</a:t>
            </a:r>
            <a:endParaRPr lang="de-DE" sz="3600" dirty="0">
              <a:latin typeface="Cambria" pitchFamily="18" charset="0"/>
            </a:endParaRPr>
          </a:p>
        </p:txBody>
      </p:sp>
      <p:pic>
        <p:nvPicPr>
          <p:cNvPr id="9218" name="Picture 2" descr="http://moebeltipps.ch/wp-content/uploads/2014/12/Staub-John-Kasawa-Shutterstock.com_.jpg"/>
          <p:cNvPicPr>
            <a:picLocks noChangeAspect="1" noChangeArrowheads="1"/>
          </p:cNvPicPr>
          <p:nvPr/>
        </p:nvPicPr>
        <p:blipFill>
          <a:blip r:embed="rId2"/>
          <a:srcRect t="9191" r="19540"/>
          <a:stretch>
            <a:fillRect/>
          </a:stretch>
        </p:blipFill>
        <p:spPr bwMode="auto">
          <a:xfrm>
            <a:off x="571472" y="3071810"/>
            <a:ext cx="4000528" cy="3529011"/>
          </a:xfrm>
          <a:prstGeom prst="rect">
            <a:avLst/>
          </a:prstGeom>
          <a:noFill/>
        </p:spPr>
      </p:pic>
      <p:pic>
        <p:nvPicPr>
          <p:cNvPr id="9220" name="Picture 4" descr="http://www.franz-mensch.de/out/pictures/generated/product/1/665_665_75/55819_1_waeschebeutel_1_class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714620"/>
            <a:ext cx="3886200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28"/>
            <a:ext cx="8929718" cy="2511420"/>
          </a:xfrm>
        </p:spPr>
        <p:txBody>
          <a:bodyPr>
            <a:noAutofit/>
          </a:bodyPr>
          <a:lstStyle/>
          <a:p>
            <a:pPr algn="l"/>
            <a:r>
              <a:rPr lang="de-DE" sz="3600" dirty="0" smtClean="0">
                <a:latin typeface="Cambria" pitchFamily="18" charset="0"/>
              </a:rPr>
              <a:t>Den Fernseher muss sie abwischen, das Programm und die Fernbedienung bereit-legen, </a:t>
            </a:r>
            <a:endParaRPr lang="de-DE" sz="3600" dirty="0">
              <a:latin typeface="Cambria" pitchFamily="18" charset="0"/>
            </a:endParaRPr>
          </a:p>
        </p:txBody>
      </p:sp>
      <p:pic>
        <p:nvPicPr>
          <p:cNvPr id="37890" name="Picture 2" descr="http://bilder.t-online.de/b/59/26/41/38/id_59264138/610/tid_da/so-saeubern-sie-lcd-tv-digitalkamera-und-co-richtig.jpg"/>
          <p:cNvPicPr>
            <a:picLocks noChangeAspect="1" noChangeArrowheads="1"/>
          </p:cNvPicPr>
          <p:nvPr/>
        </p:nvPicPr>
        <p:blipFill>
          <a:blip r:embed="rId2"/>
          <a:srcRect r="16393"/>
          <a:stretch>
            <a:fillRect/>
          </a:stretch>
        </p:blipFill>
        <p:spPr bwMode="auto">
          <a:xfrm>
            <a:off x="3643306" y="3071810"/>
            <a:ext cx="4857784" cy="326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i01.i.aliimg.com/wsphoto/v0/32325887951_1/Original-Fernbedienung-BN59-00706A-font-b-LCD-b-font-font-b-TV-b-font-Fernseher-Remote.jpg"/>
          <p:cNvPicPr>
            <a:picLocks noChangeAspect="1" noChangeArrowheads="1"/>
          </p:cNvPicPr>
          <p:nvPr/>
        </p:nvPicPr>
        <p:blipFill>
          <a:blip r:embed="rId3" cstate="print"/>
          <a:srcRect l="3676" r="4411" b="19117"/>
          <a:stretch>
            <a:fillRect/>
          </a:stretch>
        </p:blipFill>
        <p:spPr bwMode="auto">
          <a:xfrm>
            <a:off x="1000100" y="4657738"/>
            <a:ext cx="2500298" cy="2200262"/>
          </a:xfrm>
          <a:prstGeom prst="rect">
            <a:avLst/>
          </a:prstGeom>
          <a:noFill/>
        </p:spPr>
      </p:pic>
      <p:pic>
        <p:nvPicPr>
          <p:cNvPr id="8" name="Picture 8" descr="http://www.app-kostenlos.de/wp-content/uploads/2013/08/Stern_TV-Programm_Ic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071810"/>
            <a:ext cx="2181225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mbria" pitchFamily="18" charset="0"/>
              </a:rPr>
              <a:t>... die Minibar auffüllen.</a:t>
            </a:r>
            <a:endParaRPr lang="de-DE" dirty="0">
              <a:latin typeface="Cambria" pitchFamily="18" charset="0"/>
            </a:endParaRPr>
          </a:p>
        </p:txBody>
      </p:sp>
      <p:pic>
        <p:nvPicPr>
          <p:cNvPr id="27650" name="Picture 2" descr="http://assets-s3.mensjournal.com/img/essential/clean-eating-on-the-road-get-a-fridge-in-your-hotel-room/618_348_clean-eating-on-the-road-get-a-fridge-in-your-hotel-ro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357430"/>
            <a:ext cx="5886450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mbria" pitchFamily="18" charset="0"/>
              </a:rPr>
              <a:t>Im Bad muss alles glänzen:</a:t>
            </a:r>
            <a:endParaRPr lang="de-DE" dirty="0">
              <a:latin typeface="Cambria" pitchFamily="18" charset="0"/>
            </a:endParaRPr>
          </a:p>
        </p:txBody>
      </p:sp>
      <p:pic>
        <p:nvPicPr>
          <p:cNvPr id="38914" name="Picture 2" descr="http://palmiramebel.ru/images/blog/group_03/311/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5829300" cy="388620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214942" y="5643578"/>
            <a:ext cx="36488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dirty="0" smtClean="0">
                <a:latin typeface="Cambria" pitchFamily="18" charset="0"/>
              </a:rPr>
              <a:t>die Badewanne </a:t>
            </a:r>
            <a:endParaRPr lang="de-DE" sz="40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r-Latn-CS" dirty="0" smtClean="0">
                <a:latin typeface="Cambria" pitchFamily="18" charset="0"/>
              </a:rPr>
              <a:t>Irene muss jeden Tag 11 Zimmer in Ordnung bringen. </a:t>
            </a:r>
            <a:r>
              <a:rPr lang="de-DE" dirty="0" smtClean="0">
                <a:latin typeface="Cambria" pitchFamily="18" charset="0"/>
              </a:rPr>
              <a:t/>
            </a:r>
            <a:br>
              <a:rPr lang="de-DE" dirty="0" smtClean="0">
                <a:latin typeface="Cambria" pitchFamily="18" charset="0"/>
              </a:rPr>
            </a:br>
            <a:endParaRPr lang="de-DE" dirty="0"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3143248"/>
            <a:ext cx="36708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sz="4000" i="1" dirty="0" smtClean="0">
                <a:latin typeface="Cambria" pitchFamily="18" charset="0"/>
              </a:rPr>
              <a:t>Sie muss</a:t>
            </a:r>
            <a:r>
              <a:rPr lang="en-US" sz="4000" i="1" dirty="0" smtClean="0">
                <a:latin typeface="Cambria" pitchFamily="18" charset="0"/>
              </a:rPr>
              <a:t> </a:t>
            </a:r>
            <a:r>
              <a:rPr lang="de-DE" sz="4000" i="1" dirty="0" smtClean="0">
                <a:latin typeface="Cambria" pitchFamily="18" charset="0"/>
              </a:rPr>
              <a:t>putzen,</a:t>
            </a:r>
            <a:endParaRPr lang="de-DE" sz="4000" i="1" dirty="0"/>
          </a:p>
        </p:txBody>
      </p:sp>
      <p:pic>
        <p:nvPicPr>
          <p:cNvPr id="5" name="Picture 2" descr="http://haushaltsfee.org/files/2015/02/fenster-streifenfrei-putzen.jpg"/>
          <p:cNvPicPr>
            <a:picLocks noChangeAspect="1" noChangeArrowheads="1"/>
          </p:cNvPicPr>
          <p:nvPr/>
        </p:nvPicPr>
        <p:blipFill>
          <a:blip r:embed="rId2"/>
          <a:srcRect l="12215" r="12052"/>
          <a:stretch>
            <a:fillRect/>
          </a:stretch>
        </p:blipFill>
        <p:spPr bwMode="auto">
          <a:xfrm>
            <a:off x="3929058" y="2143116"/>
            <a:ext cx="4429156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mbria" pitchFamily="18" charset="0"/>
              </a:rPr>
              <a:t>die </a:t>
            </a:r>
            <a:r>
              <a:rPr lang="de-DE" sz="4000" dirty="0" smtClean="0">
                <a:latin typeface="Cambria" pitchFamily="18" charset="0"/>
              </a:rPr>
              <a:t>Kacheln</a:t>
            </a:r>
            <a:endParaRPr lang="de-DE" sz="4000" dirty="0">
              <a:latin typeface="Cambria" pitchFamily="18" charset="0"/>
            </a:endParaRPr>
          </a:p>
        </p:txBody>
      </p:sp>
      <p:pic>
        <p:nvPicPr>
          <p:cNvPr id="39938" name="Picture 2" descr="http://armingehrmannbau.de/Fotos/2009/1009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785926"/>
            <a:ext cx="5181600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das Waschbecken, die Toilette, der Spiegel. </a:t>
            </a:r>
            <a:endParaRPr lang="de-DE" dirty="0"/>
          </a:p>
        </p:txBody>
      </p:sp>
      <p:pic>
        <p:nvPicPr>
          <p:cNvPr id="40962" name="Picture 2" descr="http://pierdeco.eu/media/images/lavabo62x48_3_626107977.jpg"/>
          <p:cNvPicPr>
            <a:picLocks noChangeAspect="1" noChangeArrowheads="1"/>
          </p:cNvPicPr>
          <p:nvPr/>
        </p:nvPicPr>
        <p:blipFill>
          <a:blip r:embed="rId2"/>
          <a:srcRect b="12499"/>
          <a:stretch>
            <a:fillRect/>
          </a:stretch>
        </p:blipFill>
        <p:spPr bwMode="auto">
          <a:xfrm>
            <a:off x="214282" y="4357666"/>
            <a:ext cx="3810000" cy="2500334"/>
          </a:xfrm>
          <a:prstGeom prst="rect">
            <a:avLst/>
          </a:prstGeom>
          <a:noFill/>
        </p:spPr>
      </p:pic>
      <p:pic>
        <p:nvPicPr>
          <p:cNvPr id="40964" name="Picture 4" descr="http://www.badgefluester.ch/images/2009/10/ovo_def.jpg"/>
          <p:cNvPicPr>
            <a:picLocks noChangeAspect="1" noChangeArrowheads="1"/>
          </p:cNvPicPr>
          <p:nvPr/>
        </p:nvPicPr>
        <p:blipFill>
          <a:blip r:embed="rId3"/>
          <a:srcRect b="13602"/>
          <a:stretch>
            <a:fillRect/>
          </a:stretch>
        </p:blipFill>
        <p:spPr bwMode="auto">
          <a:xfrm>
            <a:off x="4643438" y="3500414"/>
            <a:ext cx="3952875" cy="3357586"/>
          </a:xfrm>
          <a:prstGeom prst="rect">
            <a:avLst/>
          </a:prstGeom>
          <a:noFill/>
        </p:spPr>
      </p:pic>
      <p:pic>
        <p:nvPicPr>
          <p:cNvPr id="40966" name="Picture 6" descr="http://www.aquamanija.com/images/proizvodi/ogledalo_za_kupatilo_iris_b7_45x60__1406_1641.jpg"/>
          <p:cNvPicPr>
            <a:picLocks noChangeAspect="1" noChangeArrowheads="1"/>
          </p:cNvPicPr>
          <p:nvPr/>
        </p:nvPicPr>
        <p:blipFill>
          <a:blip r:embed="rId4"/>
          <a:srcRect l="16544" t="11029" r="17279" b="9926"/>
          <a:stretch>
            <a:fillRect/>
          </a:stretch>
        </p:blipFill>
        <p:spPr bwMode="auto">
          <a:xfrm>
            <a:off x="714348" y="1428736"/>
            <a:ext cx="2571768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latin typeface="Cambria" pitchFamily="18" charset="0"/>
              </a:rPr>
              <a:t>Sie wechselt Handtücher und Badetücher.</a:t>
            </a:r>
            <a:endParaRPr lang="de-DE" dirty="0">
              <a:latin typeface="Cambria" pitchFamily="18" charset="0"/>
            </a:endParaRPr>
          </a:p>
        </p:txBody>
      </p:sp>
      <p:pic>
        <p:nvPicPr>
          <p:cNvPr id="23554" name="Picture 2" descr="http://www.abminter.com/img/pictures/housekeeping-servic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143116"/>
            <a:ext cx="5829300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8286776" cy="2000264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smtClean="0">
                <a:latin typeface="Cambria" pitchFamily="18" charset="0"/>
              </a:rPr>
              <a:t>Schmutzwäsche liefert sie in den Waschraum, saubere Wäsche füllt sie im Etagenoffice nach.</a:t>
            </a:r>
            <a:endParaRPr lang="de-DE" dirty="0">
              <a:latin typeface="Cambria" pitchFamily="18" charset="0"/>
            </a:endParaRPr>
          </a:p>
        </p:txBody>
      </p:sp>
      <p:pic>
        <p:nvPicPr>
          <p:cNvPr id="28678" name="Picture 6" descr="http://www.miele.de/media/misc_de/media/assets_673_x/press/2014-00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357430"/>
            <a:ext cx="6410325" cy="3609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de-DE" sz="3600" dirty="0" smtClean="0">
                <a:latin typeface="Cambria" pitchFamily="18" charset="0"/>
              </a:rPr>
              <a:t>Fundsachen übergibt sie der Hausdame.</a:t>
            </a:r>
            <a:r>
              <a:rPr lang="en-US" sz="3600" dirty="0" smtClean="0">
                <a:latin typeface="Cambria" pitchFamily="18" charset="0"/>
              </a:rPr>
              <a:t/>
            </a:r>
            <a:br>
              <a:rPr lang="en-US" sz="3600" dirty="0" smtClean="0">
                <a:latin typeface="Cambria" pitchFamily="18" charset="0"/>
              </a:rPr>
            </a:br>
            <a:endParaRPr lang="de-DE" sz="3600" dirty="0">
              <a:latin typeface="Cambria" pitchFamily="18" charset="0"/>
            </a:endParaRPr>
          </a:p>
        </p:txBody>
      </p:sp>
      <p:pic>
        <p:nvPicPr>
          <p:cNvPr id="1026" name="Picture 2" descr="http://www.gernsbach.de/pb/site/Gernsbach/get/documents_E-2067086664/gernsbach/PB5Documents/png/fundsachen_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214554"/>
            <a:ext cx="30480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kino.de/wp-content/gallery/tatort-roomservice-2014/tatort-roomservice-ard-nilam-farooq-ulrike-folkert-15-rcm0x1920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480"/>
            <a:ext cx="9106645" cy="6048000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>
            <a:off x="3857620" y="4071942"/>
            <a:ext cx="5129242" cy="2357454"/>
          </a:xfrm>
          <a:prstGeom prst="wedgeEllipseCallout">
            <a:avLst>
              <a:gd name="adj1" fmla="val -67104"/>
              <a:gd name="adj2" fmla="val -108678"/>
            </a:avLst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latin typeface="Cambria" pitchFamily="18" charset="0"/>
              </a:rPr>
              <a:t>Entschuldigen Sie bitte, kann ich noch ein Kopfkissen haben?</a:t>
            </a:r>
            <a:endParaRPr lang="de-DE" sz="2800" dirty="0">
              <a:latin typeface="Cambria" pitchFamily="18" charset="0"/>
            </a:endParaRPr>
          </a:p>
        </p:txBody>
      </p:sp>
      <p:sp>
        <p:nvSpPr>
          <p:cNvPr id="1033" name="AutoShape 9" descr="https://static.poco.de/static/media/cache/resolve/zoom_preview/static/uploads/images/product/aloe-vera-kopfkissen-499202000-0.jpg"/>
          <p:cNvSpPr>
            <a:spLocks noChangeAspect="1" noChangeArrowheads="1"/>
          </p:cNvSpPr>
          <p:nvPr/>
        </p:nvSpPr>
        <p:spPr bwMode="auto">
          <a:xfrm>
            <a:off x="155575" y="-1858963"/>
            <a:ext cx="6076950" cy="3886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kino.de/wp-content/gallery/tatort-roomservice-2014/tatort-roomservice-ard-nilam-farooq-ulrike-folkert-15-rcm0x1920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55" y="810000"/>
            <a:ext cx="9106645" cy="6048000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>
            <a:off x="428596" y="4143380"/>
            <a:ext cx="5129242" cy="2357454"/>
          </a:xfrm>
          <a:prstGeom prst="wedgeEllipseCallout">
            <a:avLst>
              <a:gd name="adj1" fmla="val 50444"/>
              <a:gd name="adj2" fmla="val -94133"/>
            </a:avLst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dirty="0" smtClean="0">
                <a:latin typeface="Cambria" pitchFamily="18" charset="0"/>
              </a:rPr>
              <a:t>Gerne. Ich bringe sofort eins.</a:t>
            </a:r>
            <a:endParaRPr lang="de-DE" sz="3200" dirty="0">
              <a:latin typeface="Cambria" pitchFamily="18" charset="0"/>
            </a:endParaRPr>
          </a:p>
        </p:txBody>
      </p:sp>
      <p:pic>
        <p:nvPicPr>
          <p:cNvPr id="4" name="Picture 11" descr="https://encrypted-tbn0.gstatic.com/images?q=tbn:ANd9GcQ2e7xW1QKC4dc9IfiwqaYR0MC8YJCuyWZW_c6NhC5yP-HcbWxO"/>
          <p:cNvPicPr>
            <a:picLocks noChangeAspect="1" noChangeArrowheads="1"/>
          </p:cNvPicPr>
          <p:nvPr/>
        </p:nvPicPr>
        <p:blipFill>
          <a:blip r:embed="rId4"/>
          <a:srcRect t="7353" r="10385" b="4411"/>
          <a:stretch>
            <a:fillRect/>
          </a:stretch>
        </p:blipFill>
        <p:spPr bwMode="auto">
          <a:xfrm rot="237118">
            <a:off x="5720431" y="4472701"/>
            <a:ext cx="2286016" cy="2309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 descr="http://www.jobofferten.com/wp-content/uploads//2009/12/20/53-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30" y="42840"/>
            <a:ext cx="6256721" cy="41878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Callout 6"/>
          <p:cNvSpPr/>
          <p:nvPr/>
        </p:nvSpPr>
        <p:spPr>
          <a:xfrm>
            <a:off x="4014758" y="2285992"/>
            <a:ext cx="5129242" cy="2357454"/>
          </a:xfrm>
          <a:prstGeom prst="wedgeEllipseCallout">
            <a:avLst>
              <a:gd name="adj1" fmla="val -102758"/>
              <a:gd name="adj2" fmla="val -102617"/>
            </a:avLst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de-DE" sz="3200" dirty="0" smtClean="0">
                <a:latin typeface="Cambria" pitchFamily="18" charset="0"/>
              </a:rPr>
              <a:t>In unserem Bad ist der Abfluss in der Dusche verstopft. </a:t>
            </a:r>
            <a:endParaRPr lang="en-US" sz="3200" dirty="0">
              <a:latin typeface="Cambria" pitchFamily="18" charset="0"/>
            </a:endParaRPr>
          </a:p>
        </p:txBody>
      </p:sp>
      <p:pic>
        <p:nvPicPr>
          <p:cNvPr id="40968" name="Picture 8" descr="http://bilder.zuhause.de/b/45/92/83/40/id_45928340/tid_da/verstopfter-abfluss-was-tun-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000232" y="4762510"/>
            <a:ext cx="2786082" cy="1857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hms-wenzel.de/images/Hausmeister.jpg"/>
          <p:cNvPicPr>
            <a:picLocks noChangeAspect="1" noChangeArrowheads="1"/>
          </p:cNvPicPr>
          <p:nvPr/>
        </p:nvPicPr>
        <p:blipFill>
          <a:blip r:embed="rId2"/>
          <a:srcRect r="14034"/>
          <a:stretch>
            <a:fillRect/>
          </a:stretch>
        </p:blipFill>
        <p:spPr bwMode="auto">
          <a:xfrm>
            <a:off x="5643538" y="571480"/>
            <a:ext cx="3500462" cy="6086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 descr="http://www.jobofferten.com/wp-content/uploads//2009/12/20/53-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flipH="1">
            <a:off x="0" y="571480"/>
            <a:ext cx="4959043" cy="41878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Callout 5"/>
          <p:cNvSpPr/>
          <p:nvPr/>
        </p:nvSpPr>
        <p:spPr>
          <a:xfrm>
            <a:off x="1571604" y="4500546"/>
            <a:ext cx="5129242" cy="2357454"/>
          </a:xfrm>
          <a:prstGeom prst="wedgeEllipseCallout">
            <a:avLst>
              <a:gd name="adj1" fmla="val -42869"/>
              <a:gd name="adj2" fmla="val -162616"/>
            </a:avLst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dirty="0" smtClean="0">
                <a:latin typeface="Cambria" pitchFamily="18" charset="0"/>
              </a:rPr>
              <a:t>Der Hausmeister kommt sofort.</a:t>
            </a:r>
            <a:endParaRPr lang="de-DE" sz="32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 descr="http://bilder4.eazyauction.de/4betterdays/artikelbilder/1706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47625" y="0"/>
            <a:ext cx="8381973" cy="62864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Callout 6"/>
          <p:cNvSpPr/>
          <p:nvPr/>
        </p:nvSpPr>
        <p:spPr>
          <a:xfrm>
            <a:off x="4014758" y="4286256"/>
            <a:ext cx="5129242" cy="2357454"/>
          </a:xfrm>
          <a:prstGeom prst="wedgeEllipseCallout">
            <a:avLst>
              <a:gd name="adj1" fmla="val 49887"/>
              <a:gd name="adj2" fmla="val -157162"/>
            </a:avLst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de-DE" sz="3200" dirty="0" smtClean="0"/>
              <a:t>Im Zimmer 327 fehlen Kleiderbügel.</a:t>
            </a:r>
            <a:endParaRPr lang="en-US" sz="32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 dirty="0" smtClean="0">
                <a:latin typeface="Cambria" pitchFamily="18" charset="0"/>
              </a:rPr>
              <a:t>... wischen,</a:t>
            </a:r>
            <a:endParaRPr lang="de-DE" i="1" dirty="0">
              <a:latin typeface="Cambria" pitchFamily="18" charset="0"/>
            </a:endParaRPr>
          </a:p>
        </p:txBody>
      </p:sp>
      <p:pic>
        <p:nvPicPr>
          <p:cNvPr id="15364" name="Picture 4" descr="http://findolino.de/thumbnail_mem.php?pic=http://lafeo.de/store_uplimg/21801/1758_9733.jpg&amp;w=358&amp;owner=226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643182"/>
            <a:ext cx="2695570" cy="2612745"/>
          </a:xfrm>
          <a:prstGeom prst="rect">
            <a:avLst/>
          </a:prstGeom>
          <a:noFill/>
        </p:spPr>
      </p:pic>
      <p:pic>
        <p:nvPicPr>
          <p:cNvPr id="10244" name="Picture 4" descr="https://nouwcdn.com/10/1200000/1170000/1166156/pics/201591946964401166156_sbig.jpg?width=7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43050"/>
            <a:ext cx="5838825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kino.de/wp-content/gallery/tatort-roomservice-2014/tatort-roomservice-ard-nilam-farooq-ulrike-folkert-15-rcm0x1920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9106645" cy="6048000"/>
          </a:xfrm>
          <a:prstGeom prst="rect">
            <a:avLst/>
          </a:prstGeom>
          <a:noFill/>
        </p:spPr>
      </p:pic>
      <p:sp>
        <p:nvSpPr>
          <p:cNvPr id="7" name="Oval Callout 6"/>
          <p:cNvSpPr/>
          <p:nvPr/>
        </p:nvSpPr>
        <p:spPr>
          <a:xfrm>
            <a:off x="3286116" y="4286256"/>
            <a:ext cx="5857884" cy="2357454"/>
          </a:xfrm>
          <a:prstGeom prst="wedgeEllipseCallout">
            <a:avLst>
              <a:gd name="adj1" fmla="val -12064"/>
              <a:gd name="adj2" fmla="val -108071"/>
            </a:avLst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dirty="0" smtClean="0">
                <a:latin typeface="Cambria" pitchFamily="18" charset="0"/>
              </a:rPr>
              <a:t>Entschuldigung. Ich bringe sofort welche. </a:t>
            </a:r>
            <a:endParaRPr lang="en-US" sz="3200" dirty="0" smtClean="0">
              <a:latin typeface="Cambria" pitchFamily="18" charset="0"/>
            </a:endParaRPr>
          </a:p>
          <a:p>
            <a:pPr lvl="0" algn="ctr"/>
            <a:r>
              <a:rPr lang="de-DE" sz="3200" dirty="0" smtClean="0"/>
              <a:t>.</a:t>
            </a:r>
            <a:endParaRPr lang="en-US" sz="3200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 descr="http://www.jobofferten.com/wp-content/uploads//2009/12/20/53-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30" y="42840"/>
            <a:ext cx="6256721" cy="41878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Callout 6"/>
          <p:cNvSpPr/>
          <p:nvPr/>
        </p:nvSpPr>
        <p:spPr>
          <a:xfrm>
            <a:off x="4014758" y="2285992"/>
            <a:ext cx="5129242" cy="2357454"/>
          </a:xfrm>
          <a:prstGeom prst="wedgeEllipseCallout">
            <a:avLst>
              <a:gd name="adj1" fmla="val -102758"/>
              <a:gd name="adj2" fmla="val -102617"/>
            </a:avLst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de-DE" sz="3200" dirty="0" smtClean="0">
                <a:latin typeface="Cambria" pitchFamily="18" charset="0"/>
              </a:rPr>
              <a:t>In unserem Bad ist der Abfluss in der Dusche verstopft. </a:t>
            </a:r>
            <a:endParaRPr lang="en-US" sz="3200" dirty="0">
              <a:latin typeface="Cambria" pitchFamily="18" charset="0"/>
            </a:endParaRPr>
          </a:p>
        </p:txBody>
      </p:sp>
      <p:pic>
        <p:nvPicPr>
          <p:cNvPr id="40968" name="Picture 8" descr="http://bilder.zuhause.de/b/45/92/83/40/id_45928340/tid_da/verstopfter-abfluss-was-tun-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000232" y="4762510"/>
            <a:ext cx="2786082" cy="1857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500034" y="285728"/>
            <a:ext cx="3886214" cy="2357454"/>
          </a:xfrm>
          <a:prstGeom prst="wedgeEllipseCallout">
            <a:avLst>
              <a:gd name="adj1" fmla="val -63513"/>
              <a:gd name="adj2" fmla="val 61624"/>
            </a:avLst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de-DE" sz="3200" dirty="0" smtClean="0">
                <a:latin typeface="Cambria" pitchFamily="18" charset="0"/>
              </a:rPr>
              <a:t>Der Fernseher funktioniert nicht.</a:t>
            </a:r>
            <a:endParaRPr lang="en-US" sz="3200" dirty="0">
              <a:latin typeface="Cambria" pitchFamily="18" charset="0"/>
            </a:endParaRPr>
          </a:p>
        </p:txBody>
      </p:sp>
      <p:pic>
        <p:nvPicPr>
          <p:cNvPr id="2052" name="Picture 4" descr="http://media.eponuda.com/tv_televizori/vivax/441286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643182"/>
            <a:ext cx="5076825" cy="3886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5072066" y="3714752"/>
            <a:ext cx="2917825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servicebyen.dk/Images/elektriker2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196" y="2643183"/>
            <a:ext cx="3075044" cy="38010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Callout 6"/>
          <p:cNvSpPr/>
          <p:nvPr/>
        </p:nvSpPr>
        <p:spPr>
          <a:xfrm>
            <a:off x="2857488" y="642918"/>
            <a:ext cx="6072230" cy="2357454"/>
          </a:xfrm>
          <a:prstGeom prst="wedgeEllipseCallout">
            <a:avLst>
              <a:gd name="adj1" fmla="val -70304"/>
              <a:gd name="adj2" fmla="val 67685"/>
            </a:avLst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3200" dirty="0" smtClean="0"/>
              <a:t>Einen Moment. Er ist nicht kaputt. Der Stecker ist herausgezogen.</a:t>
            </a:r>
            <a:endParaRPr lang="en-US" sz="32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 dirty="0" smtClean="0">
                <a:latin typeface="Cambria" pitchFamily="18" charset="0"/>
              </a:rPr>
              <a:t>... aufräumen,</a:t>
            </a:r>
            <a:endParaRPr lang="de-DE" i="1" dirty="0">
              <a:latin typeface="Cambria" pitchFamily="18" charset="0"/>
            </a:endParaRPr>
          </a:p>
        </p:txBody>
      </p:sp>
      <p:pic>
        <p:nvPicPr>
          <p:cNvPr id="2056" name="Picture 8" descr="http://hautetravels.net/wp-content/uploads/2015/03/how-clean-is-your-hotel-room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 bwMode="auto">
          <a:xfrm>
            <a:off x="1857356" y="1643050"/>
            <a:ext cx="5572164" cy="4071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 dirty="0" smtClean="0">
                <a:latin typeface="Cambria" pitchFamily="18" charset="0"/>
              </a:rPr>
              <a:t>... Betten beziehen,</a:t>
            </a:r>
            <a:endParaRPr lang="de-DE" i="1" dirty="0">
              <a:latin typeface="Cambria" pitchFamily="18" charset="0"/>
            </a:endParaRPr>
          </a:p>
        </p:txBody>
      </p:sp>
      <p:pic>
        <p:nvPicPr>
          <p:cNvPr id="1026" name="Picture 2" descr="http://costabarcelonavillas.com/upload/cleaning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85918" y="1571612"/>
            <a:ext cx="5857916" cy="4393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 dirty="0" smtClean="0">
                <a:latin typeface="Cambria" pitchFamily="18" charset="0"/>
              </a:rPr>
              <a:t>... Müll beseitigen,</a:t>
            </a:r>
            <a:endParaRPr lang="de-DE" i="1" dirty="0">
              <a:latin typeface="Cambria" pitchFamily="18" charset="0"/>
            </a:endParaRPr>
          </a:p>
        </p:txBody>
      </p:sp>
      <p:pic>
        <p:nvPicPr>
          <p:cNvPr id="7170" name="Picture 2" descr="http://image.dnevnik.hr/media/images/1024xX/Jul2015/61103913-kanta-smece-otpad.jpg"/>
          <p:cNvPicPr>
            <a:picLocks noChangeAspect="1" noChangeArrowheads="1"/>
          </p:cNvPicPr>
          <p:nvPr/>
        </p:nvPicPr>
        <p:blipFill>
          <a:blip r:embed="rId2"/>
          <a:srcRect l="27439" r="15396"/>
          <a:stretch>
            <a:fillRect/>
          </a:stretch>
        </p:blipFill>
        <p:spPr bwMode="auto">
          <a:xfrm>
            <a:off x="2786050" y="2071678"/>
            <a:ext cx="3571900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3082924"/>
          </a:xfrm>
        </p:spPr>
        <p:txBody>
          <a:bodyPr>
            <a:normAutofit/>
          </a:bodyPr>
          <a:lstStyle/>
          <a:p>
            <a:pPr algn="l"/>
            <a:r>
              <a:rPr lang="de-DE" dirty="0" smtClean="0">
                <a:latin typeface="Cambria" pitchFamily="18" charset="0"/>
              </a:rPr>
              <a:t>Sie muss schnell und g</a:t>
            </a:r>
            <a:r>
              <a:rPr lang="en-US" dirty="0" err="1" smtClean="0">
                <a:latin typeface="Cambria" pitchFamily="18" charset="0"/>
              </a:rPr>
              <a:t>ründlich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arbeiten</a:t>
            </a:r>
            <a:r>
              <a:rPr lang="en-US" dirty="0" smtClean="0">
                <a:latin typeface="Cambria" pitchFamily="18" charset="0"/>
              </a:rPr>
              <a:t>. Und </a:t>
            </a:r>
            <a:r>
              <a:rPr lang="en-US" dirty="0" err="1" smtClean="0">
                <a:latin typeface="Cambria" pitchFamily="18" charset="0"/>
              </a:rPr>
              <a:t>fehlerlos</a:t>
            </a:r>
            <a:r>
              <a:rPr lang="en-US" dirty="0" smtClean="0">
                <a:latin typeface="Cambria" pitchFamily="18" charset="0"/>
              </a:rPr>
              <a:t>. </a:t>
            </a:r>
            <a:r>
              <a:rPr lang="en-US" dirty="0" err="1" smtClean="0">
                <a:latin typeface="Cambria" pitchFamily="18" charset="0"/>
              </a:rPr>
              <a:t>Alles</a:t>
            </a:r>
            <a:r>
              <a:rPr lang="en-US" dirty="0" smtClean="0">
                <a:latin typeface="Cambria" pitchFamily="18" charset="0"/>
              </a:rPr>
              <a:t> hat seine </a:t>
            </a:r>
            <a:r>
              <a:rPr lang="en-US" dirty="0" err="1" smtClean="0">
                <a:latin typeface="Cambria" pitchFamily="18" charset="0"/>
              </a:rPr>
              <a:t>Ordnung</a:t>
            </a:r>
            <a:r>
              <a:rPr lang="en-US" dirty="0" smtClean="0">
                <a:latin typeface="Cambria" pitchFamily="18" charset="0"/>
              </a:rPr>
              <a:t>. </a:t>
            </a: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7158" y="642918"/>
            <a:ext cx="8215338" cy="2214578"/>
          </a:xfrm>
        </p:spPr>
        <p:txBody>
          <a:bodyPr>
            <a:normAutofit/>
          </a:bodyPr>
          <a:lstStyle/>
          <a:p>
            <a:pPr algn="l"/>
            <a:r>
              <a:rPr lang="de-DE" dirty="0" smtClean="0">
                <a:latin typeface="Cambria" pitchFamily="18" charset="0"/>
              </a:rPr>
              <a:t>Zuerst muss sie im Etagenoffice die Reinigungsmittel und ...</a:t>
            </a:r>
            <a:endParaRPr lang="de-DE" dirty="0">
              <a:latin typeface="Cambria" pitchFamily="18" charset="0"/>
            </a:endParaRPr>
          </a:p>
        </p:txBody>
      </p:sp>
      <p:pic>
        <p:nvPicPr>
          <p:cNvPr id="4" name="Picture 12" descr="http://chdist.scene7.com/is/image/kkamr/2_Janitor_Carts_220?$CategoryPageThumbnail$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929190" y="2500306"/>
            <a:ext cx="3937008" cy="3937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5715040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latin typeface="Cambria" pitchFamily="18" charset="0"/>
              </a:rPr>
              <a:t>Gästeartikel auffüllen,</a:t>
            </a:r>
            <a:endParaRPr lang="de-DE" dirty="0">
              <a:latin typeface="Cambria" pitchFamily="18" charset="0"/>
            </a:endParaRPr>
          </a:p>
        </p:txBody>
      </p:sp>
      <p:pic>
        <p:nvPicPr>
          <p:cNvPr id="4" name="Picture 4" descr="http://www.cosmopolitan.rs/files.php?file=2015/11/5_stvari_koje_morate_izbaciti_iz_kupatila_471177780.jpg"/>
          <p:cNvPicPr>
            <a:picLocks noChangeAspect="1" noChangeArrowheads="1"/>
          </p:cNvPicPr>
          <p:nvPr/>
        </p:nvPicPr>
        <p:blipFill>
          <a:blip r:embed="rId2"/>
          <a:srcRect l="8125" t="17879" r="14062" b="5103"/>
          <a:stretch>
            <a:fillRect/>
          </a:stretch>
        </p:blipFill>
        <p:spPr bwMode="auto">
          <a:xfrm>
            <a:off x="3643306" y="1214422"/>
            <a:ext cx="5214974" cy="37147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14282" y="3671854"/>
            <a:ext cx="5143536" cy="3186146"/>
          </a:xfrm>
        </p:spPr>
        <p:txBody>
          <a:bodyPr>
            <a:normAutofit/>
          </a:bodyPr>
          <a:lstStyle/>
          <a:p>
            <a:r>
              <a:rPr lang="de-DE" sz="3600" i="1" dirty="0" smtClean="0">
                <a:latin typeface="Cambria" pitchFamily="18" charset="0"/>
              </a:rPr>
              <a:t>Seife</a:t>
            </a:r>
          </a:p>
          <a:p>
            <a:r>
              <a:rPr lang="de-DE" sz="3600" i="1" dirty="0" smtClean="0">
                <a:latin typeface="Cambria" pitchFamily="18" charset="0"/>
              </a:rPr>
              <a:t>Shampoo</a:t>
            </a:r>
          </a:p>
          <a:p>
            <a:r>
              <a:rPr lang="de-DE" sz="3600" i="1" dirty="0" smtClean="0">
                <a:latin typeface="Cambria" pitchFamily="18" charset="0"/>
              </a:rPr>
              <a:t>Dusch- und Badegel</a:t>
            </a:r>
          </a:p>
          <a:p>
            <a:r>
              <a:rPr lang="de-DE" sz="3600" i="1" dirty="0" smtClean="0">
                <a:latin typeface="Cambria" pitchFamily="18" charset="0"/>
              </a:rPr>
              <a:t>Toilettenpapier</a:t>
            </a:r>
            <a:endParaRPr lang="de-DE" sz="3600" i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261</Words>
  <Application>Microsoft Office PowerPoint</Application>
  <PresentationFormat>On-screen Show (4:3)</PresentationFormat>
  <Paragraphs>42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Zimmerreinigung</vt:lpstr>
      <vt:lpstr>Irene muss jeden Tag 11 Zimmer in Ordnung bringen.  </vt:lpstr>
      <vt:lpstr>... wischen,</vt:lpstr>
      <vt:lpstr>... aufräumen,</vt:lpstr>
      <vt:lpstr>... Betten beziehen,</vt:lpstr>
      <vt:lpstr>... Müll beseitigen,</vt:lpstr>
      <vt:lpstr>Sie muss schnell und gründlich arbeiten. Und fehlerlos. Alles hat seine Ordnung. </vt:lpstr>
      <vt:lpstr>Zuerst muss sie im Etagenoffice die Reinigungsmittel und ...</vt:lpstr>
      <vt:lpstr>Gästeartikel auffüllen,</vt:lpstr>
      <vt:lpstr>... Bad- und Bettwäsche nehmen.  </vt:lpstr>
      <vt:lpstr> Sie muss an die Tür klopfen. Das darf sie nie vergessen.  </vt:lpstr>
      <vt:lpstr>Dann muss sie den Abfall hinausbringen,</vt:lpstr>
      <vt:lpstr>die Bett- und Badwäsche vom Wagen mitnehmen,</vt:lpstr>
      <vt:lpstr>sowie die Reinigungsmittel.  </vt:lpstr>
      <vt:lpstr>Sie soll präzise die Checkliste durcharbeiten. Es darf an nichts fehlen.</vt:lpstr>
      <vt:lpstr>Beim Staubwischen soll sie nebenbei Bügel, Wäscheliste, Beutel für Reinigung und für Wäscherei kontrollieren.</vt:lpstr>
      <vt:lpstr>Den Fernseher muss sie abwischen, das Programm und die Fernbedienung bereit-legen, </vt:lpstr>
      <vt:lpstr>... die Minibar auffüllen.</vt:lpstr>
      <vt:lpstr>Im Bad muss alles glänzen:</vt:lpstr>
      <vt:lpstr>die Kacheln</vt:lpstr>
      <vt:lpstr>das Waschbecken, die Toilette, der Spiegel. </vt:lpstr>
      <vt:lpstr>Sie wechselt Handtücher und Badetücher.</vt:lpstr>
      <vt:lpstr>Schmutzwäsche liefert sie in den Waschraum, saubere Wäsche füllt sie im Etagenoffice nach.</vt:lpstr>
      <vt:lpstr>Fundsachen übergibt sie der Hausdame. 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Zimmerreinigung</dc:title>
  <dc:creator>Andjelka</dc:creator>
  <cp:lastModifiedBy>Andjelka</cp:lastModifiedBy>
  <cp:revision>55</cp:revision>
  <dcterms:created xsi:type="dcterms:W3CDTF">2015-12-07T11:40:46Z</dcterms:created>
  <dcterms:modified xsi:type="dcterms:W3CDTF">2015-12-25T23:01:28Z</dcterms:modified>
</cp:coreProperties>
</file>