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A474D-6EAA-4B78-8F77-CC1FF3BEA90F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C6ABF-9FFD-43FA-AC61-7CC684C87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434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C6ABF-9FFD-43FA-AC61-7CC684C8764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C6ABF-9FFD-43FA-AC61-7CC684C8764C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C6ABF-9FFD-43FA-AC61-7CC684C8764C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C6ABF-9FFD-43FA-AC61-7CC684C8764C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C6ABF-9FFD-43FA-AC61-7CC684C8764C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C6ABF-9FFD-43FA-AC61-7CC684C8764C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C6ABF-9FFD-43FA-AC61-7CC684C8764C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C6ABF-9FFD-43FA-AC61-7CC684C8764C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C6ABF-9FFD-43FA-AC61-7CC684C8764C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C6ABF-9FFD-43FA-AC61-7CC684C8764C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C6ABF-9FFD-43FA-AC61-7CC684C8764C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C6ABF-9FFD-43FA-AC61-7CC684C8764C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C6ABF-9FFD-43FA-AC61-7CC684C8764C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C6ABF-9FFD-43FA-AC61-7CC684C8764C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C6ABF-9FFD-43FA-AC61-7CC684C8764C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C6ABF-9FFD-43FA-AC61-7CC684C8764C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C6ABF-9FFD-43FA-AC61-7CC684C8764C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C6ABF-9FFD-43FA-AC61-7CC684C8764C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C6ABF-9FFD-43FA-AC61-7CC684C8764C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C6ABF-9FFD-43FA-AC61-7CC684C8764C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21A1-424D-4460-B422-175763CA083F}" type="datetimeFigureOut">
              <a:rPr lang="en-US" smtClean="0"/>
              <a:pPr/>
              <a:t>12/6/2020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A61C-6396-4D64-A9FC-FFF48AC42D82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21A1-424D-4460-B422-175763CA083F}" type="datetimeFigureOut">
              <a:rPr lang="en-US" smtClean="0"/>
              <a:pPr/>
              <a:t>12/6/2020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A61C-6396-4D64-A9FC-FFF48AC42D82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21A1-424D-4460-B422-175763CA083F}" type="datetimeFigureOut">
              <a:rPr lang="en-US" smtClean="0"/>
              <a:pPr/>
              <a:t>12/6/2020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A61C-6396-4D64-A9FC-FFF48AC42D82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21A1-424D-4460-B422-175763CA083F}" type="datetimeFigureOut">
              <a:rPr lang="en-US" smtClean="0"/>
              <a:pPr/>
              <a:t>12/6/2020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A61C-6396-4D64-A9FC-FFF48AC42D82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21A1-424D-4460-B422-175763CA083F}" type="datetimeFigureOut">
              <a:rPr lang="en-US" smtClean="0"/>
              <a:pPr/>
              <a:t>12/6/2020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A61C-6396-4D64-A9FC-FFF48AC42D82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21A1-424D-4460-B422-175763CA083F}" type="datetimeFigureOut">
              <a:rPr lang="en-US" smtClean="0"/>
              <a:pPr/>
              <a:t>12/6/2020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A61C-6396-4D64-A9FC-FFF48AC42D82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21A1-424D-4460-B422-175763CA083F}" type="datetimeFigureOut">
              <a:rPr lang="en-US" smtClean="0"/>
              <a:pPr/>
              <a:t>12/6/2020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A61C-6396-4D64-A9FC-FFF48AC42D82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21A1-424D-4460-B422-175763CA083F}" type="datetimeFigureOut">
              <a:rPr lang="en-US" smtClean="0"/>
              <a:pPr/>
              <a:t>12/6/2020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A61C-6396-4D64-A9FC-FFF48AC42D82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21A1-424D-4460-B422-175763CA083F}" type="datetimeFigureOut">
              <a:rPr lang="en-US" smtClean="0"/>
              <a:pPr/>
              <a:t>12/6/2020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A61C-6396-4D64-A9FC-FFF48AC42D82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21A1-424D-4460-B422-175763CA083F}" type="datetimeFigureOut">
              <a:rPr lang="en-US" smtClean="0"/>
              <a:pPr/>
              <a:t>12/6/2020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A61C-6396-4D64-A9FC-FFF48AC42D82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21A1-424D-4460-B422-175763CA083F}" type="datetimeFigureOut">
              <a:rPr lang="en-US" smtClean="0"/>
              <a:pPr/>
              <a:t>12/6/2020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A61C-6396-4D64-A9FC-FFF48AC42D82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821A1-424D-4460-B422-175763CA083F}" type="datetimeFigureOut">
              <a:rPr lang="en-US" smtClean="0"/>
              <a:pPr/>
              <a:t>12/6/2020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DA61C-6396-4D64-A9FC-FFF48AC42D82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143000"/>
          </a:xfrm>
        </p:spPr>
        <p:txBody>
          <a:bodyPr>
            <a:normAutofit/>
          </a:bodyPr>
          <a:lstStyle/>
          <a:p>
            <a:r>
              <a:rPr lang="sr-Latn-CS" sz="3200" b="1" dirty="0" smtClean="0">
                <a:latin typeface="Cambria" pitchFamily="18" charset="0"/>
              </a:rPr>
              <a:t>Bilden Sie Sätze:</a:t>
            </a:r>
            <a:r>
              <a:rPr lang="en-US" sz="3200" dirty="0" smtClean="0">
                <a:latin typeface="Cambria" pitchFamily="18" charset="0"/>
              </a:rPr>
              <a:t/>
            </a:r>
            <a:br>
              <a:rPr lang="en-US" sz="3200" dirty="0" smtClean="0">
                <a:latin typeface="Cambria" pitchFamily="18" charset="0"/>
              </a:rPr>
            </a:br>
            <a:endParaRPr lang="de-DE" sz="3200" dirty="0">
              <a:latin typeface="Cambria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2910" y="1428736"/>
            <a:ext cx="8072494" cy="5126055"/>
          </a:xfrm>
        </p:spPr>
        <p:txBody>
          <a:bodyPr>
            <a:noAutofit/>
          </a:bodyPr>
          <a:lstStyle/>
          <a:p>
            <a:r>
              <a:rPr lang="sr-Latn-CS" dirty="0" smtClean="0">
                <a:latin typeface="Cambria" pitchFamily="18" charset="0"/>
              </a:rPr>
              <a:t>aufstehen</a:t>
            </a:r>
            <a:r>
              <a:rPr lang="sr-Latn-CS" dirty="0">
                <a:latin typeface="Cambria" pitchFamily="18" charset="0"/>
              </a:rPr>
              <a:t>, Irene, 6 Uhr, jeden </a:t>
            </a:r>
            <a:r>
              <a:rPr lang="sr-Latn-CS" dirty="0" smtClean="0">
                <a:latin typeface="Cambria" pitchFamily="18" charset="0"/>
              </a:rPr>
              <a:t>Morgen</a:t>
            </a:r>
            <a:endParaRPr lang="en-US" dirty="0" smtClean="0">
              <a:latin typeface="Cambria" pitchFamily="18" charset="0"/>
            </a:endParaRPr>
          </a:p>
          <a:p>
            <a:pPr>
              <a:buNone/>
            </a:pPr>
            <a:r>
              <a:rPr lang="en-US" dirty="0" smtClean="0">
                <a:latin typeface="Cambria" pitchFamily="18" charset="0"/>
              </a:rPr>
              <a:t>	</a:t>
            </a:r>
            <a:r>
              <a:rPr lang="en-US" i="1" dirty="0" smtClean="0">
                <a:latin typeface="Cambria" pitchFamily="18" charset="0"/>
              </a:rPr>
              <a:t>Irene </a:t>
            </a:r>
            <a:r>
              <a:rPr lang="en-US" i="1" dirty="0" err="1" smtClean="0">
                <a:latin typeface="Cambria" pitchFamily="18" charset="0"/>
              </a:rPr>
              <a:t>steht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jeden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Morgen</a:t>
            </a:r>
            <a:r>
              <a:rPr lang="en-US" i="1" dirty="0" smtClean="0">
                <a:latin typeface="Cambria" pitchFamily="18" charset="0"/>
              </a:rPr>
              <a:t> um 6 </a:t>
            </a:r>
            <a:r>
              <a:rPr lang="en-US" i="1" dirty="0" err="1" smtClean="0">
                <a:latin typeface="Cambria" pitchFamily="18" charset="0"/>
              </a:rPr>
              <a:t>Uhr</a:t>
            </a:r>
            <a:r>
              <a:rPr lang="en-US" i="1" dirty="0" smtClean="0">
                <a:latin typeface="Cambria" pitchFamily="18" charset="0"/>
              </a:rPr>
              <a:t> auf.</a:t>
            </a:r>
            <a:endParaRPr lang="en-US" i="1" dirty="0">
              <a:latin typeface="Cambria" pitchFamily="18" charset="0"/>
            </a:endParaRPr>
          </a:p>
          <a:p>
            <a:r>
              <a:rPr lang="sr-Latn-CS" dirty="0">
                <a:latin typeface="Cambria" pitchFamily="18" charset="0"/>
              </a:rPr>
              <a:t>zu Mittag essen, die Pause, sie, </a:t>
            </a:r>
            <a:r>
              <a:rPr lang="sr-Latn-CS" dirty="0" smtClean="0">
                <a:latin typeface="Cambria" pitchFamily="18" charset="0"/>
              </a:rPr>
              <a:t>in</a:t>
            </a:r>
            <a:endParaRPr lang="en-US" dirty="0" smtClean="0">
              <a:latin typeface="Cambria" pitchFamily="18" charset="0"/>
            </a:endParaRPr>
          </a:p>
          <a:p>
            <a:pPr>
              <a:buNone/>
            </a:pPr>
            <a:r>
              <a:rPr lang="en-US" dirty="0" smtClean="0">
                <a:latin typeface="Cambria" pitchFamily="18" charset="0"/>
              </a:rPr>
              <a:t>	</a:t>
            </a:r>
            <a:r>
              <a:rPr lang="en-US" i="1" dirty="0" smtClean="0">
                <a:latin typeface="Cambria" pitchFamily="18" charset="0"/>
              </a:rPr>
              <a:t>In </a:t>
            </a:r>
            <a:r>
              <a:rPr lang="en-US" i="1" dirty="0" err="1" smtClean="0">
                <a:latin typeface="Cambria" pitchFamily="18" charset="0"/>
              </a:rPr>
              <a:t>der</a:t>
            </a:r>
            <a:r>
              <a:rPr lang="en-US" i="1" dirty="0" smtClean="0">
                <a:latin typeface="Cambria" pitchFamily="18" charset="0"/>
              </a:rPr>
              <a:t> Pause </a:t>
            </a:r>
            <a:r>
              <a:rPr lang="en-US" i="1" dirty="0" err="1" smtClean="0">
                <a:latin typeface="Cambria" pitchFamily="18" charset="0"/>
              </a:rPr>
              <a:t>isst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sie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de-DE" i="1" dirty="0" smtClean="0">
                <a:latin typeface="Cambria" pitchFamily="18" charset="0"/>
              </a:rPr>
              <a:t>zu Mittag.</a:t>
            </a:r>
            <a:endParaRPr lang="en-US" i="1" dirty="0">
              <a:latin typeface="Cambria" pitchFamily="18" charset="0"/>
            </a:endParaRPr>
          </a:p>
          <a:p>
            <a:r>
              <a:rPr lang="sr-Latn-CS" dirty="0">
                <a:latin typeface="Cambria" pitchFamily="18" charset="0"/>
              </a:rPr>
              <a:t>sie, die Arbeit, schwimmen gehen, </a:t>
            </a:r>
            <a:r>
              <a:rPr lang="sr-Latn-CS" dirty="0" smtClean="0">
                <a:latin typeface="Cambria" pitchFamily="18" charset="0"/>
              </a:rPr>
              <a:t>nach</a:t>
            </a:r>
            <a:endParaRPr lang="de-DE" dirty="0" smtClean="0">
              <a:latin typeface="Cambria" pitchFamily="18" charset="0"/>
            </a:endParaRPr>
          </a:p>
          <a:p>
            <a:pPr>
              <a:buNone/>
            </a:pPr>
            <a:r>
              <a:rPr lang="de-DE" dirty="0" smtClean="0">
                <a:latin typeface="Cambria" pitchFamily="18" charset="0"/>
              </a:rPr>
              <a:t>	</a:t>
            </a:r>
            <a:r>
              <a:rPr lang="de-DE" i="1" dirty="0" smtClean="0">
                <a:latin typeface="Cambria" pitchFamily="18" charset="0"/>
              </a:rPr>
              <a:t>Nach der Arbeit geht sie schwimmen.</a:t>
            </a:r>
            <a:endParaRPr lang="en-US" i="1" dirty="0">
              <a:latin typeface="Cambria" pitchFamily="18" charset="0"/>
            </a:endParaRPr>
          </a:p>
          <a:p>
            <a:pPr>
              <a:buNone/>
            </a:pPr>
            <a:endParaRPr lang="en-US" i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Wann hat Irene Mittagspause und wie lange dauert sie?</a:t>
            </a:r>
            <a:r>
              <a:rPr lang="de-DE" dirty="0" smtClean="0"/>
              <a:t> (12 Uhr; 30 Minuten)</a:t>
            </a:r>
          </a:p>
          <a:p>
            <a:endParaRPr lang="de-DE" dirty="0" smtClean="0"/>
          </a:p>
          <a:p>
            <a:pPr>
              <a:buNone/>
            </a:pPr>
            <a:r>
              <a:rPr lang="de-DE" dirty="0" smtClean="0"/>
              <a:t>	Um 12 Uhr hat Irene eine halbe Stunde (30 Minuten) Pause.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rmAutofit/>
          </a:bodyPr>
          <a:lstStyle/>
          <a:p>
            <a:r>
              <a:rPr lang="sr-Latn-CS" dirty="0" smtClean="0"/>
              <a:t>Wann hat Irene frei?</a:t>
            </a:r>
            <a:r>
              <a:rPr lang="de-DE" dirty="0" smtClean="0"/>
              <a:t> (Samstag und Sonntag)</a:t>
            </a:r>
          </a:p>
          <a:p>
            <a:endParaRPr lang="de-DE" dirty="0" smtClean="0"/>
          </a:p>
          <a:p>
            <a:r>
              <a:rPr lang="de-DE" dirty="0" smtClean="0"/>
              <a:t>Am Wochenende hat Irene frei.</a:t>
            </a:r>
          </a:p>
          <a:p>
            <a:r>
              <a:rPr lang="de-DE" dirty="0" smtClean="0"/>
              <a:t>Samstags und sonntags hat Irene frei.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sr-Latn-CS" dirty="0" smtClean="0"/>
              <a:t>Was macht sie nachmittags?</a:t>
            </a:r>
            <a:endParaRPr lang="de-DE" dirty="0" smtClean="0"/>
          </a:p>
          <a:p>
            <a:r>
              <a:rPr lang="sr-Latn-CS" dirty="0" smtClean="0"/>
              <a:t>schwimmen oder spazieren</a:t>
            </a:r>
            <a:r>
              <a:rPr lang="de-DE" dirty="0" smtClean="0"/>
              <a:t>; </a:t>
            </a:r>
            <a:r>
              <a:rPr lang="sr-Latn-CS" dirty="0" smtClean="0"/>
              <a:t>müde</a:t>
            </a:r>
            <a:r>
              <a:rPr lang="de-DE" dirty="0" smtClean="0"/>
              <a:t> - </a:t>
            </a:r>
            <a:r>
              <a:rPr lang="sr-Latn-CS" dirty="0" smtClean="0"/>
              <a:t>im Hotel</a:t>
            </a:r>
            <a:r>
              <a:rPr lang="de-DE" dirty="0" smtClean="0"/>
              <a:t> </a:t>
            </a:r>
            <a:r>
              <a:rPr lang="sr-Latn-CS" dirty="0" smtClean="0"/>
              <a:t>bleib</a:t>
            </a:r>
            <a:r>
              <a:rPr lang="de-DE" dirty="0" smtClean="0"/>
              <a:t>en</a:t>
            </a:r>
            <a:r>
              <a:rPr lang="sr-Latn-CS" dirty="0" smtClean="0"/>
              <a:t>, schl</a:t>
            </a:r>
            <a:r>
              <a:rPr lang="de-DE" dirty="0" smtClean="0"/>
              <a:t>afen, ein Buch lesen oder</a:t>
            </a:r>
            <a:r>
              <a:rPr lang="sr-Latn-CS" dirty="0" smtClean="0"/>
              <a:t> E-Mails</a:t>
            </a:r>
            <a:r>
              <a:rPr lang="de-DE" dirty="0" smtClean="0"/>
              <a:t> </a:t>
            </a:r>
            <a:r>
              <a:rPr lang="sr-Latn-CS" dirty="0" smtClean="0"/>
              <a:t>schreib</a:t>
            </a:r>
            <a:r>
              <a:rPr lang="de-DE" dirty="0" smtClean="0"/>
              <a:t>en</a:t>
            </a:r>
          </a:p>
          <a:p>
            <a:endParaRPr lang="de-DE" dirty="0" smtClean="0"/>
          </a:p>
          <a:p>
            <a:r>
              <a:rPr lang="sr-Latn-CS" dirty="0" smtClean="0"/>
              <a:t>Manchmal geht sie gleich nach der Arbeit schwimmen oder spazieren. Manchmal ist sie sehr müde. Dann bleibt sie im Hotel, schl</a:t>
            </a:r>
            <a:r>
              <a:rPr lang="de-DE" dirty="0" smtClean="0"/>
              <a:t>äft, liest ein Buch oder</a:t>
            </a:r>
            <a:r>
              <a:rPr lang="sr-Latn-CS" dirty="0" smtClean="0"/>
              <a:t> schreibt E-Mails</a:t>
            </a:r>
            <a:r>
              <a:rPr lang="de-DE" dirty="0" smtClean="0"/>
              <a:t>.</a:t>
            </a:r>
            <a:endParaRPr lang="en-US" dirty="0" smtClean="0"/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25963"/>
          </a:xfrm>
        </p:spPr>
        <p:txBody>
          <a:bodyPr>
            <a:normAutofit/>
          </a:bodyPr>
          <a:lstStyle/>
          <a:p>
            <a:r>
              <a:rPr lang="sr-Latn-CS" dirty="0" smtClean="0"/>
              <a:t>Warum bleibt Irene abends an der Flusspromenade?</a:t>
            </a:r>
            <a:endParaRPr lang="de-DE" dirty="0" smtClean="0"/>
          </a:p>
          <a:p>
            <a:r>
              <a:rPr lang="sr-Latn-CS" dirty="0" smtClean="0"/>
              <a:t>immer etwas los: viele Jugendliche</a:t>
            </a:r>
            <a:r>
              <a:rPr lang="de-DE" dirty="0" smtClean="0"/>
              <a:t>;</a:t>
            </a:r>
            <a:r>
              <a:rPr lang="sr-Latn-CS" dirty="0" smtClean="0"/>
              <a:t>  Musik bis spät in die Nacht</a:t>
            </a:r>
            <a:r>
              <a:rPr lang="de-DE" dirty="0" smtClean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sr-Latn-CS" dirty="0" smtClean="0"/>
              <a:t>Da ist abends immer etwas los: viele Jugendliche,  Musik bis spät in die Nacht</a:t>
            </a:r>
            <a:r>
              <a:rPr lang="de-DE" dirty="0" smtClean="0"/>
              <a:t>. 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Wann hat Markus Frühschicht?</a:t>
            </a:r>
            <a:endParaRPr lang="de-DE" dirty="0" smtClean="0"/>
          </a:p>
          <a:p>
            <a:r>
              <a:rPr lang="sr-Latn-CS" dirty="0" smtClean="0"/>
              <a:t>Montag, </a:t>
            </a:r>
            <a:r>
              <a:rPr lang="de-DE" dirty="0" smtClean="0"/>
              <a:t>M</a:t>
            </a:r>
            <a:r>
              <a:rPr lang="sr-Latn-CS" dirty="0" smtClean="0"/>
              <a:t>ittwoch</a:t>
            </a:r>
            <a:r>
              <a:rPr lang="de-DE" dirty="0" smtClean="0"/>
              <a:t>,</a:t>
            </a:r>
            <a:r>
              <a:rPr lang="sr-Latn-CS" dirty="0" smtClean="0"/>
              <a:t> </a:t>
            </a:r>
            <a:r>
              <a:rPr lang="de-DE" dirty="0" smtClean="0"/>
              <a:t>D</a:t>
            </a:r>
            <a:r>
              <a:rPr lang="sr-Latn-CS" dirty="0" smtClean="0"/>
              <a:t>onnerstag</a:t>
            </a:r>
            <a:endParaRPr lang="de-DE" dirty="0" smtClean="0"/>
          </a:p>
          <a:p>
            <a:endParaRPr lang="de-DE" dirty="0" smtClean="0"/>
          </a:p>
          <a:p>
            <a:r>
              <a:rPr lang="sr-Latn-CS" dirty="0" smtClean="0"/>
              <a:t>Montags, mittwochs und donnerstags hat Markus Frühschicht.</a:t>
            </a:r>
            <a:endParaRPr lang="en-US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Was macht er als Hoteljunge?</a:t>
            </a:r>
            <a:endParaRPr lang="de-DE" dirty="0" smtClean="0"/>
          </a:p>
          <a:p>
            <a:r>
              <a:rPr lang="sr-Latn-CS" dirty="0" smtClean="0"/>
              <a:t>Gäste aufs Zimmer</a:t>
            </a:r>
            <a:r>
              <a:rPr lang="de-DE" dirty="0" smtClean="0"/>
              <a:t> </a:t>
            </a:r>
            <a:r>
              <a:rPr lang="sr-Latn-CS" dirty="0" smtClean="0"/>
              <a:t>führ</a:t>
            </a:r>
            <a:r>
              <a:rPr lang="de-DE" dirty="0" smtClean="0"/>
              <a:t>en</a:t>
            </a:r>
            <a:r>
              <a:rPr lang="sr-Latn-CS" dirty="0" smtClean="0"/>
              <a:t>, Gepäck</a:t>
            </a:r>
            <a:r>
              <a:rPr lang="de-DE" dirty="0" smtClean="0"/>
              <a:t> </a:t>
            </a:r>
            <a:r>
              <a:rPr lang="sr-Latn-CS" dirty="0" smtClean="0"/>
              <a:t>t</a:t>
            </a:r>
            <a:r>
              <a:rPr lang="de-DE" dirty="0" smtClean="0"/>
              <a:t>a</a:t>
            </a:r>
            <a:r>
              <a:rPr lang="sr-Latn-CS" dirty="0" smtClean="0"/>
              <a:t>g</a:t>
            </a:r>
            <a:r>
              <a:rPr lang="de-DE" dirty="0" smtClean="0"/>
              <a:t>en</a:t>
            </a:r>
            <a:r>
              <a:rPr lang="sr-Latn-CS" dirty="0" smtClean="0"/>
              <a:t>, Informationen über das Hotel</a:t>
            </a:r>
            <a:r>
              <a:rPr lang="de-DE" dirty="0" smtClean="0"/>
              <a:t> </a:t>
            </a:r>
            <a:r>
              <a:rPr lang="sr-Latn-CS" dirty="0" smtClean="0"/>
              <a:t>g</a:t>
            </a:r>
            <a:r>
              <a:rPr lang="de-DE" dirty="0" smtClean="0"/>
              <a:t>e</a:t>
            </a:r>
            <a:r>
              <a:rPr lang="sr-Latn-CS" dirty="0" smtClean="0"/>
              <a:t>b</a:t>
            </a:r>
            <a:r>
              <a:rPr lang="de-DE" dirty="0" smtClean="0"/>
              <a:t>en</a:t>
            </a:r>
          </a:p>
          <a:p>
            <a:endParaRPr lang="de-DE" dirty="0" smtClean="0"/>
          </a:p>
          <a:p>
            <a:r>
              <a:rPr lang="sr-Latn-CS" dirty="0" smtClean="0"/>
              <a:t>Er führt die Gäste aufs Zimmer, trägt das Gepäck, gibt Informationen über das Hotel.</a:t>
            </a:r>
            <a:endParaRPr lang="en-US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Was macht er nach dem Mittagessen?</a:t>
            </a:r>
            <a:endParaRPr lang="de-DE" dirty="0" smtClean="0"/>
          </a:p>
          <a:p>
            <a:r>
              <a:rPr lang="de-DE" dirty="0" smtClean="0"/>
              <a:t>s</a:t>
            </a:r>
            <a:r>
              <a:rPr lang="sr-Latn-CS" dirty="0" smtClean="0"/>
              <a:t>chl</a:t>
            </a:r>
            <a:r>
              <a:rPr lang="de-DE" dirty="0" smtClean="0"/>
              <a:t>a</a:t>
            </a:r>
            <a:r>
              <a:rPr lang="sr-Latn-CS" dirty="0" smtClean="0"/>
              <a:t>f</a:t>
            </a:r>
            <a:r>
              <a:rPr lang="de-DE" dirty="0" smtClean="0"/>
              <a:t>en</a:t>
            </a:r>
            <a:r>
              <a:rPr lang="sr-Latn-CS" dirty="0" smtClean="0"/>
              <a:t> </a:t>
            </a:r>
            <a:r>
              <a:rPr lang="de-DE" dirty="0" smtClean="0"/>
              <a:t>/ </a:t>
            </a:r>
            <a:r>
              <a:rPr lang="sr-Latn-CS" dirty="0" smtClean="0"/>
              <a:t>fernseh</a:t>
            </a:r>
            <a:r>
              <a:rPr lang="de-DE" dirty="0" smtClean="0"/>
              <a:t>en;</a:t>
            </a:r>
            <a:r>
              <a:rPr lang="sr-Latn-CS" dirty="0" smtClean="0"/>
              <a:t> E-Mails</a:t>
            </a:r>
            <a:r>
              <a:rPr lang="de-DE" dirty="0" smtClean="0"/>
              <a:t> </a:t>
            </a:r>
            <a:r>
              <a:rPr lang="sr-Latn-CS" dirty="0" smtClean="0"/>
              <a:t>schreib</a:t>
            </a:r>
            <a:r>
              <a:rPr lang="de-DE" dirty="0" smtClean="0"/>
              <a:t>en</a:t>
            </a:r>
            <a:r>
              <a:rPr lang="sr-Latn-CS" dirty="0" smtClean="0"/>
              <a:t>, mit Freunden</a:t>
            </a:r>
            <a:r>
              <a:rPr lang="de-DE" dirty="0" smtClean="0"/>
              <a:t> </a:t>
            </a:r>
            <a:r>
              <a:rPr lang="sr-Latn-CS" dirty="0" smtClean="0"/>
              <a:t>plauder</a:t>
            </a:r>
            <a:r>
              <a:rPr lang="de-DE" dirty="0" smtClean="0"/>
              <a:t>n;</a:t>
            </a:r>
            <a:r>
              <a:rPr lang="sr-Latn-CS" dirty="0" smtClean="0"/>
              <a:t> im Internet</a:t>
            </a:r>
            <a:r>
              <a:rPr lang="de-DE" dirty="0" smtClean="0"/>
              <a:t> </a:t>
            </a:r>
            <a:r>
              <a:rPr lang="sr-Latn-CS" dirty="0" smtClean="0"/>
              <a:t>surf</a:t>
            </a:r>
            <a:r>
              <a:rPr lang="de-DE" dirty="0" smtClean="0"/>
              <a:t>en</a:t>
            </a:r>
          </a:p>
          <a:p>
            <a:endParaRPr lang="de-DE" dirty="0" smtClean="0"/>
          </a:p>
          <a:p>
            <a:r>
              <a:rPr lang="sr-Latn-CS" dirty="0" smtClean="0"/>
              <a:t>Nach dem Mittagessen schläft er oder sieht fern. Er schreibt seine E-Mails, plaudert mit seinen Freunden oder surft im Internet. </a:t>
            </a:r>
            <a:endParaRPr lang="en-US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Was macht er im Hallenbad?</a:t>
            </a:r>
            <a:endParaRPr lang="de-DE" dirty="0" smtClean="0"/>
          </a:p>
          <a:p>
            <a:r>
              <a:rPr lang="sr-Latn-CS" dirty="0" smtClean="0"/>
              <a:t>für </a:t>
            </a:r>
            <a:r>
              <a:rPr lang="de-DE" dirty="0" smtClean="0"/>
              <a:t>Sicherheit, Ordnung und Sauberkeit im Bad </a:t>
            </a:r>
            <a:r>
              <a:rPr lang="sr-Latn-CS" dirty="0" smtClean="0"/>
              <a:t>sorg</a:t>
            </a:r>
            <a:r>
              <a:rPr lang="de-DE" dirty="0" smtClean="0"/>
              <a:t>en </a:t>
            </a:r>
            <a:endParaRPr lang="en-US" dirty="0" smtClean="0"/>
          </a:p>
          <a:p>
            <a:endParaRPr lang="en-US" dirty="0" smtClean="0"/>
          </a:p>
          <a:p>
            <a:r>
              <a:rPr lang="sr-Latn-CS" dirty="0" smtClean="0"/>
              <a:t>Er sorgt für </a:t>
            </a:r>
            <a:r>
              <a:rPr lang="de-DE" dirty="0" smtClean="0"/>
              <a:t>Sicherheit, Ordnung und Sauberkeit im Bad. </a:t>
            </a:r>
            <a:endParaRPr lang="en-US" dirty="0" smtClean="0"/>
          </a:p>
          <a:p>
            <a:endParaRPr lang="en-US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Wann hat Markus frei?</a:t>
            </a:r>
            <a:endParaRPr lang="de-DE" dirty="0" smtClean="0"/>
          </a:p>
          <a:p>
            <a:r>
              <a:rPr lang="sr-Latn-CS" dirty="0" smtClean="0"/>
              <a:t>Dienstag und </a:t>
            </a:r>
            <a:r>
              <a:rPr lang="de-DE" dirty="0" smtClean="0"/>
              <a:t>F</a:t>
            </a:r>
            <a:r>
              <a:rPr lang="sr-Latn-CS" dirty="0" smtClean="0"/>
              <a:t>reitag</a:t>
            </a:r>
            <a:endParaRPr lang="de-DE" dirty="0" smtClean="0"/>
          </a:p>
          <a:p>
            <a:endParaRPr lang="de-DE" dirty="0" smtClean="0"/>
          </a:p>
          <a:p>
            <a:r>
              <a:rPr lang="sr-Latn-CS" dirty="0" smtClean="0"/>
              <a:t>Dienstags und freitags hat er gewöhnlich frei.</a:t>
            </a:r>
            <a:endParaRPr lang="en-US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71480"/>
            <a:ext cx="8643998" cy="5857916"/>
          </a:xfrm>
        </p:spPr>
        <p:txBody>
          <a:bodyPr>
            <a:normAutofit/>
          </a:bodyPr>
          <a:lstStyle/>
          <a:p>
            <a:r>
              <a:rPr lang="sr-Latn-CS" dirty="0" smtClean="0"/>
              <a:t>Was macht er in der Freizeit?</a:t>
            </a:r>
            <a:endParaRPr lang="de-DE" dirty="0" smtClean="0"/>
          </a:p>
          <a:p>
            <a:r>
              <a:rPr lang="sr-Latn-CS" dirty="0" smtClean="0"/>
              <a:t>ein Boot miete</a:t>
            </a:r>
            <a:r>
              <a:rPr lang="de-DE" dirty="0" smtClean="0"/>
              <a:t>n,</a:t>
            </a:r>
            <a:r>
              <a:rPr lang="sr-Latn-CS" dirty="0" smtClean="0"/>
              <a:t> ruder</a:t>
            </a:r>
            <a:r>
              <a:rPr lang="de-DE" dirty="0" smtClean="0"/>
              <a:t>n</a:t>
            </a:r>
            <a:r>
              <a:rPr lang="sr-Latn-CS" dirty="0" smtClean="0"/>
              <a:t> oder angel</a:t>
            </a:r>
            <a:r>
              <a:rPr lang="de-DE" dirty="0" smtClean="0"/>
              <a:t>n;</a:t>
            </a:r>
            <a:r>
              <a:rPr lang="sr-Latn-CS" dirty="0" smtClean="0"/>
              <a:t> </a:t>
            </a:r>
            <a:r>
              <a:rPr lang="de-DE" dirty="0" smtClean="0"/>
              <a:t>die </a:t>
            </a:r>
            <a:r>
              <a:rPr lang="sr-Latn-CS" dirty="0" smtClean="0"/>
              <a:t>Stadt kennen</a:t>
            </a:r>
            <a:r>
              <a:rPr lang="de-DE" dirty="0" smtClean="0"/>
              <a:t> </a:t>
            </a:r>
            <a:r>
              <a:rPr lang="sr-Latn-CS" dirty="0" smtClean="0"/>
              <a:t>lern</a:t>
            </a:r>
            <a:r>
              <a:rPr lang="de-DE" dirty="0" smtClean="0"/>
              <a:t>en</a:t>
            </a:r>
          </a:p>
          <a:p>
            <a:endParaRPr lang="de-DE" dirty="0" smtClean="0"/>
          </a:p>
          <a:p>
            <a:r>
              <a:rPr lang="de-DE" smtClean="0"/>
              <a:t>In der Freizeit</a:t>
            </a:r>
            <a:r>
              <a:rPr lang="sr-Latn-CS" smtClean="0"/>
              <a:t> </a:t>
            </a:r>
            <a:r>
              <a:rPr lang="sr-Latn-CS" dirty="0" smtClean="0"/>
              <a:t>mietet er ein Boot und rudert oder angelt. Langsam lernt er die Stadt kennen. </a:t>
            </a:r>
            <a:endParaRPr lang="en-US" dirty="0" smtClean="0"/>
          </a:p>
          <a:p>
            <a:endParaRPr lang="en-US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2" y="900113"/>
            <a:ext cx="8229600" cy="5329237"/>
          </a:xfrm>
        </p:spPr>
        <p:txBody>
          <a:bodyPr/>
          <a:lstStyle/>
          <a:p>
            <a:r>
              <a:rPr lang="sr-Latn-CS" dirty="0" smtClean="0">
                <a:latin typeface="Cambria" pitchFamily="18" charset="0"/>
              </a:rPr>
              <a:t>bleiben, Irene, das Hotel, schlafen, in</a:t>
            </a:r>
            <a:r>
              <a:rPr lang="de-DE" dirty="0" smtClean="0">
                <a:latin typeface="Cambria" pitchFamily="18" charset="0"/>
              </a:rPr>
              <a:t>, </a:t>
            </a:r>
            <a:r>
              <a:rPr lang="sr-Latn-CS" dirty="0" smtClean="0">
                <a:latin typeface="Cambria" pitchFamily="18" charset="0"/>
              </a:rPr>
              <a:t>ein Buch lesen, die Arbeit, nach, oft</a:t>
            </a:r>
            <a:r>
              <a:rPr lang="de-DE" dirty="0" smtClean="0">
                <a:latin typeface="Cambria" pitchFamily="18" charset="0"/>
              </a:rPr>
              <a:t>, und</a:t>
            </a:r>
            <a:endParaRPr lang="en-US" dirty="0" smtClean="0">
              <a:latin typeface="Cambria" pitchFamily="18" charset="0"/>
            </a:endParaRPr>
          </a:p>
          <a:p>
            <a:pPr>
              <a:buNone/>
            </a:pPr>
            <a:r>
              <a:rPr lang="de-DE" dirty="0" smtClean="0">
                <a:latin typeface="Cambria" pitchFamily="18" charset="0"/>
              </a:rPr>
              <a:t>	</a:t>
            </a:r>
            <a:r>
              <a:rPr lang="de-DE" i="1" dirty="0" smtClean="0">
                <a:latin typeface="Cambria" pitchFamily="18" charset="0"/>
              </a:rPr>
              <a:t>Nach der Arbeit bleibt Irene oft im Hotel und schläft oder liest ein Buch.</a:t>
            </a:r>
          </a:p>
          <a:p>
            <a:r>
              <a:rPr lang="sr-Latn-CS" dirty="0" smtClean="0">
                <a:latin typeface="Cambria" pitchFamily="18" charset="0"/>
              </a:rPr>
              <a:t>Einkäufe machen, Irene, samstags</a:t>
            </a:r>
            <a:endParaRPr lang="de-DE" dirty="0" smtClean="0">
              <a:latin typeface="Cambria" pitchFamily="18" charset="0"/>
            </a:endParaRPr>
          </a:p>
          <a:p>
            <a:pPr>
              <a:buNone/>
            </a:pPr>
            <a:r>
              <a:rPr lang="de-DE" dirty="0" smtClean="0">
                <a:latin typeface="Cambria" pitchFamily="18" charset="0"/>
              </a:rPr>
              <a:t>	</a:t>
            </a:r>
            <a:r>
              <a:rPr lang="de-DE" i="1" dirty="0" smtClean="0">
                <a:latin typeface="Cambria" pitchFamily="18" charset="0"/>
              </a:rPr>
              <a:t>Samstags macht Irene Einkäufe.</a:t>
            </a:r>
            <a:endParaRPr lang="en-US" i="1" dirty="0" smtClean="0">
              <a:latin typeface="Cambria" pitchFamily="18" charset="0"/>
            </a:endParaRPr>
          </a:p>
          <a:p>
            <a:r>
              <a:rPr lang="sr-Latn-CS" dirty="0" smtClean="0">
                <a:latin typeface="Cambria" pitchFamily="18" charset="0"/>
              </a:rPr>
              <a:t>Markus, langsam, kennen lernen, die Stadt</a:t>
            </a:r>
            <a:endParaRPr lang="de-DE" dirty="0" smtClean="0">
              <a:latin typeface="Cambria" pitchFamily="18" charset="0"/>
            </a:endParaRPr>
          </a:p>
          <a:p>
            <a:pPr>
              <a:buNone/>
            </a:pPr>
            <a:r>
              <a:rPr lang="de-DE" dirty="0" smtClean="0">
                <a:latin typeface="Cambria" pitchFamily="18" charset="0"/>
              </a:rPr>
              <a:t>	</a:t>
            </a:r>
            <a:r>
              <a:rPr lang="de-DE" i="1" dirty="0" smtClean="0">
                <a:latin typeface="Cambria" pitchFamily="18" charset="0"/>
              </a:rPr>
              <a:t>Markus lernt langsam die Stadt kennen.</a:t>
            </a:r>
            <a:endParaRPr lang="en-US" i="1" dirty="0" smtClean="0">
              <a:latin typeface="Cambria" pitchFamily="18" charset="0"/>
            </a:endParaRP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525963"/>
          </a:xfrm>
        </p:spPr>
        <p:txBody>
          <a:bodyPr/>
          <a:lstStyle/>
          <a:p>
            <a:r>
              <a:rPr lang="sr-Latn-CS" dirty="0" smtClean="0"/>
              <a:t>Wie lernt Markus die Stadt kennen?</a:t>
            </a:r>
            <a:endParaRPr lang="de-DE" dirty="0" smtClean="0"/>
          </a:p>
          <a:p>
            <a:r>
              <a:rPr lang="sr-Latn-CS" dirty="0" smtClean="0"/>
              <a:t>Museen und Galerien</a:t>
            </a:r>
            <a:r>
              <a:rPr lang="de-DE" dirty="0" smtClean="0"/>
              <a:t> b</a:t>
            </a:r>
            <a:r>
              <a:rPr lang="sr-Latn-CS" dirty="0" smtClean="0"/>
              <a:t>esichtig</a:t>
            </a:r>
            <a:r>
              <a:rPr lang="de-DE" dirty="0" smtClean="0"/>
              <a:t>en</a:t>
            </a:r>
          </a:p>
          <a:p>
            <a:endParaRPr lang="de-DE" dirty="0" smtClean="0"/>
          </a:p>
          <a:p>
            <a:r>
              <a:rPr lang="sr-Latn-CS" dirty="0" smtClean="0"/>
              <a:t>Er besichtigt gerne Museen und Galerien. </a:t>
            </a:r>
            <a:endParaRPr lang="en-US" dirty="0" smtClean="0"/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1" y="1100137"/>
            <a:ext cx="8229600" cy="5443557"/>
          </a:xfrm>
        </p:spPr>
        <p:txBody>
          <a:bodyPr>
            <a:normAutofit/>
          </a:bodyPr>
          <a:lstStyle/>
          <a:p>
            <a:r>
              <a:rPr lang="sr-Latn-CS" dirty="0" smtClean="0">
                <a:latin typeface="Cambria" pitchFamily="18" charset="0"/>
              </a:rPr>
              <a:t>Irene, einen Ausflug machen, die Umgebung, in, am Sonntag </a:t>
            </a:r>
            <a:endParaRPr lang="en-US" dirty="0" smtClean="0">
              <a:latin typeface="Cambria" pitchFamily="18" charset="0"/>
            </a:endParaRPr>
          </a:p>
          <a:p>
            <a:pPr>
              <a:buNone/>
            </a:pPr>
            <a:r>
              <a:rPr lang="en-US" dirty="0" smtClean="0">
                <a:latin typeface="Cambria" pitchFamily="18" charset="0"/>
              </a:rPr>
              <a:t>	</a:t>
            </a:r>
            <a:r>
              <a:rPr lang="en-US" i="1" dirty="0" smtClean="0">
                <a:latin typeface="Cambria" pitchFamily="18" charset="0"/>
              </a:rPr>
              <a:t>Irene </a:t>
            </a:r>
            <a:r>
              <a:rPr lang="en-US" i="1" dirty="0" err="1" smtClean="0">
                <a:latin typeface="Cambria" pitchFamily="18" charset="0"/>
              </a:rPr>
              <a:t>macht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einen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Ausflug</a:t>
            </a:r>
            <a:r>
              <a:rPr lang="en-US" i="1" dirty="0" smtClean="0">
                <a:latin typeface="Cambria" pitchFamily="18" charset="0"/>
              </a:rPr>
              <a:t> in die </a:t>
            </a:r>
            <a:r>
              <a:rPr lang="en-US" i="1" dirty="0" err="1" smtClean="0">
                <a:latin typeface="Cambria" pitchFamily="18" charset="0"/>
              </a:rPr>
              <a:t>Umgebung</a:t>
            </a:r>
            <a:r>
              <a:rPr lang="en-US" i="1" dirty="0" smtClean="0">
                <a:latin typeface="Cambria" pitchFamily="18" charset="0"/>
              </a:rPr>
              <a:t> am Sonntag.</a:t>
            </a:r>
            <a:endParaRPr lang="en-US" i="1" dirty="0">
              <a:latin typeface="Cambria" pitchFamily="18" charset="0"/>
            </a:endParaRPr>
          </a:p>
          <a:p>
            <a:r>
              <a:rPr lang="sr-Latn-CS" dirty="0" smtClean="0">
                <a:latin typeface="Cambria" pitchFamily="18" charset="0"/>
              </a:rPr>
              <a:t>Markus, tragen das Gepäck, geben Informationen, das Hotel, über</a:t>
            </a:r>
            <a:r>
              <a:rPr lang="de-DE" dirty="0" smtClean="0">
                <a:latin typeface="Cambria" pitchFamily="18" charset="0"/>
              </a:rPr>
              <a:t>, und</a:t>
            </a:r>
          </a:p>
          <a:p>
            <a:pPr>
              <a:buNone/>
            </a:pPr>
            <a:r>
              <a:rPr lang="de-DE" dirty="0" smtClean="0">
                <a:latin typeface="Cambria" pitchFamily="18" charset="0"/>
              </a:rPr>
              <a:t>	</a:t>
            </a:r>
            <a:r>
              <a:rPr lang="de-DE" i="1" dirty="0" smtClean="0">
                <a:latin typeface="Cambria" pitchFamily="18" charset="0"/>
              </a:rPr>
              <a:t>Markus trägt das Gepäck und gibt Informationen über das Hotel.</a:t>
            </a:r>
            <a:endParaRPr lang="en-US" i="1" dirty="0" smtClean="0">
              <a:latin typeface="Cambria" pitchFamily="18" charset="0"/>
            </a:endParaRPr>
          </a:p>
          <a:p>
            <a:pPr>
              <a:buNone/>
            </a:pPr>
            <a:endParaRPr lang="de-DE" dirty="0" smtClean="0">
              <a:latin typeface="Cambria" pitchFamily="18" charset="0"/>
            </a:endParaRP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229600" cy="4525963"/>
          </a:xfrm>
        </p:spPr>
        <p:txBody>
          <a:bodyPr/>
          <a:lstStyle/>
          <a:p>
            <a:r>
              <a:rPr lang="sr-Latn-CS" dirty="0" smtClean="0">
                <a:latin typeface="Cambria" pitchFamily="18" charset="0"/>
              </a:rPr>
              <a:t>schlafen,  das Mittagessen, nach,  Markus, oder fernseh</a:t>
            </a:r>
            <a:r>
              <a:rPr lang="de-DE" dirty="0" smtClean="0">
                <a:latin typeface="Cambria" pitchFamily="18" charset="0"/>
              </a:rPr>
              <a:t>e</a:t>
            </a:r>
            <a:r>
              <a:rPr lang="sr-Latn-CS" dirty="0" smtClean="0">
                <a:latin typeface="Cambria" pitchFamily="18" charset="0"/>
              </a:rPr>
              <a:t>n </a:t>
            </a:r>
            <a:endParaRPr lang="de-DE" dirty="0" smtClean="0">
              <a:latin typeface="Cambria" pitchFamily="18" charset="0"/>
            </a:endParaRPr>
          </a:p>
          <a:p>
            <a:pPr>
              <a:buNone/>
            </a:pPr>
            <a:r>
              <a:rPr lang="de-DE" dirty="0" smtClean="0">
                <a:latin typeface="Cambria" pitchFamily="18" charset="0"/>
              </a:rPr>
              <a:t>	</a:t>
            </a:r>
            <a:r>
              <a:rPr lang="de-DE" i="1" dirty="0" smtClean="0">
                <a:latin typeface="Cambria" pitchFamily="18" charset="0"/>
              </a:rPr>
              <a:t>Nach dem Mittagessen schläft Markus oder sieht fern.</a:t>
            </a:r>
            <a:endParaRPr lang="en-US" i="1" dirty="0" smtClean="0">
              <a:latin typeface="Cambria" pitchFamily="18" charset="0"/>
            </a:endParaRPr>
          </a:p>
          <a:p>
            <a:r>
              <a:rPr lang="sr-Latn-CS" dirty="0" smtClean="0">
                <a:latin typeface="Cambria" pitchFamily="18" charset="0"/>
              </a:rPr>
              <a:t>samstags, er,  helfen, die Rezeption, an</a:t>
            </a:r>
            <a:endParaRPr lang="de-DE" dirty="0" smtClean="0">
              <a:latin typeface="Cambria" pitchFamily="18" charset="0"/>
            </a:endParaRPr>
          </a:p>
          <a:p>
            <a:pPr>
              <a:buNone/>
            </a:pPr>
            <a:r>
              <a:rPr lang="de-DE" dirty="0" smtClean="0">
                <a:latin typeface="Cambria" pitchFamily="18" charset="0"/>
              </a:rPr>
              <a:t>	</a:t>
            </a:r>
            <a:r>
              <a:rPr lang="de-DE" i="1" dirty="0" smtClean="0">
                <a:latin typeface="Cambria" pitchFamily="18" charset="0"/>
              </a:rPr>
              <a:t>Samstags hilft er an der Rezeption.</a:t>
            </a:r>
          </a:p>
          <a:p>
            <a:r>
              <a:rPr lang="sr-Latn-CS" dirty="0" smtClean="0">
                <a:latin typeface="Cambria" pitchFamily="18" charset="0"/>
              </a:rPr>
              <a:t>Markus, selbstständig, Gäste, empfangen</a:t>
            </a:r>
            <a:endParaRPr lang="en-US" dirty="0" smtClean="0">
              <a:latin typeface="Cambria" pitchFamily="18" charset="0"/>
            </a:endParaRPr>
          </a:p>
          <a:p>
            <a:pPr>
              <a:buNone/>
            </a:pPr>
            <a:r>
              <a:rPr lang="en-US" dirty="0" smtClean="0">
                <a:latin typeface="Cambria" pitchFamily="18" charset="0"/>
              </a:rPr>
              <a:t>	</a:t>
            </a:r>
            <a:r>
              <a:rPr lang="en-US" i="1" dirty="0" smtClean="0">
                <a:latin typeface="Cambria" pitchFamily="18" charset="0"/>
              </a:rPr>
              <a:t>Markus </a:t>
            </a:r>
            <a:r>
              <a:rPr lang="en-US" i="1" dirty="0" err="1" smtClean="0">
                <a:latin typeface="Cambria" pitchFamily="18" charset="0"/>
              </a:rPr>
              <a:t>emfängt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Gäste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 err="1" smtClean="0">
                <a:latin typeface="Cambria" pitchFamily="18" charset="0"/>
              </a:rPr>
              <a:t>selbstständig</a:t>
            </a:r>
            <a:r>
              <a:rPr lang="en-US" i="1" dirty="0" smtClean="0">
                <a:latin typeface="Cambria" pitchFamily="18" charset="0"/>
              </a:rPr>
              <a:t>.</a:t>
            </a:r>
          </a:p>
          <a:p>
            <a:pPr>
              <a:buNone/>
            </a:pPr>
            <a:endParaRPr lang="en-US" i="1" dirty="0" smtClean="0">
              <a:latin typeface="Cambria" pitchFamily="18" charset="0"/>
            </a:endParaRPr>
          </a:p>
          <a:p>
            <a:endParaRPr lang="de-DE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3200" b="1" dirty="0" smtClean="0"/>
              <a:t>Ergänzen Sie die Präposition: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de-D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714908"/>
          </a:xfrm>
        </p:spPr>
        <p:txBody>
          <a:bodyPr>
            <a:noAutofit/>
          </a:bodyPr>
          <a:lstStyle/>
          <a:p>
            <a:r>
              <a:rPr lang="sr-Latn-CS" dirty="0" smtClean="0">
                <a:latin typeface="Cambria" pitchFamily="18" charset="0"/>
              </a:rPr>
              <a:t>_____  </a:t>
            </a:r>
            <a:r>
              <a:rPr lang="sr-Latn-CS" dirty="0">
                <a:latin typeface="Cambria" pitchFamily="18" charset="0"/>
              </a:rPr>
              <a:t>der Pause isst Irene _____ Mittag. </a:t>
            </a:r>
            <a:endParaRPr lang="en-US" dirty="0">
              <a:latin typeface="Cambria" pitchFamily="18" charset="0"/>
            </a:endParaRPr>
          </a:p>
          <a:p>
            <a:r>
              <a:rPr lang="sr-Latn-CS" dirty="0">
                <a:latin typeface="Cambria" pitchFamily="18" charset="0"/>
              </a:rPr>
              <a:t>Manchmal geht sie gleich _____ 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sr-Latn-CS" dirty="0" smtClean="0">
                <a:latin typeface="Cambria" pitchFamily="18" charset="0"/>
              </a:rPr>
              <a:t>der </a:t>
            </a:r>
            <a:r>
              <a:rPr lang="sr-Latn-CS" dirty="0">
                <a:latin typeface="Cambria" pitchFamily="18" charset="0"/>
              </a:rPr>
              <a:t>Arbeit schwimmen oder spazieren. </a:t>
            </a:r>
            <a:endParaRPr lang="en-US" dirty="0">
              <a:latin typeface="Cambria" pitchFamily="18" charset="0"/>
            </a:endParaRPr>
          </a:p>
          <a:p>
            <a:r>
              <a:rPr lang="sr-Latn-CS" dirty="0">
                <a:latin typeface="Cambria" pitchFamily="18" charset="0"/>
              </a:rPr>
              <a:t>Nachmittags bleibt sie oft  _____  Hotel. </a:t>
            </a:r>
            <a:endParaRPr lang="en-US" dirty="0">
              <a:latin typeface="Cambria" pitchFamily="18" charset="0"/>
            </a:endParaRPr>
          </a:p>
          <a:p>
            <a:r>
              <a:rPr lang="sr-Latn-CS" dirty="0">
                <a:latin typeface="Cambria" pitchFamily="18" charset="0"/>
              </a:rPr>
              <a:t>_____ dem Abendessen besucht sie gerne Cafés _____ Stadtzentrum oder tanzt _____ der Hoteldisko. </a:t>
            </a:r>
            <a:endParaRPr lang="en-US" dirty="0">
              <a:latin typeface="Cambria" pitchFamily="18" charset="0"/>
            </a:endParaRPr>
          </a:p>
          <a:p>
            <a:r>
              <a:rPr lang="sr-Latn-CS" dirty="0">
                <a:latin typeface="Cambria" pitchFamily="18" charset="0"/>
              </a:rPr>
              <a:t>Oft bleibt sie _____ ihren </a:t>
            </a:r>
            <a:r>
              <a:rPr lang="sr-Latn-CS" dirty="0" smtClean="0">
                <a:latin typeface="Cambria" pitchFamily="18" charset="0"/>
              </a:rPr>
              <a:t>Freunden _____der </a:t>
            </a:r>
            <a:r>
              <a:rPr lang="sr-Latn-CS" dirty="0">
                <a:latin typeface="Cambria" pitchFamily="18" charset="0"/>
              </a:rPr>
              <a:t>Flusspromenade. </a:t>
            </a:r>
            <a:endParaRPr lang="en-US" dirty="0">
              <a:latin typeface="Cambria" pitchFamily="18" charset="0"/>
            </a:endParaRPr>
          </a:p>
          <a:p>
            <a:pPr>
              <a:buNone/>
            </a:pPr>
            <a:endParaRPr lang="de-DE" dirty="0"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1071546"/>
            <a:ext cx="5261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  <a:latin typeface="Cambria" pitchFamily="18" charset="0"/>
              </a:rPr>
              <a:t>In</a:t>
            </a:r>
            <a:endParaRPr lang="de-DE" sz="28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29256" y="1071546"/>
            <a:ext cx="5709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  <a:latin typeface="Cambria" pitchFamily="18" charset="0"/>
              </a:rPr>
              <a:t>zu</a:t>
            </a:r>
            <a:endParaRPr lang="de-DE" sz="28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86380" y="1643050"/>
            <a:ext cx="9765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  <a:latin typeface="Cambria" pitchFamily="18" charset="0"/>
              </a:rPr>
              <a:t>nach</a:t>
            </a:r>
            <a:endParaRPr lang="de-DE" sz="28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72132" y="2714620"/>
            <a:ext cx="615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  <a:latin typeface="Cambria" pitchFamily="18" charset="0"/>
              </a:rPr>
              <a:t>im</a:t>
            </a:r>
            <a:endParaRPr lang="de-DE" sz="28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3286124"/>
            <a:ext cx="10038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  <a:latin typeface="Cambria" pitchFamily="18" charset="0"/>
              </a:rPr>
              <a:t>Nach</a:t>
            </a:r>
            <a:endParaRPr lang="de-DE" sz="28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28794" y="3786190"/>
            <a:ext cx="615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  <a:latin typeface="Cambria" pitchFamily="18" charset="0"/>
              </a:rPr>
              <a:t>im</a:t>
            </a:r>
            <a:endParaRPr lang="de-DE" sz="28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15206" y="3857628"/>
            <a:ext cx="5132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  <a:latin typeface="Cambria" pitchFamily="18" charset="0"/>
              </a:rPr>
              <a:t>in</a:t>
            </a:r>
            <a:endParaRPr lang="de-DE" sz="28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14678" y="4857760"/>
            <a:ext cx="747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  <a:latin typeface="Cambria" pitchFamily="18" charset="0"/>
              </a:rPr>
              <a:t>mit</a:t>
            </a:r>
            <a:endParaRPr lang="de-DE" sz="28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16" y="4857760"/>
            <a:ext cx="593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  <a:latin typeface="Cambria" pitchFamily="18" charset="0"/>
              </a:rPr>
              <a:t>an</a:t>
            </a:r>
            <a:endParaRPr lang="de-DE" sz="2800" b="1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r>
              <a:rPr lang="sr-Latn-CS" dirty="0" smtClean="0">
                <a:latin typeface="Cambria" pitchFamily="18" charset="0"/>
              </a:rPr>
              <a:t>Da ist abends immer etwas los: viele Jugendliche,  Musik bis spät _____ die Nacht. </a:t>
            </a:r>
            <a:endParaRPr lang="en-US" dirty="0" smtClean="0">
              <a:latin typeface="Cambria" pitchFamily="18" charset="0"/>
            </a:endParaRPr>
          </a:p>
          <a:p>
            <a:r>
              <a:rPr lang="sr-Latn-CS" dirty="0" smtClean="0">
                <a:latin typeface="Cambria" pitchFamily="18" charset="0"/>
              </a:rPr>
              <a:t>Dann macht sie Einkäufe und bummelt _____ die Stadt. </a:t>
            </a:r>
            <a:endParaRPr lang="en-US" dirty="0" smtClean="0">
              <a:latin typeface="Cambria" pitchFamily="18" charset="0"/>
            </a:endParaRPr>
          </a:p>
          <a:p>
            <a:r>
              <a:rPr lang="sr-Latn-CS" dirty="0" smtClean="0">
                <a:latin typeface="Cambria" pitchFamily="18" charset="0"/>
              </a:rPr>
              <a:t>_____ </a:t>
            </a:r>
            <a:r>
              <a:rPr lang="en-US" dirty="0" smtClean="0">
                <a:latin typeface="Cambria" pitchFamily="18" charset="0"/>
              </a:rPr>
              <a:t>den </a:t>
            </a:r>
            <a:r>
              <a:rPr lang="sr-Latn-CS" dirty="0" smtClean="0">
                <a:latin typeface="Cambria" pitchFamily="18" charset="0"/>
              </a:rPr>
              <a:t>Arbeitstagen muss Markus früh aufstehen. </a:t>
            </a:r>
            <a:endParaRPr lang="en-US" dirty="0" smtClean="0">
              <a:latin typeface="Cambria" pitchFamily="18" charset="0"/>
            </a:endParaRPr>
          </a:p>
          <a:p>
            <a:r>
              <a:rPr lang="sr-Latn-CS" dirty="0" smtClean="0">
                <a:latin typeface="Cambria" pitchFamily="18" charset="0"/>
              </a:rPr>
              <a:t>Er arbeitet als Hoteljunge _____ 7 _____13 Uhr. </a:t>
            </a:r>
            <a:endParaRPr lang="en-US" dirty="0" smtClean="0">
              <a:latin typeface="Cambria" pitchFamily="18" charset="0"/>
            </a:endParaRPr>
          </a:p>
          <a:p>
            <a:r>
              <a:rPr lang="sr-Latn-CS" dirty="0" smtClean="0">
                <a:latin typeface="Cambria" pitchFamily="18" charset="0"/>
              </a:rPr>
              <a:t>Er führt die Gäste _____ Zimmer, trägt das Gepäck, gibt Informationen _____ </a:t>
            </a:r>
            <a:r>
              <a:rPr lang="de-DE" dirty="0" smtClean="0">
                <a:latin typeface="Cambria" pitchFamily="18" charset="0"/>
              </a:rPr>
              <a:t>  </a:t>
            </a:r>
            <a:r>
              <a:rPr lang="sr-Latn-CS" dirty="0" smtClean="0">
                <a:latin typeface="Cambria" pitchFamily="18" charset="0"/>
              </a:rPr>
              <a:t>das Hotel. </a:t>
            </a:r>
            <a:endParaRPr lang="en-US" dirty="0" smtClean="0">
              <a:latin typeface="Cambria" pitchFamily="18" charset="0"/>
            </a:endParaRPr>
          </a:p>
          <a:p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5929322" y="1285860"/>
            <a:ext cx="5132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  <a:latin typeface="Cambria" pitchFamily="18" charset="0"/>
              </a:rPr>
              <a:t>in</a:t>
            </a:r>
            <a:endParaRPr lang="de-DE" sz="28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43834" y="1857364"/>
            <a:ext cx="1157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  <a:latin typeface="Cambria" pitchFamily="18" charset="0"/>
              </a:rPr>
              <a:t>durch</a:t>
            </a:r>
            <a:endParaRPr lang="de-DE" sz="28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2928934"/>
            <a:ext cx="635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  <a:latin typeface="Cambria" pitchFamily="18" charset="0"/>
              </a:rPr>
              <a:t>An</a:t>
            </a:r>
            <a:endParaRPr lang="de-DE" sz="28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86380" y="4000504"/>
            <a:ext cx="7868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  <a:latin typeface="Cambria" pitchFamily="18" charset="0"/>
              </a:rPr>
              <a:t>von</a:t>
            </a:r>
            <a:endParaRPr lang="de-DE" sz="28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72264" y="4000504"/>
            <a:ext cx="673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  <a:latin typeface="Cambria" pitchFamily="18" charset="0"/>
              </a:rPr>
              <a:t>bis</a:t>
            </a:r>
            <a:endParaRPr lang="de-DE" sz="28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9058" y="4643446"/>
            <a:ext cx="873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  <a:latin typeface="Cambria" pitchFamily="18" charset="0"/>
              </a:rPr>
              <a:t>aufs</a:t>
            </a:r>
            <a:endParaRPr lang="de-DE" sz="28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8" y="5072074"/>
            <a:ext cx="9669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  <a:latin typeface="Cambria" pitchFamily="18" charset="0"/>
              </a:rPr>
              <a:t>über</a:t>
            </a:r>
            <a:endParaRPr lang="de-DE" sz="2800" b="1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4714908"/>
          </a:xfrm>
        </p:spPr>
        <p:txBody>
          <a:bodyPr>
            <a:normAutofit/>
          </a:bodyPr>
          <a:lstStyle/>
          <a:p>
            <a:r>
              <a:rPr lang="sr-Latn-CS" dirty="0" smtClean="0">
                <a:latin typeface="Cambria" pitchFamily="18" charset="0"/>
              </a:rPr>
              <a:t>Er schreibt seine E-Mails oder surft _____Internet. </a:t>
            </a:r>
            <a:endParaRPr lang="en-US" dirty="0" smtClean="0">
              <a:latin typeface="Cambria" pitchFamily="18" charset="0"/>
            </a:endParaRPr>
          </a:p>
          <a:p>
            <a:r>
              <a:rPr lang="sr-Latn-CS" dirty="0" smtClean="0">
                <a:latin typeface="Cambria" pitchFamily="18" charset="0"/>
              </a:rPr>
              <a:t>_____ 18</a:t>
            </a:r>
            <a:r>
              <a:rPr lang="de-DE" dirty="0" smtClean="0">
                <a:latin typeface="Cambria" pitchFamily="18" charset="0"/>
              </a:rPr>
              <a:t> </a:t>
            </a:r>
            <a:r>
              <a:rPr lang="sr-Latn-CS" dirty="0" smtClean="0">
                <a:latin typeface="Cambria" pitchFamily="18" charset="0"/>
              </a:rPr>
              <a:t>Uhr muss er wieder arbeiten.</a:t>
            </a:r>
            <a:endParaRPr lang="en-US" dirty="0" smtClean="0">
              <a:latin typeface="Cambria" pitchFamily="18" charset="0"/>
            </a:endParaRPr>
          </a:p>
          <a:p>
            <a:r>
              <a:rPr lang="sr-Latn-CS" dirty="0" smtClean="0">
                <a:latin typeface="Cambria" pitchFamily="18" charset="0"/>
              </a:rPr>
              <a:t>Er sorgt _____ Sicherheit, Ordnung und Sauberkeit im Bad. </a:t>
            </a:r>
            <a:endParaRPr lang="en-US" dirty="0" smtClean="0">
              <a:latin typeface="Cambria" pitchFamily="18" charset="0"/>
            </a:endParaRPr>
          </a:p>
          <a:p>
            <a:r>
              <a:rPr lang="sr-Latn-CS" dirty="0" smtClean="0">
                <a:latin typeface="Cambria" pitchFamily="18" charset="0"/>
              </a:rPr>
              <a:t>_____ Wochenenden hilft er _____ der Rezeption. </a:t>
            </a:r>
            <a:endParaRPr lang="en-US" dirty="0" smtClean="0">
              <a:latin typeface="Cambria" pitchFamily="18" charset="0"/>
            </a:endParaRPr>
          </a:p>
          <a:p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1928802"/>
            <a:ext cx="615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  <a:latin typeface="Cambria" pitchFamily="18" charset="0"/>
              </a:rPr>
              <a:t>im</a:t>
            </a:r>
            <a:endParaRPr lang="de-DE" sz="28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2500306"/>
            <a:ext cx="627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  <a:latin typeface="Cambria" pitchFamily="18" charset="0"/>
              </a:rPr>
              <a:t>Ab</a:t>
            </a:r>
            <a:endParaRPr lang="de-DE" sz="28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3108" y="3071810"/>
            <a:ext cx="681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  <a:latin typeface="Cambria" pitchFamily="18" charset="0"/>
              </a:rPr>
              <a:t>für</a:t>
            </a:r>
            <a:endParaRPr lang="de-DE" sz="28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4143380"/>
            <a:ext cx="635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  <a:latin typeface="Cambria" pitchFamily="18" charset="0"/>
              </a:rPr>
              <a:t>An</a:t>
            </a:r>
            <a:endParaRPr lang="de-DE" sz="28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57818" y="4143380"/>
            <a:ext cx="593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  <a:latin typeface="Cambria" pitchFamily="18" charset="0"/>
              </a:rPr>
              <a:t>an</a:t>
            </a:r>
            <a:endParaRPr lang="de-DE" sz="2800" b="1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b="1" dirty="0" smtClean="0"/>
              <a:t>Beantworten Sie die Fragen:</a:t>
            </a:r>
            <a:r>
              <a:rPr lang="en-US" dirty="0" smtClean="0"/>
              <a:t/>
            </a:r>
            <a:br>
              <a:rPr lang="en-US" dirty="0" smtClean="0"/>
            </a:b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Wann stehen Markus und Irene auf?</a:t>
            </a:r>
            <a:r>
              <a:rPr lang="de-DE" dirty="0" smtClean="0"/>
              <a:t> </a:t>
            </a:r>
          </a:p>
          <a:p>
            <a:r>
              <a:rPr lang="de-DE" dirty="0" smtClean="0"/>
              <a:t> 6 Uhr (jeden Morgen / von Montag bis Freitag / an Arbeitstagen)</a:t>
            </a:r>
          </a:p>
          <a:p>
            <a:endParaRPr lang="de-DE" dirty="0" smtClean="0"/>
          </a:p>
          <a:p>
            <a:r>
              <a:rPr lang="de-DE" dirty="0" smtClean="0"/>
              <a:t>Sie stehen ....  um 6 Uhr auf.</a:t>
            </a:r>
          </a:p>
          <a:p>
            <a:r>
              <a:rPr lang="de-DE" dirty="0" smtClean="0"/>
              <a:t>.... stehen sie um 6 Uhr auf.</a:t>
            </a:r>
          </a:p>
          <a:p>
            <a:r>
              <a:rPr lang="de-DE" dirty="0" smtClean="0"/>
              <a:t>Um 6 Uhr stehen Sie .... auf.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71480"/>
            <a:ext cx="8229600" cy="6286520"/>
          </a:xfrm>
        </p:spPr>
        <p:txBody>
          <a:bodyPr>
            <a:normAutofit/>
          </a:bodyPr>
          <a:lstStyle/>
          <a:p>
            <a:r>
              <a:rPr lang="sr-Latn-CS" dirty="0" smtClean="0"/>
              <a:t>Was machen </a:t>
            </a:r>
            <a:r>
              <a:rPr lang="de-DE" dirty="0" smtClean="0"/>
              <a:t>s</a:t>
            </a:r>
            <a:r>
              <a:rPr lang="sr-Latn-CS" dirty="0" smtClean="0"/>
              <a:t>ie im Hotel Oase?</a:t>
            </a:r>
            <a:endParaRPr lang="de-DE" dirty="0" smtClean="0"/>
          </a:p>
          <a:p>
            <a:r>
              <a:rPr lang="de-DE" dirty="0" smtClean="0"/>
              <a:t>Irene : Zimmermädchen /  Markus : Hoteljunge ; im Hallenbad und an der Rezeption</a:t>
            </a:r>
          </a:p>
          <a:p>
            <a:endParaRPr lang="de-DE" dirty="0" smtClean="0"/>
          </a:p>
          <a:p>
            <a:r>
              <a:rPr lang="de-DE" dirty="0" smtClean="0"/>
              <a:t>Irene arbeitet als Zimmermädchen und Markus als Hoteljunge.</a:t>
            </a:r>
          </a:p>
          <a:p>
            <a:endParaRPr lang="de-DE" dirty="0" smtClean="0"/>
          </a:p>
          <a:p>
            <a:r>
              <a:rPr lang="de-DE" dirty="0" smtClean="0"/>
              <a:t>Außerdem hilft Markus im Hallenbad und an der Rezeption.</a:t>
            </a:r>
            <a:endParaRPr lang="en-US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709</Words>
  <Application>Microsoft Office PowerPoint</Application>
  <PresentationFormat>On-screen Show (4:3)</PresentationFormat>
  <Paragraphs>139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Bilden Sie Sätze: </vt:lpstr>
      <vt:lpstr>PowerPoint Presentation</vt:lpstr>
      <vt:lpstr>PowerPoint Presentation</vt:lpstr>
      <vt:lpstr>PowerPoint Presentation</vt:lpstr>
      <vt:lpstr>Ergänzen Sie die Präposition: </vt:lpstr>
      <vt:lpstr>PowerPoint Presentation</vt:lpstr>
      <vt:lpstr>PowerPoint Presentation</vt:lpstr>
      <vt:lpstr>Beantworten Sie die Fragen: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Bilden Sie Sätze:</dc:title>
  <dc:creator>Andjelka</dc:creator>
  <cp:lastModifiedBy>Andrea</cp:lastModifiedBy>
  <cp:revision>25</cp:revision>
  <dcterms:created xsi:type="dcterms:W3CDTF">2016-10-29T20:59:59Z</dcterms:created>
  <dcterms:modified xsi:type="dcterms:W3CDTF">2020-12-06T16:13:13Z</dcterms:modified>
</cp:coreProperties>
</file>