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6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AAE9E-D35A-4E1A-AA11-BFF2E63BAF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03E3B-7577-424F-B2BF-E825A5D5A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00A46-1C8E-4D5B-8BDC-535269559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64305-2C00-44CC-A55F-D9165E80BF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F99AF-5B0B-459D-8928-F21B627510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6D31A-F6D9-4B00-A2E7-BF8F4EB1FB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527BEF-6102-4FA7-8D1E-8BFBEF21FF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A9528-20EF-4003-86A6-90B52E5ACF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71BDA-55F4-4CF0-A860-A21BD9201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DE1D6-4887-4987-BDB9-C9338E867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7030E-42AC-4591-9AD5-196BC5A1AF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DF90961-6F46-4E7C-8B95-690F0A1BB5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einen Ausflug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62000" y="2743200"/>
            <a:ext cx="80010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>
                <a:latin typeface="Times New Roman" pitchFamily="18" charset="0"/>
              </a:rPr>
              <a:t>Wir machen einen Ausflug nach Oplenac? Möchten Sie mitkommen?</a:t>
            </a:r>
          </a:p>
          <a:p>
            <a:pPr>
              <a:spcBef>
                <a:spcPct val="50000"/>
              </a:spcBef>
            </a:pPr>
            <a:r>
              <a:rPr lang="de-DE" sz="3600" i="1">
                <a:latin typeface="Times New Roman" pitchFamily="18" charset="0"/>
              </a:rPr>
              <a:t>Samstags machen wir Ausflüge in die Umgebung.</a:t>
            </a:r>
            <a:endParaRPr lang="en-US" sz="3600" i="1">
              <a:latin typeface="Times New Roman" pitchFamily="18" charset="0"/>
            </a:endParaRP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5334000" y="1295400"/>
            <a:ext cx="3276600" cy="914400"/>
          </a:xfrm>
          <a:prstGeom prst="ellipse">
            <a:avLst/>
          </a:prstGeom>
          <a:solidFill>
            <a:srgbClr val="EC685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3200" b="1" i="1"/>
              <a:t>machen</a:t>
            </a:r>
            <a:endParaRPr lang="en-US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im Internet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762000" y="2743200"/>
            <a:ext cx="8001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>
                <a:latin typeface="Times New Roman" pitchFamily="18" charset="0"/>
              </a:rPr>
              <a:t>Warum kommst du nicht mit? Du kannst ja später im Internet surfen</a:t>
            </a:r>
            <a:r>
              <a:rPr lang="de-DE" sz="3600" i="1">
                <a:latin typeface="Times New Roman" pitchFamily="18" charset="0"/>
              </a:rPr>
              <a:t>.</a:t>
            </a:r>
            <a:endParaRPr lang="en-US" sz="3600" i="1">
              <a:latin typeface="Times New Roman" pitchFamily="18" charset="0"/>
            </a:endParaRPr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5181600" y="1295400"/>
            <a:ext cx="3276600" cy="914400"/>
          </a:xfrm>
          <a:prstGeom prst="ellipse">
            <a:avLst/>
          </a:prstGeom>
          <a:solidFill>
            <a:srgbClr val="EC685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3200" b="1" i="1"/>
              <a:t>surfen</a:t>
            </a:r>
            <a:endParaRPr lang="en-US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etwas interessant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762000" y="2743200"/>
            <a:ext cx="8001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 err="1">
                <a:latin typeface="Times New Roman" pitchFamily="18" charset="0"/>
              </a:rPr>
              <a:t>Wie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findest</a:t>
            </a:r>
            <a:r>
              <a:rPr lang="en-US" sz="3600" i="1" dirty="0">
                <a:latin typeface="Times New Roman" pitchFamily="18" charset="0"/>
              </a:rPr>
              <a:t> du die </a:t>
            </a:r>
            <a:r>
              <a:rPr lang="en-US" sz="3600" i="1" dirty="0" err="1">
                <a:latin typeface="Times New Roman" pitchFamily="18" charset="0"/>
              </a:rPr>
              <a:t>Stadt</a:t>
            </a:r>
            <a:r>
              <a:rPr lang="en-US" sz="3600" i="1" dirty="0">
                <a:latin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</a:pPr>
            <a:r>
              <a:rPr lang="de-DE" sz="3600" i="1" dirty="0">
                <a:latin typeface="Times New Roman" pitchFamily="18" charset="0"/>
              </a:rPr>
              <a:t>- </a:t>
            </a:r>
            <a:r>
              <a:rPr lang="de-DE" sz="3600" i="1" dirty="0" smtClean="0">
                <a:latin typeface="Times New Roman" pitchFamily="18" charset="0"/>
              </a:rPr>
              <a:t>Interessant.</a:t>
            </a:r>
            <a:endParaRPr lang="en-US" sz="3600" i="1" dirty="0">
              <a:latin typeface="Times New Roman" pitchFamily="18" charset="0"/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5334000" y="1295400"/>
            <a:ext cx="3276600" cy="914400"/>
          </a:xfrm>
          <a:prstGeom prst="ellipse">
            <a:avLst/>
          </a:prstGeom>
          <a:solidFill>
            <a:srgbClr val="EC685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3200" b="1" i="1"/>
              <a:t>finden</a:t>
            </a:r>
            <a:endParaRPr lang="en-US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den Flu</a:t>
            </a:r>
            <a:r>
              <a:rPr lang="de-DE">
                <a:solidFill>
                  <a:schemeClr val="tx1"/>
                </a:solidFill>
              </a:rPr>
              <a:t>ß entlang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685800" y="3505200"/>
            <a:ext cx="8001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>
                <a:latin typeface="Times New Roman" pitchFamily="18" charset="0"/>
              </a:rPr>
              <a:t>Sport treiben? Ihr könnt den Fluss entlang rennen.</a:t>
            </a: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5334000" y="1295400"/>
            <a:ext cx="3276600" cy="914400"/>
          </a:xfrm>
          <a:prstGeom prst="ellipse">
            <a:avLst/>
          </a:prstGeom>
          <a:solidFill>
            <a:srgbClr val="EC685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3200" b="1" i="1"/>
              <a:t>rennen</a:t>
            </a:r>
            <a:endParaRPr lang="en-US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in der Hoteldisko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5486400" y="1752600"/>
            <a:ext cx="3276600" cy="914400"/>
          </a:xfrm>
          <a:prstGeom prst="ellipse">
            <a:avLst/>
          </a:prstGeom>
          <a:solidFill>
            <a:srgbClr val="EC685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3200" b="1" i="1"/>
              <a:t>tanzen</a:t>
            </a:r>
            <a:endParaRPr lang="en-US" sz="3200" b="1" i="1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219200" y="3048000"/>
            <a:ext cx="68357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i="1">
                <a:latin typeface="Times New Roman" pitchFamily="18" charset="0"/>
              </a:rPr>
              <a:t>Kann man auch im Hotel tanzen?</a:t>
            </a:r>
          </a:p>
          <a:p>
            <a:pPr>
              <a:spcBef>
                <a:spcPct val="50000"/>
              </a:spcBef>
            </a:pPr>
            <a:r>
              <a:rPr lang="de-DE" sz="3600" i="1">
                <a:latin typeface="Times New Roman" pitchFamily="18" charset="0"/>
              </a:rPr>
              <a:t>- Ja, in der Hotel Disco.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6" dur="10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früh</a:t>
            </a:r>
            <a:r>
              <a:rPr lang="sr-Latn-CS"/>
              <a:t> </a:t>
            </a:r>
            <a:r>
              <a:rPr lang="sr-Latn-CS">
                <a:solidFill>
                  <a:schemeClr val="tx1"/>
                </a:solidFill>
              </a:rPr>
              <a:t>	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38200" y="3276600"/>
            <a:ext cx="8001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>
                <a:latin typeface="Times New Roman" pitchFamily="18" charset="0"/>
              </a:rPr>
              <a:t>Musst du morgen früh aufstehen?</a:t>
            </a:r>
          </a:p>
          <a:p>
            <a:pPr>
              <a:spcBef>
                <a:spcPct val="50000"/>
              </a:spcBef>
            </a:pPr>
            <a:r>
              <a:rPr lang="de-DE" sz="3600" i="1">
                <a:latin typeface="Times New Roman" pitchFamily="18" charset="0"/>
              </a:rPr>
              <a:t>Ja. Ich stehe schon um 6 Uhr auf.</a:t>
            </a:r>
            <a:endParaRPr lang="en-US" sz="3600" i="1">
              <a:latin typeface="Times New Roman" pitchFamily="18" charset="0"/>
            </a:endParaRP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4953000" y="1295400"/>
            <a:ext cx="3581400" cy="914400"/>
          </a:xfrm>
          <a:prstGeom prst="ellipse">
            <a:avLst/>
          </a:prstGeom>
          <a:solidFill>
            <a:srgbClr val="EC685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3200" b="1" i="1"/>
              <a:t>aufstehen</a:t>
            </a:r>
            <a:endParaRPr lang="en-US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eine Information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2971800"/>
            <a:ext cx="8001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>
                <a:latin typeface="Times New Roman" pitchFamily="18" charset="0"/>
              </a:rPr>
              <a:t>Entschuldigen Sie, können sie mir eine Information geben?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5334000" y="1295400"/>
            <a:ext cx="3276600" cy="914400"/>
          </a:xfrm>
          <a:prstGeom prst="ellipse">
            <a:avLst/>
          </a:prstGeom>
          <a:solidFill>
            <a:srgbClr val="EC685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3200" b="1" i="1"/>
              <a:t>geben</a:t>
            </a:r>
            <a:endParaRPr lang="en-US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Gäste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762000" y="2743200"/>
            <a:ext cx="80010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>
                <a:latin typeface="Times New Roman" pitchFamily="18" charset="0"/>
              </a:rPr>
              <a:t>Wer empfängt die Gruppe aus Holland heute Nachmittag?</a:t>
            </a:r>
          </a:p>
          <a:p>
            <a:pPr>
              <a:spcBef>
                <a:spcPct val="50000"/>
              </a:spcBef>
            </a:pPr>
            <a:r>
              <a:rPr lang="de-DE" sz="3600" i="1">
                <a:latin typeface="Times New Roman" pitchFamily="18" charset="0"/>
              </a:rPr>
              <a:t>-Markus.</a:t>
            </a:r>
            <a:endParaRPr lang="en-US" sz="3600" i="1">
              <a:latin typeface="Times New Roman" pitchFamily="18" charset="0"/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5334000" y="1295400"/>
            <a:ext cx="3276600" cy="914400"/>
          </a:xfrm>
          <a:prstGeom prst="ellipse">
            <a:avLst/>
          </a:prstGeom>
          <a:solidFill>
            <a:srgbClr val="EC685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3200" b="1" i="1"/>
              <a:t>empfangen</a:t>
            </a:r>
            <a:endParaRPr lang="en-US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einen Anruf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62000" y="2743200"/>
            <a:ext cx="8001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>
                <a:latin typeface="Times New Roman" pitchFamily="18" charset="0"/>
              </a:rPr>
              <a:t>Ich kann dir nicht helfen. Ich muss an der Rezeption bleiben und Anrufe beantworten.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5334000" y="1295400"/>
            <a:ext cx="3276600" cy="914400"/>
          </a:xfrm>
          <a:prstGeom prst="ellipse">
            <a:avLst/>
          </a:prstGeom>
          <a:solidFill>
            <a:srgbClr val="EC685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3200" b="1" i="1"/>
              <a:t>beantworten</a:t>
            </a:r>
            <a:endParaRPr lang="en-US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Museen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62000" y="2743200"/>
            <a:ext cx="8001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3600" i="1" dirty="0">
                <a:latin typeface="Times New Roman" pitchFamily="18" charset="0"/>
              </a:rPr>
              <a:t>Wann kann man das Museum besichtigen?</a:t>
            </a:r>
          </a:p>
          <a:p>
            <a:pPr>
              <a:spcBef>
                <a:spcPct val="50000"/>
              </a:spcBef>
            </a:pPr>
            <a:r>
              <a:rPr lang="de-DE" sz="3600" i="1" dirty="0">
                <a:latin typeface="Times New Roman" pitchFamily="18" charset="0"/>
              </a:rPr>
              <a:t>Jeden Tag von 10.00 </a:t>
            </a:r>
            <a:r>
              <a:rPr lang="de-DE" sz="3600" i="1" dirty="0" smtClean="0">
                <a:latin typeface="Times New Roman" pitchFamily="18" charset="0"/>
              </a:rPr>
              <a:t>bis </a:t>
            </a:r>
            <a:r>
              <a:rPr lang="de-DE" sz="3600" i="1" dirty="0">
                <a:latin typeface="Times New Roman" pitchFamily="18" charset="0"/>
              </a:rPr>
              <a:t>18.30 Uhr</a:t>
            </a:r>
            <a:endParaRPr lang="en-US" sz="3600" i="1" dirty="0">
              <a:latin typeface="Times New Roman" pitchFamily="18" charset="0"/>
            </a:endParaRP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5334000" y="1295400"/>
            <a:ext cx="3276600" cy="914400"/>
          </a:xfrm>
          <a:prstGeom prst="ellipse">
            <a:avLst/>
          </a:prstGeom>
          <a:solidFill>
            <a:srgbClr val="EC685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3200" b="1" i="1"/>
              <a:t>besichtigen</a:t>
            </a:r>
            <a:endParaRPr lang="en-US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mit Freunden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762000" y="2743200"/>
            <a:ext cx="8001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 err="1">
                <a:latin typeface="Times New Roman" pitchFamily="18" charset="0"/>
              </a:rPr>
              <a:t>Sie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</a:rPr>
              <a:t>sitzt</a:t>
            </a:r>
            <a:r>
              <a:rPr lang="en-US" sz="3600" i="1" dirty="0" smtClean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schon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zwei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Stunden</a:t>
            </a:r>
            <a:r>
              <a:rPr lang="en-US" sz="3600" i="1" dirty="0">
                <a:latin typeface="Times New Roman" pitchFamily="18" charset="0"/>
              </a:rPr>
              <a:t> auf </a:t>
            </a:r>
            <a:r>
              <a:rPr lang="en-US" sz="3600" i="1" dirty="0" err="1">
                <a:latin typeface="Times New Roman" pitchFamily="18" charset="0"/>
              </a:rPr>
              <a:t>der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Terrasse</a:t>
            </a:r>
            <a:r>
              <a:rPr lang="en-US" sz="3600" i="1" dirty="0">
                <a:latin typeface="Times New Roman" pitchFamily="18" charset="0"/>
              </a:rPr>
              <a:t> und </a:t>
            </a:r>
            <a:r>
              <a:rPr lang="en-US" sz="3600" i="1" dirty="0" err="1" smtClean="0">
                <a:latin typeface="Times New Roman" pitchFamily="18" charset="0"/>
              </a:rPr>
              <a:t>plaudert</a:t>
            </a:r>
            <a:r>
              <a:rPr lang="en-US" sz="3600" i="1" dirty="0" smtClean="0">
                <a:latin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</a:rPr>
              <a:t>mit</a:t>
            </a:r>
            <a:r>
              <a:rPr lang="en-US" sz="3600" i="1" dirty="0" smtClean="0">
                <a:latin typeface="Times New Roman" pitchFamily="18" charset="0"/>
              </a:rPr>
              <a:t> Irene.</a:t>
            </a:r>
            <a:endParaRPr lang="en-US" sz="3600" i="1" dirty="0">
              <a:latin typeface="Times New Roman" pitchFamily="18" charset="0"/>
            </a:endParaRP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5334000" y="1295400"/>
            <a:ext cx="3276600" cy="914400"/>
          </a:xfrm>
          <a:prstGeom prst="ellipse">
            <a:avLst/>
          </a:prstGeom>
          <a:solidFill>
            <a:srgbClr val="EC685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3200" b="1" i="1"/>
              <a:t>plaudern</a:t>
            </a:r>
            <a:endParaRPr lang="en-US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>
                <a:solidFill>
                  <a:schemeClr val="tx1"/>
                </a:solidFill>
              </a:rPr>
              <a:t>durch die Stadt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62000" y="2743200"/>
            <a:ext cx="8001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1" dirty="0" err="1">
                <a:latin typeface="Times New Roman" pitchFamily="18" charset="0"/>
              </a:rPr>
              <a:t>Nach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dem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Mittagessen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</a:rPr>
              <a:t>haben</a:t>
            </a:r>
            <a:r>
              <a:rPr lang="en-US" sz="3600" i="1" dirty="0" smtClean="0">
                <a:latin typeface="Times New Roman" pitchFamily="18" charset="0"/>
              </a:rPr>
              <a:t> </a:t>
            </a:r>
            <a:r>
              <a:rPr lang="en-US" sz="3600" i="1" dirty="0" err="1" smtClean="0">
                <a:latin typeface="Times New Roman" pitchFamily="18" charset="0"/>
              </a:rPr>
              <a:t>wir</a:t>
            </a:r>
            <a:r>
              <a:rPr lang="en-US" sz="3600" i="1" dirty="0" smtClean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frei</a:t>
            </a:r>
            <a:r>
              <a:rPr lang="en-US" sz="3600" i="1" dirty="0">
                <a:latin typeface="Times New Roman" pitchFamily="18" charset="0"/>
              </a:rPr>
              <a:t>. </a:t>
            </a:r>
            <a:r>
              <a:rPr lang="en-US" sz="3600" i="1" dirty="0" err="1">
                <a:latin typeface="Times New Roman" pitchFamily="18" charset="0"/>
              </a:rPr>
              <a:t>Wir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können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dann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ein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paar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Stunden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durch</a:t>
            </a:r>
            <a:r>
              <a:rPr lang="en-US" sz="3600" i="1" dirty="0">
                <a:latin typeface="Times New Roman" pitchFamily="18" charset="0"/>
              </a:rPr>
              <a:t> die </a:t>
            </a:r>
            <a:r>
              <a:rPr lang="en-US" sz="3600" i="1" dirty="0" err="1">
                <a:latin typeface="Times New Roman" pitchFamily="18" charset="0"/>
              </a:rPr>
              <a:t>Stadt</a:t>
            </a:r>
            <a:r>
              <a:rPr lang="en-US" sz="3600" i="1" dirty="0">
                <a:latin typeface="Times New Roman" pitchFamily="18" charset="0"/>
              </a:rPr>
              <a:t> </a:t>
            </a:r>
            <a:r>
              <a:rPr lang="en-US" sz="3600" i="1" dirty="0" err="1">
                <a:latin typeface="Times New Roman" pitchFamily="18" charset="0"/>
              </a:rPr>
              <a:t>bummeln</a:t>
            </a:r>
            <a:r>
              <a:rPr lang="en-US" sz="3600" i="1" dirty="0">
                <a:latin typeface="Times New Roman" pitchFamily="18" charset="0"/>
              </a:rPr>
              <a:t>.</a:t>
            </a:r>
            <a:r>
              <a:rPr lang="de-DE" sz="3600" i="1" dirty="0">
                <a:latin typeface="Times New Roman" pitchFamily="18" charset="0"/>
              </a:rPr>
              <a:t>.</a:t>
            </a:r>
            <a:endParaRPr lang="en-US" sz="3600" i="1" dirty="0">
              <a:latin typeface="Times New Roman" pitchFamily="18" charset="0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334000" y="1295400"/>
            <a:ext cx="3276600" cy="914400"/>
          </a:xfrm>
          <a:prstGeom prst="ellipse">
            <a:avLst/>
          </a:prstGeom>
          <a:solidFill>
            <a:srgbClr val="EC685A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DE" sz="3200" b="1" i="1"/>
              <a:t>bummeln</a:t>
            </a:r>
            <a:endParaRPr lang="en-US" sz="3200" b="1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204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einen Ausflug</vt:lpstr>
      <vt:lpstr>in der Hoteldisko</vt:lpstr>
      <vt:lpstr>früh  </vt:lpstr>
      <vt:lpstr>eine Information</vt:lpstr>
      <vt:lpstr>Gäste</vt:lpstr>
      <vt:lpstr>einen Anruf</vt:lpstr>
      <vt:lpstr>Museen</vt:lpstr>
      <vt:lpstr>mit Freunden</vt:lpstr>
      <vt:lpstr>durch die Stadt</vt:lpstr>
      <vt:lpstr>im Internet</vt:lpstr>
      <vt:lpstr>etwas interessant</vt:lpstr>
      <vt:lpstr>den Fluß entlang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NSA</dc:creator>
  <cp:lastModifiedBy>Andrea</cp:lastModifiedBy>
  <cp:revision>4</cp:revision>
  <dcterms:created xsi:type="dcterms:W3CDTF">2010-10-15T18:50:08Z</dcterms:created>
  <dcterms:modified xsi:type="dcterms:W3CDTF">2020-12-06T16:12:38Z</dcterms:modified>
</cp:coreProperties>
</file>