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4" r:id="rId9"/>
    <p:sldId id="275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35BD8-A6F5-48F0-9274-57BEC352E2E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248DF-15AD-4F4C-BA0A-5019C26A1D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48DF-15AD-4F4C-BA0A-5019C26A1DC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18605-2532-474B-80C1-212E8DE87EB7}" type="datetimeFigureOut">
              <a:rPr lang="en-US" smtClean="0"/>
              <a:pPr/>
              <a:t>12/5/2017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DE25-E59A-4B16-9F99-227CA40D39CE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785794"/>
            <a:ext cx="8429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Perfekt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je složeno vreme. Gradi se od pomoćnih glagola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haben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ili 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sein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i </a:t>
            </a:r>
            <a:r>
              <a:rPr kumimoji="0" lang="de-D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participa perfekta (Partizip II)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7" y="2214555"/>
          <a:ext cx="8501122" cy="2643204"/>
        </p:xfrm>
        <a:graphic>
          <a:graphicData uri="http://schemas.openxmlformats.org/drawingml/2006/table">
            <a:tbl>
              <a:tblPr/>
              <a:tblGrid>
                <a:gridCol w="751499"/>
                <a:gridCol w="2560538"/>
                <a:gridCol w="3335840"/>
                <a:gridCol w="1853245"/>
              </a:tblGrid>
              <a:tr h="881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Pomoćni glagol</a:t>
                      </a: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ambria" pitchFamily="18" charset="0"/>
                          <a:ea typeface="Times New Roman"/>
                          <a:cs typeface="Times New Roman"/>
                        </a:rPr>
                        <a:t>Er </a:t>
                      </a: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hat </a:t>
                      </a: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eine Pizza </a:t>
                      </a:r>
                      <a:endParaRPr lang="en-US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gemacht. </a:t>
                      </a: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881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ambria" pitchFamily="18" charset="0"/>
                          <a:ea typeface="Times New Roman"/>
                          <a:cs typeface="Times New Roman"/>
                        </a:rPr>
                        <a:t>Ich </a:t>
                      </a: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bin </a:t>
                      </a: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Cambria" pitchFamily="18" charset="0"/>
                          <a:ea typeface="Times New Roman"/>
                          <a:cs typeface="Times New Roman"/>
                        </a:rPr>
                        <a:t>gestern nach Kraljevo</a:t>
                      </a:r>
                      <a:endParaRPr lang="en-US" sz="24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gefahren. </a:t>
                      </a:r>
                      <a:endParaRPr lang="en-US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500042"/>
            <a:ext cx="4708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Partizip II jakih glagola</a:t>
            </a:r>
            <a:endParaRPr kumimoji="0" lang="de-DE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643048"/>
          <a:ext cx="9144001" cy="2857524"/>
        </p:xfrm>
        <a:graphic>
          <a:graphicData uri="http://schemas.openxmlformats.org/drawingml/2006/table">
            <a:tbl>
              <a:tblPr/>
              <a:tblGrid>
                <a:gridCol w="1198104"/>
                <a:gridCol w="1499916"/>
                <a:gridCol w="1618812"/>
                <a:gridCol w="1221883"/>
                <a:gridCol w="2129149"/>
                <a:gridCol w="1476137"/>
              </a:tblGrid>
              <a:tr h="7143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Infinitiv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Pom. gl.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fahren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20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fahr</a:t>
                      </a: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en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Sie  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sind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mit dem Bus 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gefahren. 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sehen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20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seh</a:t>
                      </a: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en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Der Kellner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hat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den Gast nicht 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gesehen. 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trinken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20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trunk</a:t>
                      </a: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en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Herr Zorn 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hat 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mbria" pitchFamily="18" charset="0"/>
                          <a:ea typeface="Times New Roman"/>
                          <a:cs typeface="Times New Roman"/>
                        </a:rPr>
                        <a:t>gestern Rotwein</a:t>
                      </a:r>
                      <a:endParaRPr lang="en-US" sz="20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getrunken.</a:t>
                      </a:r>
                      <a:endParaRPr lang="en-US" sz="20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4857760"/>
            <a:ext cx="8715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latin typeface="Cambria" pitchFamily="18" charset="0"/>
              </a:rPr>
              <a:t>Jaki glagoli se u participu II većinom zavr</a:t>
            </a:r>
            <a:r>
              <a:rPr lang="sr-Latn-CS" sz="2400" dirty="0" smtClean="0">
                <a:latin typeface="Cambria" pitchFamily="18" charset="0"/>
              </a:rPr>
              <a:t>šavaju nastavkom  </a:t>
            </a:r>
            <a:r>
              <a:rPr lang="de-DE" sz="2400" b="1" dirty="0" smtClean="0">
                <a:latin typeface="Cambria" pitchFamily="18" charset="0"/>
              </a:rPr>
              <a:t>-en</a:t>
            </a:r>
            <a:r>
              <a:rPr lang="de-DE" sz="2400" dirty="0" smtClean="0">
                <a:latin typeface="Cambria" pitchFamily="18" charset="0"/>
              </a:rPr>
              <a:t> . </a:t>
            </a:r>
            <a:r>
              <a:rPr lang="en-US" sz="2400" dirty="0" err="1" smtClean="0">
                <a:latin typeface="Cambria" pitchFamily="18" charset="0"/>
              </a:rPr>
              <a:t>Često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dolazi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</a:t>
            </a:r>
            <a:r>
              <a:rPr lang="en-US" sz="2400" dirty="0" smtClean="0">
                <a:latin typeface="Cambria" pitchFamily="18" charset="0"/>
              </a:rPr>
              <a:t> do </a:t>
            </a:r>
            <a:r>
              <a:rPr lang="en-US" sz="2400" dirty="0" err="1" smtClean="0">
                <a:latin typeface="Cambria" pitchFamily="18" charset="0"/>
              </a:rPr>
              <a:t>promene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vokala</a:t>
            </a:r>
            <a:r>
              <a:rPr lang="en-US" sz="2400" dirty="0" smtClean="0">
                <a:latin typeface="Cambria" pitchFamily="18" charset="0"/>
              </a:rPr>
              <a:t> u </a:t>
            </a:r>
            <a:r>
              <a:rPr lang="en-US" sz="2400" dirty="0" err="1" smtClean="0">
                <a:latin typeface="Cambria" pitchFamily="18" charset="0"/>
              </a:rPr>
              <a:t>osnovi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Zbog</a:t>
            </a:r>
            <a:r>
              <a:rPr lang="en-US" sz="2400" dirty="0" smtClean="0">
                <a:latin typeface="Cambria" pitchFamily="18" charset="0"/>
              </a:rPr>
              <a:t> toga </a:t>
            </a:r>
            <a:r>
              <a:rPr lang="en-US" sz="2400" dirty="0" err="1" smtClean="0">
                <a:latin typeface="Cambria" pitchFamily="18" charset="0"/>
              </a:rPr>
              <a:t>particip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perfekta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treba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učiti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iz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liste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jakih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glagola</a:t>
            </a:r>
            <a:r>
              <a:rPr lang="en-US" sz="2400" dirty="0" smtClean="0">
                <a:latin typeface="Cambria" pitchFamily="18" charset="0"/>
              </a:rPr>
              <a:t>: 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>
                <a:latin typeface="Cambria" pitchFamily="18" charset="0"/>
              </a:rPr>
              <a:t>Perfekt sa pomoćnim glagolom "haben" grade: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>
                <a:latin typeface="Cambria" pitchFamily="18" charset="0"/>
              </a:rPr>
              <a:t>svi prelazni glagoli (glagoli koji mogu imati objekat u akuzativu) </a:t>
            </a:r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svi povratni glagoli (sich interessieren)</a:t>
            </a:r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svi modalni glagoli (retko se upotrebljavaju u perfektu)</a:t>
            </a:r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većina ostalih glagola (glagoli mirovanja)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1071570"/>
          </a:xfrm>
        </p:spPr>
        <p:txBody>
          <a:bodyPr>
            <a:noAutofit/>
          </a:bodyPr>
          <a:lstStyle/>
          <a:p>
            <a:pPr algn="l"/>
            <a:r>
              <a:rPr lang="de-DE" sz="4000" dirty="0" smtClean="0">
                <a:latin typeface="Cambria" pitchFamily="18" charset="0"/>
              </a:rPr>
              <a:t>Perfekt sa pomoćnim glagolom "sein"  grade: 	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endParaRPr lang="de-DE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pPr lvl="0"/>
            <a:r>
              <a:rPr lang="de-DE" dirty="0" smtClean="0">
                <a:latin typeface="Cambria" pitchFamily="18" charset="0"/>
              </a:rPr>
              <a:t>svi glagoli koji označavaju promenu mesta: (gehen, an|kommen, fahren, schwimmen)</a:t>
            </a:r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svi glagoli koji označavaju promenu stanja: (aufstehen, einschlafen, sterben, wachsen)</a:t>
            </a:r>
            <a:endParaRPr lang="en-US" dirty="0" smtClean="0">
              <a:latin typeface="Cambria" pitchFamily="18" charset="0"/>
            </a:endParaRPr>
          </a:p>
          <a:p>
            <a:pPr lvl="0"/>
            <a:r>
              <a:rPr lang="de-DE" dirty="0" smtClean="0">
                <a:latin typeface="Cambria" pitchFamily="18" charset="0"/>
              </a:rPr>
              <a:t>glagoli: (bleiben, gelingen, geschehen, passieren, sein, werden)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8596" y="285728"/>
            <a:ext cx="4067204" cy="6126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2500" dirty="0">
                <a:latin typeface="Cambria" pitchFamily="18" charset="0"/>
              </a:rPr>
              <a:t>angeln </a:t>
            </a:r>
            <a:r>
              <a:rPr lang="de-DE" sz="2500" b="1" dirty="0">
                <a:latin typeface="Cambria" pitchFamily="18" charset="0"/>
              </a:rPr>
              <a:t>h.</a:t>
            </a:r>
            <a:endParaRPr lang="en-US" sz="2500" b="1" dirty="0">
              <a:latin typeface="Cambria" pitchFamily="18" charset="0"/>
            </a:endParaRPr>
          </a:p>
          <a:p>
            <a:pPr>
              <a:buNone/>
            </a:pPr>
            <a:r>
              <a:rPr lang="de-DE" sz="2500" dirty="0">
                <a:latin typeface="Cambria" pitchFamily="18" charset="0"/>
              </a:rPr>
              <a:t>arbeiten h</a:t>
            </a:r>
            <a:endParaRPr lang="en-US" sz="2500" dirty="0"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aufstehen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s.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aufgestanden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dirty="0">
                <a:latin typeface="Cambria" pitchFamily="18" charset="0"/>
              </a:rPr>
              <a:t>beantworten h.</a:t>
            </a:r>
            <a:endParaRPr lang="en-US" sz="2500" dirty="0">
              <a:latin typeface="Cambria" pitchFamily="18" charset="0"/>
            </a:endParaRPr>
          </a:p>
          <a:p>
            <a:pPr>
              <a:buNone/>
            </a:pPr>
            <a:r>
              <a:rPr lang="de-DE" sz="2500" dirty="0">
                <a:latin typeface="Cambria" pitchFamily="18" charset="0"/>
              </a:rPr>
              <a:t>bedienen h.</a:t>
            </a:r>
            <a:endParaRPr lang="en-US" sz="2500" dirty="0">
              <a:latin typeface="Cambria" pitchFamily="18" charset="0"/>
            </a:endParaRPr>
          </a:p>
          <a:p>
            <a:pPr>
              <a:buNone/>
            </a:pPr>
            <a:r>
              <a:rPr lang="de-DE" sz="2500" dirty="0">
                <a:latin typeface="Cambria" pitchFamily="18" charset="0"/>
              </a:rPr>
              <a:t>besichtigen h.</a:t>
            </a:r>
            <a:endParaRPr lang="en-US" sz="2500" dirty="0">
              <a:latin typeface="Cambria" pitchFamily="18" charset="0"/>
            </a:endParaRPr>
          </a:p>
          <a:p>
            <a:pPr>
              <a:buNone/>
            </a:pPr>
            <a:r>
              <a:rPr lang="de-DE" sz="2500" dirty="0">
                <a:latin typeface="Cambria" pitchFamily="18" charset="0"/>
              </a:rPr>
              <a:t>besuchen h.</a:t>
            </a:r>
            <a:endParaRPr lang="en-US" sz="2500" dirty="0"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bleiben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s.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geblieben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dirty="0">
                <a:latin typeface="Cambria" pitchFamily="18" charset="0"/>
              </a:rPr>
              <a:t>bummeln  </a:t>
            </a:r>
            <a:r>
              <a:rPr lang="de-DE" sz="2500" b="1" dirty="0">
                <a:latin typeface="Cambria" pitchFamily="18" charset="0"/>
              </a:rPr>
              <a:t>s</a:t>
            </a:r>
            <a:endParaRPr lang="en-US" sz="2500" b="1" dirty="0"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empfangen 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empfangen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essen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gegessen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finden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gefunden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dirty="0">
                <a:latin typeface="Cambria" pitchFamily="18" charset="0"/>
              </a:rPr>
              <a:t>frühstücken  </a:t>
            </a:r>
            <a:r>
              <a:rPr lang="de-DE" sz="2500" b="1" dirty="0">
                <a:latin typeface="Cambria" pitchFamily="18" charset="0"/>
              </a:rPr>
              <a:t>h.</a:t>
            </a:r>
            <a:endParaRPr lang="en-US" sz="2500" b="1" dirty="0">
              <a:latin typeface="Cambria" pitchFamily="18" charset="0"/>
            </a:endParaRPr>
          </a:p>
          <a:p>
            <a:pPr>
              <a:buNone/>
            </a:pPr>
            <a:r>
              <a:rPr lang="de-DE" sz="2500" dirty="0">
                <a:latin typeface="Cambria" pitchFamily="18" charset="0"/>
              </a:rPr>
              <a:t>führen  </a:t>
            </a:r>
            <a:r>
              <a:rPr lang="de-DE" sz="2500" b="1" dirty="0">
                <a:latin typeface="Cambria" pitchFamily="18" charset="0"/>
              </a:rPr>
              <a:t>h.</a:t>
            </a:r>
            <a:endParaRPr lang="en-US" sz="2500" b="1" dirty="0"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geben 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gegeben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gehen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s.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gegangen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haben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gehabt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helfen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geholfen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kennen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gekannt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500" i="1" dirty="0">
                <a:solidFill>
                  <a:srgbClr val="FF0000"/>
                </a:solidFill>
                <a:latin typeface="Cambria" pitchFamily="18" charset="0"/>
              </a:rPr>
              <a:t>können </a:t>
            </a:r>
            <a:r>
              <a:rPr lang="de-DE" sz="2500" b="1" i="1" dirty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500" i="1" dirty="0" smtClean="0">
                <a:solidFill>
                  <a:srgbClr val="FF0000"/>
                </a:solidFill>
                <a:latin typeface="Cambria" pitchFamily="18" charset="0"/>
              </a:rPr>
              <a:t>gekonnt</a:t>
            </a:r>
            <a:endParaRPr lang="en-US" sz="2500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lernen h.</a:t>
            </a:r>
            <a:endParaRPr lang="en-US" sz="2600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lesen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gelesen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machen  h.</a:t>
            </a:r>
            <a:endParaRPr lang="en-US" sz="2600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mieten h.</a:t>
            </a:r>
            <a:endParaRPr lang="en-US" sz="2600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mitnehmen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mitgenommen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mögen 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gemocht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müssen 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gemusst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plaudern  h.</a:t>
            </a:r>
            <a:endParaRPr lang="en-US" sz="2600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rudern h.</a:t>
            </a:r>
            <a:endParaRPr lang="en-US" sz="2600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schlafen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geschlafen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schreiben 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geschrieben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schwimmen 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s.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geschwommen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sein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s.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gewesen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sorgen </a:t>
            </a:r>
            <a:r>
              <a:rPr lang="de-DE" sz="2600" b="1" dirty="0" smtClean="0">
                <a:latin typeface="Cambria" pitchFamily="18" charset="0"/>
              </a:rPr>
              <a:t>h.</a:t>
            </a:r>
            <a:endParaRPr lang="en-US" sz="2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spazieren  </a:t>
            </a:r>
            <a:r>
              <a:rPr lang="de-DE" sz="2600" b="1" dirty="0" smtClean="0">
                <a:latin typeface="Cambria" pitchFamily="18" charset="0"/>
              </a:rPr>
              <a:t>s.</a:t>
            </a:r>
            <a:endParaRPr lang="en-US" sz="2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surfen </a:t>
            </a:r>
            <a:r>
              <a:rPr lang="de-DE" sz="2600" b="1" dirty="0" smtClean="0">
                <a:latin typeface="Cambria" pitchFamily="18" charset="0"/>
              </a:rPr>
              <a:t>h.</a:t>
            </a:r>
            <a:endParaRPr lang="en-US" sz="2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dirty="0" smtClean="0">
                <a:latin typeface="Cambria" pitchFamily="18" charset="0"/>
              </a:rPr>
              <a:t>tanzen  </a:t>
            </a:r>
            <a:r>
              <a:rPr lang="de-DE" sz="2600" b="1" dirty="0" smtClean="0">
                <a:latin typeface="Cambria" pitchFamily="18" charset="0"/>
              </a:rPr>
              <a:t>h.</a:t>
            </a:r>
            <a:endParaRPr lang="en-US" sz="2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tragen </a:t>
            </a:r>
            <a:r>
              <a:rPr lang="de-DE" sz="2600" b="1" i="1" dirty="0" smtClean="0">
                <a:solidFill>
                  <a:srgbClr val="FF0000"/>
                </a:solidFill>
                <a:latin typeface="Cambria" pitchFamily="18" charset="0"/>
              </a:rPr>
              <a:t>h. </a:t>
            </a:r>
            <a:r>
              <a:rPr lang="de-DE" sz="2600" i="1" dirty="0" smtClean="0">
                <a:solidFill>
                  <a:srgbClr val="FF0000"/>
                </a:solidFill>
                <a:latin typeface="Cambria" pitchFamily="18" charset="0"/>
              </a:rPr>
              <a:t>getragen</a:t>
            </a:r>
            <a:endParaRPr lang="en-US" sz="26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endParaRPr lang="de-DE" sz="1800" dirty="0" smtClean="0">
              <a:latin typeface="Cambria" pitchFamily="18" charset="0"/>
            </a:endParaRPr>
          </a:p>
          <a:p>
            <a:pPr>
              <a:buNone/>
            </a:pPr>
            <a:endParaRPr lang="de-DE" sz="1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214578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latin typeface="Cambria" pitchFamily="18" charset="0"/>
              </a:rPr>
              <a:t>Particip</a:t>
            </a:r>
            <a:r>
              <a:rPr lang="en-US" sz="4000" b="1" dirty="0" smtClean="0">
                <a:latin typeface="Cambria" pitchFamily="18" charset="0"/>
              </a:rPr>
              <a:t> </a:t>
            </a:r>
            <a:r>
              <a:rPr lang="en-US" sz="4000" b="1" dirty="0" err="1" smtClean="0">
                <a:latin typeface="Cambria" pitchFamily="18" charset="0"/>
              </a:rPr>
              <a:t>perfekta</a:t>
            </a:r>
            <a:r>
              <a:rPr lang="en-US" sz="4000" b="1" dirty="0" smtClean="0">
                <a:latin typeface="Cambria" pitchFamily="18" charset="0"/>
              </a:rPr>
              <a:t>  (</a:t>
            </a:r>
            <a:r>
              <a:rPr lang="en-US" sz="4000" b="1" dirty="0" err="1" smtClean="0">
                <a:latin typeface="Cambria" pitchFamily="18" charset="0"/>
              </a:rPr>
              <a:t>Particip</a:t>
            </a:r>
            <a:r>
              <a:rPr lang="en-US" sz="4000" b="1" dirty="0" smtClean="0">
                <a:latin typeface="Cambria" pitchFamily="18" charset="0"/>
              </a:rPr>
              <a:t> II)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slabih</a:t>
            </a:r>
            <a:r>
              <a:rPr lang="en-US" sz="4000" dirty="0" smtClean="0">
                <a:latin typeface="Cambria" pitchFamily="18" charset="0"/>
              </a:rPr>
              <a:t> </a:t>
            </a:r>
            <a:r>
              <a:rPr lang="en-US" sz="4000" dirty="0" err="1" smtClean="0">
                <a:latin typeface="Cambria" pitchFamily="18" charset="0"/>
              </a:rPr>
              <a:t>glagola</a:t>
            </a:r>
            <a:r>
              <a:rPr lang="en-US" sz="4000" dirty="0" smtClean="0">
                <a:latin typeface="Cambria" pitchFamily="18" charset="0"/>
              </a:rPr>
              <a:t>  </a:t>
            </a:r>
            <a:br>
              <a:rPr lang="en-US" sz="4000" dirty="0" smtClean="0">
                <a:latin typeface="Cambria" pitchFamily="18" charset="0"/>
              </a:rPr>
            </a:br>
            <a:endParaRPr lang="de-DE" sz="4000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2928934"/>
            <a:ext cx="8245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 smtClean="0">
                <a:latin typeface="Cambria" pitchFamily="18" charset="0"/>
                <a:ea typeface="Times New Roman"/>
                <a:cs typeface="Times New Roman"/>
              </a:rPr>
              <a:t>ge-    +    infinitivna osnova   +  -(e)t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285860"/>
          <a:ext cx="9144000" cy="4000528"/>
        </p:xfrm>
        <a:graphic>
          <a:graphicData uri="http://schemas.openxmlformats.org/drawingml/2006/table">
            <a:tbl>
              <a:tblPr/>
              <a:tblGrid>
                <a:gridCol w="1196035"/>
                <a:gridCol w="1386230"/>
                <a:gridCol w="1894636"/>
                <a:gridCol w="1068019"/>
                <a:gridCol w="2137868"/>
                <a:gridCol w="1461212"/>
              </a:tblGrid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Infinitiv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Pom. gl.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kaufen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kauf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Der Tourist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hat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einen Stadtplan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gekauft.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bummeln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bummel</a:t>
                      </a:r>
                      <a:r>
                        <a:rPr lang="de-DE" sz="1800" b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Die Praktikanten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sind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durch die Stadt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gebummelt</a:t>
                      </a:r>
                      <a:r>
                        <a:rPr lang="de-DE" sz="1800" b="1" i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. 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lernen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lern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Habt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ihr auch Deutsch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gelernt?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fragen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frag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Warum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hast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du das nicht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gefragt?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machen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mach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Hast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du schon die Betten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gemacht?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antworten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antwort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et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Er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hat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mir nicht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geantwortet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arbeiten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arbeit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et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Meine Kollegen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latin typeface="Cambria" pitchFamily="18" charset="0"/>
                          <a:ea typeface="Times New Roman"/>
                          <a:cs typeface="Times New Roman"/>
                        </a:rPr>
                        <a:t>haben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gestern viel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gearbeitet. 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Particip II slabih glagola sa nerazdvojnim prefiksima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(be-, ge-, emp-, ent-, ver-, zer- )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852" y="2786058"/>
            <a:ext cx="5921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>
                <a:latin typeface="Cambria" pitchFamily="18" charset="0"/>
              </a:rPr>
              <a:t>infinitivna osnova   +  - (e)t </a:t>
            </a:r>
            <a:endParaRPr lang="de-DE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71612"/>
          <a:ext cx="9144000" cy="3382820"/>
        </p:xfrm>
        <a:graphic>
          <a:graphicData uri="http://schemas.openxmlformats.org/drawingml/2006/table">
            <a:tbl>
              <a:tblPr/>
              <a:tblGrid>
                <a:gridCol w="1110525"/>
                <a:gridCol w="1231275"/>
                <a:gridCol w="1873441"/>
                <a:gridCol w="1002583"/>
                <a:gridCol w="2694901"/>
                <a:gridCol w="1231275"/>
              </a:tblGrid>
              <a:tr h="5119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Infinitiv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Pom. gl.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dienen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dient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Olga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beim Abendessen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dient.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suchen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such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Die Praktikanten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haben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alle Mussen in der Stadt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besucht.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warten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wart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et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Diese Antwort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haben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wir auch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erwartet.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zählen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zähl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Die ganze Gruppe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über das Konzert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erzählt.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ver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sorgen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latin typeface="Cambria" pitchFamily="18" charset="0"/>
                          <a:ea typeface="Times New Roman"/>
                          <a:cs typeface="Times New Roman"/>
                        </a:rPr>
                        <a:t>ver</a:t>
                      </a: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sorg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der Hoteljunge das Gepäck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versorgt?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00042"/>
            <a:ext cx="92413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Particip II glagola koji se završavaju na </a:t>
            </a: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-ieren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gradi se takođe bez prefiksa </a:t>
            </a: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ge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7356" y="2500306"/>
            <a:ext cx="5298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>
                <a:latin typeface="Cambria" pitchFamily="18" charset="0"/>
              </a:rPr>
              <a:t>infinitivna osnova   +  - t </a:t>
            </a:r>
            <a:endParaRPr lang="de-DE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2" y="1285860"/>
          <a:ext cx="9144004" cy="3357588"/>
        </p:xfrm>
        <a:graphic>
          <a:graphicData uri="http://schemas.openxmlformats.org/drawingml/2006/table">
            <a:tbl>
              <a:tblPr/>
              <a:tblGrid>
                <a:gridCol w="1466698"/>
                <a:gridCol w="1320394"/>
                <a:gridCol w="949147"/>
                <a:gridCol w="1047904"/>
                <a:gridCol w="2991917"/>
                <a:gridCol w="1367944"/>
              </a:tblGrid>
              <a:tr h="5595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Infinitiv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Pom. gl.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fotografieren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fotografier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Markus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den Kalemegdan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fotografiert.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reservieren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reservier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Haben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Sie schon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reserviert?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polieren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polier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Warum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hast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du die Gläser </a:t>
                      </a: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nicht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poliert?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studieren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studier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Hat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dein Bruder auch  in Belgrad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studiert?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platzieren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plazier</a:t>
                      </a: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Ich 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habe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mbria" pitchFamily="18" charset="0"/>
                          <a:ea typeface="Times New Roman"/>
                          <a:cs typeface="Times New Roman"/>
                        </a:rPr>
                        <a:t>die Gäste schon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plaziert. 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algn="l"/>
            <a:r>
              <a:rPr lang="de-DE" sz="32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Particip II. slabih glagola </a:t>
            </a:r>
            <a:r>
              <a:rPr lang="de-DE" sz="32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sa razdvojnim prefiksima</a:t>
            </a:r>
            <a:r>
              <a:rPr lang="de-DE" sz="32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 gradi se tako što se razdvojni prefiks stavlja na početak, ispred prefiksa ge:</a:t>
            </a:r>
            <a:endParaRPr lang="de-DE" sz="3200" dirty="0"/>
          </a:p>
        </p:txBody>
      </p:sp>
      <p:sp>
        <p:nvSpPr>
          <p:cNvPr id="6" name="Rectangle 5"/>
          <p:cNvSpPr/>
          <p:nvPr/>
        </p:nvSpPr>
        <p:spPr>
          <a:xfrm>
            <a:off x="642910" y="2967335"/>
            <a:ext cx="7715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2800" b="1" dirty="0" smtClean="0">
                <a:latin typeface="Cambria" pitchFamily="18" charset="0"/>
                <a:ea typeface="Times New Roman"/>
                <a:cs typeface="Times New Roman"/>
              </a:rPr>
              <a:t>Prefiks   +   ge-  +   infinitivna osnova   +  -(e)t  </a:t>
            </a:r>
            <a:endParaRPr lang="en-US" sz="2800" dirty="0">
              <a:latin typeface="Cambria" pitchFamily="18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404" y="1071546"/>
          <a:ext cx="9072596" cy="3643338"/>
        </p:xfrm>
        <a:graphic>
          <a:graphicData uri="http://schemas.openxmlformats.org/drawingml/2006/table">
            <a:tbl>
              <a:tblPr/>
              <a:tblGrid>
                <a:gridCol w="1592898"/>
                <a:gridCol w="1594714"/>
                <a:gridCol w="1155802"/>
                <a:gridCol w="1099109"/>
                <a:gridCol w="1915561"/>
                <a:gridCol w="1714512"/>
              </a:tblGrid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Infinitiv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Pom. gl.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latin typeface="Cambria" pitchFamily="18" charset="0"/>
                          <a:ea typeface="Times New Roman"/>
                          <a:cs typeface="Times New Roman"/>
                        </a:rPr>
                        <a:t>Particip II</a:t>
                      </a:r>
                      <a:endParaRPr lang="en-US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ausf</a:t>
                      </a:r>
                      <a:r>
                        <a:rPr lang="de-DE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üllen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aus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füll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Der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Gast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hat 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das 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Formular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ausgefüllt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aufhören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auf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hör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Ich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habe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schon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aufgehört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anmelden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sich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melde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Haben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Sie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sich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schon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angemelet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?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mitarbeiten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mit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arbeite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Sie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hat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am 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Projekt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mitgearbeitet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einkaufen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ein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ge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kauf</a:t>
                      </a:r>
                      <a:r>
                        <a:rPr lang="en-US" sz="1800" b="1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b="1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Hast 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du </a:t>
                      </a: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schon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eingekauft</a:t>
                      </a:r>
                      <a:r>
                        <a:rPr lang="en-US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?</a:t>
                      </a:r>
                      <a:endParaRPr lang="en-US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683</Words>
  <Application>Microsoft Office PowerPoint</Application>
  <PresentationFormat>On-screen Show (4:3)</PresentationFormat>
  <Paragraphs>247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Particip perfekta  (Particip II) slabih glagola   </vt:lpstr>
      <vt:lpstr>Slide 3</vt:lpstr>
      <vt:lpstr>Slide 4</vt:lpstr>
      <vt:lpstr>Slide 5</vt:lpstr>
      <vt:lpstr>Slide 6</vt:lpstr>
      <vt:lpstr>Slide 7</vt:lpstr>
      <vt:lpstr>Particip II. slabih glagola sa razdvojnim prefiksima gradi se tako što se razdvojni prefiks stavlja na početak, ispred prefiksa ge:</vt:lpstr>
      <vt:lpstr>Slide 9</vt:lpstr>
      <vt:lpstr>Slide 10</vt:lpstr>
      <vt:lpstr>Perfekt sa pomoćnim glagolom "haben" grade: </vt:lpstr>
      <vt:lpstr>Perfekt sa pomoćnim glagolom "sein"  grade:   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Andjelka</dc:creator>
  <cp:lastModifiedBy>Valued Acer Customer</cp:lastModifiedBy>
  <cp:revision>17</cp:revision>
  <dcterms:created xsi:type="dcterms:W3CDTF">2015-11-16T22:44:02Z</dcterms:created>
  <dcterms:modified xsi:type="dcterms:W3CDTF">2017-12-05T10:42:05Z</dcterms:modified>
</cp:coreProperties>
</file>