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docMetadata/LabelInfo.xml" ContentType="application/vnd.ms-office.classificationlabel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m4a" ContentType="audio/mp4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authors.xml" ContentType="application/vnd.ms-powerpoint.author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4"/>
  </p:notesMasterIdLst>
  <p:sldIdLst>
    <p:sldId id="256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7" r:id="rId18"/>
    <p:sldId id="315" r:id="rId19"/>
    <p:sldId id="258" r:id="rId20"/>
    <p:sldId id="259" r:id="rId21"/>
    <p:sldId id="263" r:id="rId22"/>
    <p:sldId id="264" r:id="rId23"/>
    <p:sldId id="271" r:id="rId24"/>
    <p:sldId id="265" r:id="rId25"/>
    <p:sldId id="266" r:id="rId26"/>
    <p:sldId id="267" r:id="rId27"/>
    <p:sldId id="268" r:id="rId28"/>
    <p:sldId id="269" r:id="rId29"/>
    <p:sldId id="270" r:id="rId30"/>
    <p:sldId id="316" r:id="rId31"/>
    <p:sldId id="257" r:id="rId32"/>
    <p:sldId id="318" r:id="rId33"/>
    <p:sldId id="319" r:id="rId34"/>
    <p:sldId id="320" r:id="rId35"/>
    <p:sldId id="272" r:id="rId36"/>
    <p:sldId id="321" r:id="rId37"/>
    <p:sldId id="322" r:id="rId38"/>
    <p:sldId id="262" r:id="rId39"/>
    <p:sldId id="260" r:id="rId40"/>
    <p:sldId id="323" r:id="rId41"/>
    <p:sldId id="324" r:id="rId42"/>
    <p:sldId id="325" r:id="rId43"/>
    <p:sldId id="276" r:id="rId44"/>
    <p:sldId id="326" r:id="rId45"/>
    <p:sldId id="327" r:id="rId46"/>
    <p:sldId id="279" r:id="rId47"/>
    <p:sldId id="328" r:id="rId48"/>
    <p:sldId id="290" r:id="rId49"/>
    <p:sldId id="291" r:id="rId50"/>
    <p:sldId id="292" r:id="rId51"/>
    <p:sldId id="294" r:id="rId52"/>
    <p:sldId id="293" r:id="rId53"/>
    <p:sldId id="298" r:id="rId54"/>
    <p:sldId id="299" r:id="rId55"/>
    <p:sldId id="300" r:id="rId56"/>
    <p:sldId id="302" r:id="rId57"/>
    <p:sldId id="330" r:id="rId58"/>
    <p:sldId id="334" r:id="rId59"/>
    <p:sldId id="335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33" r:id="rId71"/>
    <p:sldId id="347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  <p:sldId id="377" r:id="rId101"/>
    <p:sldId id="378" r:id="rId102"/>
    <p:sldId id="379" r:id="rId103"/>
    <p:sldId id="380" r:id="rId104"/>
    <p:sldId id="402" r:id="rId105"/>
    <p:sldId id="403" r:id="rId106"/>
    <p:sldId id="404" r:id="rId107"/>
    <p:sldId id="405" r:id="rId108"/>
    <p:sldId id="406" r:id="rId109"/>
    <p:sldId id="407" r:id="rId110"/>
    <p:sldId id="408" r:id="rId111"/>
    <p:sldId id="382" r:id="rId112"/>
    <p:sldId id="383" r:id="rId113"/>
    <p:sldId id="384" r:id="rId114"/>
    <p:sldId id="385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396" r:id="rId126"/>
    <p:sldId id="397" r:id="rId127"/>
    <p:sldId id="398" r:id="rId128"/>
    <p:sldId id="399" r:id="rId129"/>
    <p:sldId id="400" r:id="rId130"/>
    <p:sldId id="401" r:id="rId131"/>
    <p:sldId id="409" r:id="rId132"/>
    <p:sldId id="410" r:id="rId1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799" autoAdjust="0"/>
    <p:restoredTop sz="94718"/>
  </p:normalViewPr>
  <p:slideViewPr>
    <p:cSldViewPr snapToGrid="0">
      <p:cViewPr varScale="1">
        <p:scale>
          <a:sx n="50" d="100"/>
          <a:sy n="50" d="100"/>
        </p:scale>
        <p:origin x="-1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101</a:t>
            </a:fld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726-A8EA-4216-AA3A-72F586C701B4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726-A8EA-4216-AA3A-72F586C701B4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726-A8EA-4216-AA3A-72F586C701B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726-A8EA-4216-AA3A-72F586C701B4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726-A8EA-4216-AA3A-72F586C701B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F8726-A8EA-4216-AA3A-72F586C701B4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53753-3859-4D7D-8AF2-FBD7A2672A1F}" type="slidenum">
              <a:rPr lang="en-US" smtClean="0"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128</a:t>
            </a:fld>
            <a:endParaRPr lang="en-US" dirty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19B58-4793-4ADC-869D-338A070CCE98}" type="slidenum">
              <a:rPr lang="en-US" smtClean="0"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F7F3-53C6-4FEA-BC37-05D75C15955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EEF2B0-23EF-4452-A9A5-C0426CCFE450}" type="slidenum">
              <a:rPr lang="de-DE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900CB-340E-4F2A-A952-9780DBD59C77}" type="slidenum">
              <a:rPr lang="de-DE" smtClean="0"/>
              <a:pPr>
                <a:defRPr/>
              </a:pPr>
              <a:t>99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E58-DD2C-4962-B4F1-EE997B2F12FC}" type="datetimeFigureOut">
              <a:rPr lang="en-US" smtClean="0"/>
              <a:pPr/>
              <a:t>10/27/2021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B20F-B148-4904-B267-200EAB67B6C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2863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3E58-DD2C-4962-B4F1-EE997B2F12FC}" type="datetimeFigureOut">
              <a:rPr lang="en-US" smtClean="0"/>
              <a:pPr/>
              <a:t>10/27/2021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B20F-B148-4904-B267-200EAB67B6C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9430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CDD5-0F51-48B4-BE22-619B669E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5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xmlns="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xmlns="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xmlns="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xmlns="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xmlns="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xmlns="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xmlns="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xmlns="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xmlns="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xmlns="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xmlns="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xmlns="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xmlns="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xmlns="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xmlns="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xmlns="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xmlns="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xmlns="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xmlns="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xmlns="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Udzbenik%20VHS/Power%20Point/Lektion%202/a1-das-prasens-regelmassige-verben.doc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Udzbenik%20VHS/Power%20Point/Lektion%202/regelmaige-verben-im-prasens.doc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519" y="868362"/>
            <a:ext cx="7096933" cy="2387600"/>
          </a:xfrm>
        </p:spPr>
        <p:txBody>
          <a:bodyPr/>
          <a:lstStyle/>
          <a:p>
            <a:r>
              <a:rPr lang="de-DE" sz="4800" dirty="0">
                <a:solidFill>
                  <a:schemeClr val="accent5"/>
                </a:solidFill>
                <a:latin typeface="Goethe FF Clan" panose="020B0506030101020104" pitchFamily="34" charset="0"/>
              </a:rPr>
              <a:t>Herzlich willkommen im Deutschkurs an der Fachhochschule für Hotelmanagement</a:t>
            </a:r>
            <a:endParaRPr lang="en-US" sz="4800" dirty="0"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sr-Latn-CS" sz="2800" dirty="0"/>
              <a:t>dr </a:t>
            </a:r>
            <a:r>
              <a:rPr lang="en-US" sz="2800" dirty="0"/>
              <a:t>Andrea </a:t>
            </a:r>
            <a:r>
              <a:rPr lang="sr-Latn-CS" sz="2800" dirty="0"/>
              <a:t>Žerajić</a:t>
            </a:r>
          </a:p>
          <a:p>
            <a:r>
              <a:rPr lang="sr-Latn-CS" sz="2800" dirty="0"/>
              <a:t>andrea.zerajic</a:t>
            </a:r>
            <a:r>
              <a:rPr lang="en-US" sz="2800" dirty="0"/>
              <a:t>@vhs.edu.rs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463247-00DE-48EF-9E31-B348EC8E169E}"/>
              </a:ext>
            </a:extLst>
          </p:cNvPr>
          <p:cNvSpPr txBox="1"/>
          <p:nvPr/>
        </p:nvSpPr>
        <p:spPr>
          <a:xfrm>
            <a:off x="8726749" y="5550970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www.assb.edu.rs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1619F7-DC4A-4C0D-A061-0BC1879B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5106196"/>
            <a:ext cx="1270315" cy="12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9CFDC1-54A5-43A7-BAB1-48B785A4C01E}"/>
              </a:ext>
            </a:extLst>
          </p:cNvPr>
          <p:cNvSpPr txBox="1"/>
          <p:nvPr/>
        </p:nvSpPr>
        <p:spPr>
          <a:xfrm>
            <a:off x="2235661" y="1810328"/>
            <a:ext cx="74440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Vv</a:t>
            </a:r>
            <a:r>
              <a:rPr lang="en-GB" sz="32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      </a:t>
            </a:r>
            <a:r>
              <a:rPr lang="en-GB" sz="32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Ww</a:t>
            </a:r>
            <a:endParaRPr lang="en-GB" sz="32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r>
              <a:rPr lang="en-GB" dirty="0">
                <a:latin typeface="Goethe FF Clan" panose="020B0506030101020104" pitchFamily="34" charset="0"/>
              </a:rPr>
              <a:t>  f                    v</a:t>
            </a:r>
          </a:p>
          <a:p>
            <a:endParaRPr lang="en-GB" dirty="0">
              <a:latin typeface="Goethe FF Clan" panose="020B0506030101020104" pitchFamily="34" charset="0"/>
            </a:endParaRPr>
          </a:p>
          <a:p>
            <a:r>
              <a:rPr lang="en-GB" dirty="0">
                <a:latin typeface="Goethe FF Clan" panose="020B0506030101020104" pitchFamily="34" charset="0"/>
              </a:rPr>
              <a:t>Vogel, </a:t>
            </a:r>
            <a:r>
              <a:rPr lang="en-GB" dirty="0" err="1">
                <a:latin typeface="Goethe FF Clan" panose="020B0506030101020104" pitchFamily="34" charset="0"/>
              </a:rPr>
              <a:t>viel</a:t>
            </a:r>
            <a:r>
              <a:rPr lang="en-GB" dirty="0">
                <a:latin typeface="Goethe FF Clan" panose="020B0506030101020104" pitchFamily="34" charset="0"/>
              </a:rPr>
              <a:t>, </a:t>
            </a:r>
            <a:r>
              <a:rPr lang="en-GB" dirty="0" err="1">
                <a:latin typeface="Goethe FF Clan" panose="020B0506030101020104" pitchFamily="34" charset="0"/>
              </a:rPr>
              <a:t>Vater</a:t>
            </a:r>
            <a:r>
              <a:rPr lang="en-GB" b="1" dirty="0">
                <a:latin typeface="Goethe FF Clan" panose="020B0506030101020104" pitchFamily="34" charset="0"/>
              </a:rPr>
              <a:t>     </a:t>
            </a:r>
            <a:r>
              <a:rPr lang="en-GB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!!!  </a:t>
            </a:r>
            <a:r>
              <a:rPr lang="en-GB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aber</a:t>
            </a:r>
            <a:r>
              <a:rPr lang="en-GB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:  </a:t>
            </a:r>
            <a:r>
              <a:rPr lang="en-GB" dirty="0" err="1">
                <a:latin typeface="Goethe FF Clan" panose="020B0506030101020104" pitchFamily="34" charset="0"/>
              </a:rPr>
              <a:t>Violine</a:t>
            </a:r>
            <a:r>
              <a:rPr lang="en-GB" dirty="0">
                <a:latin typeface="Goethe FF Clan" panose="020B0506030101020104" pitchFamily="34" charset="0"/>
              </a:rPr>
              <a:t>, </a:t>
            </a:r>
            <a:r>
              <a:rPr lang="en-GB" dirty="0" err="1">
                <a:latin typeface="Goethe FF Clan" panose="020B0506030101020104" pitchFamily="34" charset="0"/>
              </a:rPr>
              <a:t>Viktoria</a:t>
            </a:r>
            <a:r>
              <a:rPr lang="en-GB" dirty="0">
                <a:latin typeface="Goethe FF Clan" panose="020B0506030101020104" pitchFamily="34" charset="0"/>
              </a:rPr>
              <a:t>, Video</a:t>
            </a:r>
          </a:p>
          <a:p>
            <a:endParaRPr lang="en-GB" dirty="0">
              <a:latin typeface="Goethe FF Clan" panose="020B0506030101020104" pitchFamily="34" charset="0"/>
            </a:endParaRPr>
          </a:p>
          <a:p>
            <a:r>
              <a:rPr lang="en-GB" dirty="0" err="1">
                <a:latin typeface="Goethe FF Clan" panose="020B0506030101020104" pitchFamily="34" charset="0"/>
              </a:rPr>
              <a:t>Wasser</a:t>
            </a:r>
            <a:r>
              <a:rPr lang="en-GB" dirty="0">
                <a:latin typeface="Goethe FF Clan" panose="020B0506030101020104" pitchFamily="34" charset="0"/>
              </a:rPr>
              <a:t>, </a:t>
            </a:r>
            <a:r>
              <a:rPr lang="en-GB" dirty="0" err="1">
                <a:latin typeface="Goethe FF Clan" panose="020B0506030101020104" pitchFamily="34" charset="0"/>
              </a:rPr>
              <a:t>Wohnort</a:t>
            </a:r>
            <a:r>
              <a:rPr lang="en-GB" dirty="0">
                <a:latin typeface="Goethe FF Clan" panose="020B0506030101020104" pitchFamily="34" charset="0"/>
              </a:rPr>
              <a:t>, </a:t>
            </a:r>
            <a:r>
              <a:rPr lang="en-GB" dirty="0" err="1">
                <a:latin typeface="Goethe FF Clan" panose="020B0506030101020104" pitchFamily="34" charset="0"/>
              </a:rPr>
              <a:t>wie</a:t>
            </a:r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V, W 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8CEB559-02D2-4F67-A0E9-4D465881166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216" y="4034271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D0989A-24A7-4799-AF31-099B94D9AC1F}"/>
              </a:ext>
            </a:extLst>
          </p:cNvPr>
          <p:cNvSpPr/>
          <p:nvPr/>
        </p:nvSpPr>
        <p:spPr>
          <a:xfrm>
            <a:off x="2235661" y="1210025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Aussprache von</a:t>
            </a:r>
            <a:r>
              <a:rPr lang="de-DE" sz="20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6391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994400" cy="68580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Wie ist Ihr Name?</a:t>
            </a:r>
          </a:p>
          <a:p>
            <a:pPr eaLnBrk="1" hangingPunct="1"/>
            <a:r>
              <a:rPr lang="sr-Latn-CS" sz="2400" smtClean="0"/>
              <a:t>Hanemann?</a:t>
            </a:r>
            <a:endParaRPr lang="en-US" sz="2400" smtClean="0"/>
          </a:p>
          <a:p>
            <a:pPr eaLnBrk="1" hangingPunct="1"/>
            <a:endParaRPr lang="sr-Latn-CS" sz="2400" smtClean="0"/>
          </a:p>
          <a:p>
            <a:pPr eaLnBrk="1" hangingPunct="1"/>
            <a:r>
              <a:rPr lang="sr-Latn-CS" sz="2400" smtClean="0"/>
              <a:t>Entschuldigung, sind Sie Österreicherin?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Ihren Pass, bitte.</a:t>
            </a:r>
          </a:p>
          <a:p>
            <a:pPr eaLnBrk="1" hangingPunct="1"/>
            <a:r>
              <a:rPr lang="sr-Latn-CS" sz="2400" smtClean="0"/>
              <a:t>Danke. Füllen Sie bitte das Formular aus.</a:t>
            </a:r>
            <a:endParaRPr lang="en-US" sz="2400" smtClean="0"/>
          </a:p>
          <a:p>
            <a:pPr eaLnBrk="1" hangingPunct="1">
              <a:buFontTx/>
              <a:buNone/>
            </a:pPr>
            <a:endParaRPr lang="sr-Latn-CS" sz="2400" smtClean="0"/>
          </a:p>
          <a:p>
            <a:pPr eaLnBrk="1" hangingPunct="1"/>
            <a:r>
              <a:rPr lang="sr-Latn-CS" sz="2400" smtClean="0"/>
              <a:t>Ja. Bitte, unterschreiben Sie hier.</a:t>
            </a:r>
          </a:p>
          <a:p>
            <a:pPr eaLnBrk="1" hangingPunct="1"/>
            <a:r>
              <a:rPr lang="sr-Latn-CS" sz="2400" smtClean="0"/>
              <a:t>Ja, danke. Hier ist Ihr Schlüssel. Ihr Zimmer ist ...</a:t>
            </a:r>
            <a:r>
              <a:rPr lang="en-US" sz="2400" smtClean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88618" y="0"/>
            <a:ext cx="5039783" cy="68580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Danemann.</a:t>
            </a:r>
          </a:p>
          <a:p>
            <a:pPr eaLnBrk="1" hangingPunct="1"/>
            <a:r>
              <a:rPr lang="sr-Latn-CS" sz="2400" smtClean="0"/>
              <a:t>Danemann. D wie Dora.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Nein, Schweizerin.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Hier bitte.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So?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sr-Latn-CS" sz="2400" smtClean="0"/>
              <a:t>Ist das alles?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FCDD5-0F51-48B4-BE22-619B669E791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894013"/>
            <a:ext cx="184731" cy="36933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0" y="3429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2292350" algn="l"/>
              </a:tabLst>
            </a:pPr>
            <a:endParaRPr lang="en-US"/>
          </a:p>
        </p:txBody>
      </p:sp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0" y="2894013"/>
            <a:ext cx="184731" cy="36933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5" name="Rectangle 1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7200" dirty="0">
                <a:latin typeface="Comic Sans MS" pitchFamily="66" charset="0"/>
              </a:rPr>
              <a:t>Zahlen</a:t>
            </a:r>
            <a:endParaRPr lang="en-US" sz="7200" dirty="0">
              <a:latin typeface="Comic Sans MS" pitchFamily="66" charset="0"/>
            </a:endParaRPr>
          </a:p>
        </p:txBody>
      </p:sp>
      <p:pic>
        <p:nvPicPr>
          <p:cNvPr id="17516" name="Picture 108"/>
          <p:cNvPicPr>
            <a:picLocks noChangeAspect="1" noChangeArrowheads="1"/>
          </p:cNvPicPr>
          <p:nvPr/>
        </p:nvPicPr>
        <p:blipFill>
          <a:blip r:embed="rId3"/>
          <a:srcRect t="8806" b="13055"/>
          <a:stretch>
            <a:fillRect/>
          </a:stretch>
        </p:blipFill>
        <p:spPr bwMode="auto">
          <a:xfrm>
            <a:off x="2159000" y="1844675"/>
            <a:ext cx="7620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83267" y="404814"/>
            <a:ext cx="3932767" cy="619283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0    null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1    eins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2    zwei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3    drei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4    vier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5    fünf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3200" b="1">
              <a:latin typeface="Comic Sans MS" pitchFamily="66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15518" y="765175"/>
            <a:ext cx="6242049" cy="58229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lain" startAt="6"/>
            </a:pPr>
            <a:r>
              <a:rPr lang="de-DE" sz="3200">
                <a:latin typeface="Comic Sans MS" pitchFamily="66" charset="0"/>
              </a:rPr>
              <a:t> </a:t>
            </a:r>
            <a:r>
              <a:rPr lang="de-DE" sz="3200" b="1">
                <a:latin typeface="Comic Sans MS" pitchFamily="66" charset="0"/>
              </a:rPr>
              <a:t>sechs</a:t>
            </a:r>
          </a:p>
          <a:p>
            <a:pPr marL="457200" indent="-457200">
              <a:lnSpc>
                <a:spcPct val="90000"/>
              </a:lnSpc>
              <a:buFontTx/>
              <a:buAutoNum type="arabicPlain" startAt="6"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lain" startAt="7"/>
            </a:pPr>
            <a:r>
              <a:rPr lang="de-DE" sz="3200" b="1">
                <a:latin typeface="Comic Sans MS" pitchFamily="66" charset="0"/>
              </a:rPr>
              <a:t> sieben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lain" startAt="8"/>
            </a:pPr>
            <a:r>
              <a:rPr lang="de-DE" sz="3200" b="1">
                <a:latin typeface="Comic Sans MS" pitchFamily="66" charset="0"/>
              </a:rPr>
              <a:t> acht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lain" startAt="9"/>
            </a:pPr>
            <a:r>
              <a:rPr lang="de-DE" sz="3200" b="1">
                <a:latin typeface="Comic Sans MS" pitchFamily="66" charset="0"/>
              </a:rPr>
              <a:t> neun</a:t>
            </a:r>
          </a:p>
          <a:p>
            <a:pPr marL="457200" indent="-457200">
              <a:lnSpc>
                <a:spcPct val="90000"/>
              </a:lnSpc>
              <a:buFontTx/>
              <a:buAutoNum type="arabicPlain" startAt="9"/>
            </a:pPr>
            <a:endParaRPr lang="de-DE" sz="3200" b="1"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de-DE" sz="3200" b="1">
                <a:latin typeface="Comic Sans MS" pitchFamily="66" charset="0"/>
              </a:rPr>
              <a:t>10  zehn</a:t>
            </a:r>
            <a:endParaRPr lang="en-US" sz="32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75885" y="361950"/>
            <a:ext cx="736811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 </a:t>
            </a:r>
            <a:r>
              <a:rPr lang="de-DE" sz="4400" b="1" dirty="0">
                <a:solidFill>
                  <a:srgbClr val="E21600"/>
                </a:solidFill>
                <a:latin typeface="Comic Sans MS" pitchFamily="66" charset="0"/>
              </a:rPr>
              <a:t>11 = elf</a:t>
            </a:r>
          </a:p>
          <a:p>
            <a:r>
              <a:rPr lang="de-DE" sz="4400" b="1" dirty="0">
                <a:solidFill>
                  <a:srgbClr val="E21600"/>
                </a:solidFill>
                <a:latin typeface="Comic Sans MS" pitchFamily="66" charset="0"/>
              </a:rPr>
              <a:t>12 = zwölf</a:t>
            </a:r>
          </a:p>
          <a:p>
            <a:r>
              <a:rPr lang="de-DE" sz="4400" b="1" dirty="0">
                <a:latin typeface="Comic Sans MS" pitchFamily="66" charset="0"/>
              </a:rPr>
              <a:t>13 = dreizehn</a:t>
            </a:r>
          </a:p>
          <a:p>
            <a:r>
              <a:rPr lang="de-DE" sz="4400" b="1" dirty="0">
                <a:latin typeface="Comic Sans MS" pitchFamily="66" charset="0"/>
              </a:rPr>
              <a:t>14 = vierzehn</a:t>
            </a:r>
          </a:p>
          <a:p>
            <a:r>
              <a:rPr lang="de-DE" sz="4400" b="1" dirty="0">
                <a:latin typeface="Comic Sans MS" pitchFamily="66" charset="0"/>
              </a:rPr>
              <a:t>15 = fünfzehn</a:t>
            </a:r>
          </a:p>
          <a:p>
            <a:r>
              <a:rPr lang="de-DE" sz="4400" b="1" dirty="0">
                <a:solidFill>
                  <a:srgbClr val="E21600"/>
                </a:solidFill>
                <a:latin typeface="Comic Sans MS" pitchFamily="66" charset="0"/>
              </a:rPr>
              <a:t>16 = sechzehn</a:t>
            </a:r>
          </a:p>
          <a:p>
            <a:r>
              <a:rPr lang="de-DE" sz="4400" b="1" dirty="0">
                <a:solidFill>
                  <a:srgbClr val="E21600"/>
                </a:solidFill>
                <a:latin typeface="Comic Sans MS" pitchFamily="66" charset="0"/>
              </a:rPr>
              <a:t>17 = siebzehn</a:t>
            </a:r>
          </a:p>
          <a:p>
            <a:r>
              <a:rPr lang="de-DE" sz="4400" b="1" dirty="0">
                <a:latin typeface="Comic Sans MS" pitchFamily="66" charset="0"/>
              </a:rPr>
              <a:t>18 = achtzehn</a:t>
            </a:r>
          </a:p>
          <a:p>
            <a:r>
              <a:rPr lang="de-DE" sz="4400" b="1" dirty="0">
                <a:latin typeface="Comic Sans MS" pitchFamily="66" charset="0"/>
              </a:rPr>
              <a:t>19 = neunzehn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07534" y="404814"/>
            <a:ext cx="1041611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en-US" sz="4000" b="1">
                <a:solidFill>
                  <a:srgbClr val="E21600"/>
                </a:solidFill>
                <a:latin typeface="Comic Sans MS" pitchFamily="66" charset="0"/>
              </a:rPr>
              <a:t>20 = zwanzig</a:t>
            </a:r>
          </a:p>
          <a:p>
            <a:r>
              <a:rPr lang="en-US" sz="4000" b="1">
                <a:latin typeface="Comic Sans MS" pitchFamily="66" charset="0"/>
              </a:rPr>
              <a:t> 21 = einundzwanzig</a:t>
            </a:r>
          </a:p>
          <a:p>
            <a:r>
              <a:rPr lang="en-US" sz="4000" b="1">
                <a:latin typeface="Comic Sans MS" pitchFamily="66" charset="0"/>
              </a:rPr>
              <a:t> 22 = zweiundzwanzig</a:t>
            </a:r>
          </a:p>
          <a:p>
            <a:r>
              <a:rPr lang="en-US" sz="4000" b="1">
                <a:latin typeface="Comic Sans MS" pitchFamily="66" charset="0"/>
              </a:rPr>
              <a:t> 23 = dreiundzwanzig</a:t>
            </a:r>
          </a:p>
          <a:p>
            <a:r>
              <a:rPr lang="en-US" sz="4000" b="1">
                <a:latin typeface="Comic Sans MS" pitchFamily="66" charset="0"/>
              </a:rPr>
              <a:t> 24 = vierundzwanzig</a:t>
            </a:r>
          </a:p>
          <a:p>
            <a:r>
              <a:rPr lang="en-US" sz="4000" b="1">
                <a:latin typeface="Comic Sans MS" pitchFamily="66" charset="0"/>
              </a:rPr>
              <a:t> 25 = fünfundzwanzig</a:t>
            </a:r>
          </a:p>
          <a:p>
            <a:r>
              <a:rPr lang="en-US" sz="4000" b="1">
                <a:latin typeface="Comic Sans MS" pitchFamily="66" charset="0"/>
              </a:rPr>
              <a:t> 26 = sechsundzwanzig</a:t>
            </a:r>
          </a:p>
          <a:p>
            <a:r>
              <a:rPr lang="en-US" sz="4000" b="1">
                <a:latin typeface="Comic Sans MS" pitchFamily="66" charset="0"/>
              </a:rPr>
              <a:t> 27 = siebenundzwanzig</a:t>
            </a:r>
          </a:p>
          <a:p>
            <a:r>
              <a:rPr lang="en-US" sz="4000" b="1">
                <a:latin typeface="Comic Sans MS" pitchFamily="66" charset="0"/>
              </a:rPr>
              <a:t> 28 = achtundzwanzig</a:t>
            </a:r>
          </a:p>
          <a:p>
            <a:r>
              <a:rPr lang="en-US" sz="4000" b="1">
                <a:latin typeface="Comic Sans MS" pitchFamily="66" charset="0"/>
              </a:rPr>
              <a:t> 29 = neunundzwanzig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15218" y="836613"/>
            <a:ext cx="5376333" cy="532765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>
                <a:latin typeface="Comic Sans MS" pitchFamily="66" charset="0"/>
              </a:rPr>
              <a:t>30 = </a:t>
            </a:r>
            <a:r>
              <a:rPr lang="en-US" sz="4000" b="1">
                <a:solidFill>
                  <a:srgbClr val="E21600"/>
                </a:solidFill>
                <a:latin typeface="Comic Sans MS" pitchFamily="66" charset="0"/>
              </a:rPr>
              <a:t>dreißig</a:t>
            </a:r>
          </a:p>
          <a:p>
            <a:pPr>
              <a:buFontTx/>
              <a:buNone/>
            </a:pPr>
            <a:r>
              <a:rPr lang="en-US" sz="4000" b="1">
                <a:latin typeface="Comic Sans MS" pitchFamily="66" charset="0"/>
              </a:rPr>
              <a:t>40 = vierzig</a:t>
            </a:r>
          </a:p>
          <a:p>
            <a:pPr>
              <a:buFontTx/>
              <a:buNone/>
            </a:pPr>
            <a:r>
              <a:rPr lang="de-DE" sz="4000" b="1">
                <a:latin typeface="Comic Sans MS" pitchFamily="66" charset="0"/>
              </a:rPr>
              <a:t>50 = fünfzig</a:t>
            </a:r>
          </a:p>
          <a:p>
            <a:pPr>
              <a:buFontTx/>
              <a:buNone/>
            </a:pPr>
            <a:r>
              <a:rPr lang="de-DE" sz="4000" b="1">
                <a:latin typeface="Comic Sans MS" pitchFamily="66" charset="0"/>
              </a:rPr>
              <a:t>60 = </a:t>
            </a:r>
            <a:r>
              <a:rPr lang="de-DE" sz="4000" b="1">
                <a:solidFill>
                  <a:srgbClr val="E21600"/>
                </a:solidFill>
                <a:latin typeface="Comic Sans MS" pitchFamily="66" charset="0"/>
              </a:rPr>
              <a:t>sechzig</a:t>
            </a:r>
          </a:p>
          <a:p>
            <a:pPr>
              <a:buFontTx/>
              <a:buNone/>
            </a:pPr>
            <a:r>
              <a:rPr lang="de-DE" sz="4000" b="1">
                <a:latin typeface="Comic Sans MS" pitchFamily="66" charset="0"/>
              </a:rPr>
              <a:t>70 = </a:t>
            </a:r>
            <a:r>
              <a:rPr lang="de-DE" sz="4000" b="1">
                <a:solidFill>
                  <a:srgbClr val="E21600"/>
                </a:solidFill>
                <a:latin typeface="Comic Sans MS" pitchFamily="66" charset="0"/>
              </a:rPr>
              <a:t>siebzig</a:t>
            </a:r>
          </a:p>
          <a:p>
            <a:pPr>
              <a:buFontTx/>
              <a:buNone/>
            </a:pPr>
            <a:r>
              <a:rPr lang="de-DE" sz="4000" b="1">
                <a:latin typeface="Comic Sans MS" pitchFamily="66" charset="0"/>
              </a:rPr>
              <a:t>80 = achtzig</a:t>
            </a:r>
          </a:p>
          <a:p>
            <a:pPr>
              <a:buFontTx/>
              <a:buNone/>
            </a:pPr>
            <a:r>
              <a:rPr lang="de-DE" sz="4000" b="1">
                <a:latin typeface="Comic Sans MS" pitchFamily="66" charset="0"/>
              </a:rPr>
              <a:t>90 = neunzig</a:t>
            </a:r>
            <a:endParaRPr lang="en-US" sz="40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31800" y="333375"/>
            <a:ext cx="1127971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4400">
                <a:latin typeface="Comic Sans MS" pitchFamily="66" charset="0"/>
              </a:rPr>
              <a:t>100 = einhundert</a:t>
            </a:r>
          </a:p>
          <a:p>
            <a:r>
              <a:rPr lang="de-DE" sz="4400">
                <a:latin typeface="Comic Sans MS" pitchFamily="66" charset="0"/>
              </a:rPr>
              <a:t>101 = einhunderteins</a:t>
            </a:r>
          </a:p>
          <a:p>
            <a:r>
              <a:rPr lang="de-DE" sz="4400">
                <a:latin typeface="Comic Sans MS" pitchFamily="66" charset="0"/>
              </a:rPr>
              <a:t>102 = einhundertzwei</a:t>
            </a:r>
          </a:p>
          <a:p>
            <a:r>
              <a:rPr lang="de-DE" sz="4400">
                <a:latin typeface="Comic Sans MS" pitchFamily="66" charset="0"/>
              </a:rPr>
              <a:t>110 = einhundertzehn</a:t>
            </a:r>
          </a:p>
          <a:p>
            <a:r>
              <a:rPr lang="de-DE" sz="4400">
                <a:latin typeface="Comic Sans MS" pitchFamily="66" charset="0"/>
              </a:rPr>
              <a:t>153 = einhundertdreiundfünfzig</a:t>
            </a:r>
          </a:p>
          <a:p>
            <a:r>
              <a:rPr lang="en-US" sz="4400">
                <a:latin typeface="Comic Sans MS" pitchFamily="66" charset="0"/>
              </a:rPr>
              <a:t>1000 = eintausend</a:t>
            </a:r>
          </a:p>
          <a:p>
            <a:r>
              <a:rPr lang="de-DE" sz="4400">
                <a:latin typeface="Comic Sans MS" pitchFamily="66" charset="0"/>
              </a:rPr>
              <a:t>1 000 000 = eine Million</a:t>
            </a:r>
            <a:endParaRPr lang="en-US" sz="4400">
              <a:latin typeface="Comic Sans MS" pitchFamily="66" charset="0"/>
            </a:endParaRPr>
          </a:p>
          <a:p>
            <a:endParaRPr lang="en-US" sz="4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1916113"/>
            <a:ext cx="10972800" cy="1143000"/>
          </a:xfrm>
        </p:spPr>
        <p:txBody>
          <a:bodyPr/>
          <a:lstStyle/>
          <a:p>
            <a:r>
              <a:rPr lang="de-DE" sz="6000">
                <a:latin typeface="Comic Sans MS" pitchFamily="66" charset="0"/>
              </a:rPr>
              <a:t>Woher kommen Sie?</a:t>
            </a:r>
            <a:endParaRPr lang="en-US" sz="6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239185" y="1412875"/>
          <a:ext cx="11618383" cy="4103691"/>
        </p:xfrm>
        <a:graphic>
          <a:graphicData uri="http://schemas.openxmlformats.org/drawingml/2006/table">
            <a:tbl>
              <a:tblPr/>
              <a:tblGrid>
                <a:gridCol w="3210983"/>
                <a:gridCol w="3122084"/>
                <a:gridCol w="3335867"/>
                <a:gridCol w="1949449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Ankunft </a:t>
                      </a: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 of arrival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HOTEL OASE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Anmeldeformular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Z. Nr.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Abreise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Date of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departure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Preis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Vorname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Christian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Geburtsdatum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Birth day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Bemerkung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127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Postleitzahl, Wohnort, Straße</a:t>
                      </a: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Residence 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11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Staat 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State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27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Begleitet von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accompanied by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Kinder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Children 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Staatsangehörigkeit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Citizenship</a:t>
                      </a: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27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Unterschrift</a:t>
                      </a:r>
                      <a:r>
                        <a:rPr kumimoji="0" lang="de-DE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Signature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3BC39A-FA0A-4AEC-ADEF-1043DD786B4E}"/>
              </a:ext>
            </a:extLst>
          </p:cNvPr>
          <p:cNvSpPr txBox="1"/>
          <p:nvPr/>
        </p:nvSpPr>
        <p:spPr>
          <a:xfrm>
            <a:off x="2235661" y="1810328"/>
            <a:ext cx="74440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Xx       </a:t>
            </a:r>
            <a:r>
              <a:rPr lang="en-GB" sz="32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Yy</a:t>
            </a:r>
            <a:endParaRPr lang="en-GB" sz="32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r>
              <a:rPr lang="en-GB" dirty="0">
                <a:latin typeface="Goethe FF Clan" panose="020B0506030101020104" pitchFamily="34" charset="0"/>
              </a:rPr>
              <a:t>  </a:t>
            </a:r>
            <a:r>
              <a:rPr lang="en-GB" dirty="0" err="1">
                <a:latin typeface="Goethe FF Clan" panose="020B0506030101020104" pitchFamily="34" charset="0"/>
              </a:rPr>
              <a:t>ks</a:t>
            </a:r>
            <a:r>
              <a:rPr lang="en-GB" dirty="0">
                <a:latin typeface="Goethe FF Clan" panose="020B0506030101020104" pitchFamily="34" charset="0"/>
              </a:rPr>
              <a:t>                 ü</a:t>
            </a:r>
          </a:p>
          <a:p>
            <a:endParaRPr lang="en-GB" dirty="0">
              <a:latin typeface="Goethe FF Clan" panose="020B0506030101020104" pitchFamily="34" charset="0"/>
            </a:endParaRPr>
          </a:p>
          <a:p>
            <a:r>
              <a:rPr lang="en-GB" dirty="0">
                <a:latin typeface="Goethe FF Clan" panose="020B0506030101020104" pitchFamily="34" charset="0"/>
              </a:rPr>
              <a:t>Alexander,  </a:t>
            </a:r>
            <a:r>
              <a:rPr lang="en-GB" dirty="0" err="1">
                <a:latin typeface="Goethe FF Clan" panose="020B0506030101020104" pitchFamily="34" charset="0"/>
              </a:rPr>
              <a:t>Komplex</a:t>
            </a:r>
            <a:r>
              <a:rPr lang="en-GB" dirty="0">
                <a:latin typeface="Goethe FF Clan" panose="020B0506030101020104" pitchFamily="34" charset="0"/>
              </a:rPr>
              <a:t>,  Export  </a:t>
            </a:r>
          </a:p>
          <a:p>
            <a:endParaRPr lang="en-GB" dirty="0">
              <a:latin typeface="Goethe FF Clan" panose="020B0506030101020104" pitchFamily="34" charset="0"/>
            </a:endParaRPr>
          </a:p>
          <a:p>
            <a:r>
              <a:rPr lang="de-DE" dirty="0">
                <a:latin typeface="Goethe FF Clan" panose="020B0506030101020104" pitchFamily="34" charset="0"/>
              </a:rPr>
              <a:t>Gymnasium, Psychologie, Xylophon</a:t>
            </a:r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</p:txBody>
      </p:sp>
      <p:pic>
        <p:nvPicPr>
          <p:cNvPr id="9" name="x, y">
            <a:hlinkClick r:id="" action="ppaction://media"/>
            <a:extLst>
              <a:ext uri="{FF2B5EF4-FFF2-40B4-BE49-F238E27FC236}">
                <a16:creationId xmlns:a16="http://schemas.microsoft.com/office/drawing/2014/main" xmlns="" id="{F86BC940-973C-4CB8-A737-2A14B3FFD8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67671" y="4394489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773F07-7C26-4899-B05B-A0EC04CA4A22}"/>
              </a:ext>
            </a:extLst>
          </p:cNvPr>
          <p:cNvSpPr/>
          <p:nvPr/>
        </p:nvSpPr>
        <p:spPr>
          <a:xfrm>
            <a:off x="2235661" y="1210025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Aussprache von</a:t>
            </a:r>
            <a:r>
              <a:rPr lang="de-DE" sz="24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33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10052" y="1679576"/>
            <a:ext cx="28460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de-DE" sz="3200">
                <a:latin typeface="Cambria" pitchFamily="18" charset="0"/>
              </a:rPr>
              <a:t>Familienname?</a:t>
            </a:r>
            <a:endParaRPr lang="en-US" sz="3200">
              <a:latin typeface="Cambria" pitchFamily="18" charset="0"/>
            </a:endParaRPr>
          </a:p>
          <a:p>
            <a:pPr algn="ctr"/>
            <a:r>
              <a:rPr lang="de-DE" sz="3200">
                <a:latin typeface="Cambria" pitchFamily="18" charset="0"/>
              </a:rPr>
              <a:t>Vorname?</a:t>
            </a:r>
            <a:endParaRPr lang="en-US" sz="3200">
              <a:latin typeface="Cambria" pitchFamily="18" charset="0"/>
            </a:endParaRPr>
          </a:p>
          <a:p>
            <a:pPr algn="ctr"/>
            <a:r>
              <a:rPr lang="de-DE" sz="3200">
                <a:latin typeface="Cambria" pitchFamily="18" charset="0"/>
              </a:rPr>
              <a:t>Land?</a:t>
            </a:r>
            <a:endParaRPr lang="en-US" sz="3200">
              <a:latin typeface="Cambria" pitchFamily="18" charset="0"/>
            </a:endParaRPr>
          </a:p>
          <a:p>
            <a:pPr algn="ctr"/>
            <a:r>
              <a:rPr lang="de-DE" sz="3200">
                <a:latin typeface="Cambria" pitchFamily="18" charset="0"/>
              </a:rPr>
              <a:t>Wohnort?</a:t>
            </a:r>
            <a:endParaRPr lang="en-US" sz="3200">
              <a:latin typeface="Cambria" pitchFamily="18" charset="0"/>
            </a:endParaRPr>
          </a:p>
          <a:p>
            <a:pPr algn="ctr"/>
            <a:r>
              <a:rPr lang="de-DE" sz="3200">
                <a:latin typeface="Cambria" pitchFamily="18" charset="0"/>
              </a:rPr>
              <a:t>Straße?</a:t>
            </a:r>
            <a:endParaRPr lang="en-US" sz="3200">
              <a:latin typeface="Cambria" pitchFamily="18" charset="0"/>
            </a:endParaRPr>
          </a:p>
          <a:p>
            <a:pPr algn="ctr"/>
            <a:r>
              <a:rPr lang="en-US" sz="3200">
                <a:latin typeface="Cambria" pitchFamily="18" charset="0"/>
              </a:rPr>
              <a:t>Nummer?</a:t>
            </a:r>
          </a:p>
          <a:p>
            <a:pPr algn="ctr"/>
            <a:r>
              <a:rPr lang="en-US" sz="3200">
                <a:latin typeface="Cambria" pitchFamily="18" charset="0"/>
              </a:rPr>
              <a:t>Passnummer?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lum bright="88000" contrast="-70000"/>
            <a:grayscl/>
          </a:blip>
          <a:srcRect/>
          <a:stretch>
            <a:fillRect/>
          </a:stretch>
        </p:blipFill>
        <p:spPr>
          <a:xfrm>
            <a:off x="3503085" y="0"/>
            <a:ext cx="8688916" cy="6858000"/>
          </a:xfrm>
          <a:noFill/>
          <a:ln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Familienname?</a:t>
            </a:r>
            <a:endParaRPr lang="de-DE" sz="3600"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Vorname?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Land?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Wohnort?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Straße?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Nummer?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sr-Latn-CS" sz="3600">
                <a:latin typeface="Cambria" pitchFamily="18" charset="0"/>
                <a:ea typeface="Times New Roman" pitchFamily="18" charset="0"/>
                <a:cs typeface="Tahoma" pitchFamily="34" charset="0"/>
              </a:rPr>
              <a:t>Passnummer?</a:t>
            </a:r>
            <a:endParaRPr lang="en-US" sz="36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e-DE" sz="3600" i="1">
                <a:latin typeface="Monotype Corsiva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sr-Latn-CS" sz="3600" i="1">
                <a:latin typeface="Monotype Corsiva" pitchFamily="66" charset="0"/>
                <a:ea typeface="Times New Roman" pitchFamily="18" charset="0"/>
                <a:cs typeface="Arial" charset="0"/>
              </a:rPr>
              <a:t>Grauwinckel.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3600" i="1">
                <a:latin typeface="Monotype Corsiva" pitchFamily="66" charset="0"/>
                <a:ea typeface="Times New Roman" pitchFamily="18" charset="0"/>
                <a:cs typeface="Arial" charset="0"/>
              </a:rPr>
              <a:t>  </a:t>
            </a:r>
            <a:r>
              <a:rPr lang="sr-Latn-CS" sz="3600" i="1">
                <a:latin typeface="Monotype Corsiva" pitchFamily="66" charset="0"/>
                <a:ea typeface="Times New Roman" pitchFamily="18" charset="0"/>
                <a:cs typeface="Arial" charset="0"/>
              </a:rPr>
              <a:t>Thomas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3600" i="1">
                <a:latin typeface="Monotype Corsiva" pitchFamily="66" charset="0"/>
                <a:ea typeface="Times New Roman" pitchFamily="18" charset="0"/>
                <a:cs typeface="Arial" charset="0"/>
              </a:rPr>
              <a:t>  </a:t>
            </a:r>
            <a:r>
              <a:rPr lang="sr-Latn-CS" sz="3600" i="1">
                <a:latin typeface="Monotype Corsiva" pitchFamily="66" charset="0"/>
                <a:ea typeface="Times New Roman" pitchFamily="18" charset="0"/>
                <a:cs typeface="Arial" charset="0"/>
              </a:rPr>
              <a:t>Deutschland.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3600" i="1">
                <a:latin typeface="Monotype Corsiva" pitchFamily="66" charset="0"/>
                <a:ea typeface="Times New Roman" pitchFamily="18" charset="0"/>
                <a:cs typeface="Arial" charset="0"/>
              </a:rPr>
              <a:t>  </a:t>
            </a:r>
            <a:r>
              <a:rPr lang="sr-Latn-CS" sz="3600" i="1">
                <a:latin typeface="Monotype Corsiva" pitchFamily="66" charset="0"/>
                <a:ea typeface="Times New Roman" pitchFamily="18" charset="0"/>
                <a:cs typeface="Arial" charset="0"/>
              </a:rPr>
              <a:t>Bonn.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3600" i="1">
                <a:latin typeface="Monotype Corsiva" pitchFamily="66" charset="0"/>
                <a:ea typeface="Times New Roman" pitchFamily="18" charset="0"/>
                <a:cs typeface="Arial" charset="0"/>
              </a:rPr>
              <a:t>  </a:t>
            </a:r>
            <a:r>
              <a:rPr lang="sr-Latn-CS" sz="3600" i="1">
                <a:latin typeface="Monotype Corsiva" pitchFamily="66" charset="0"/>
                <a:ea typeface="Times New Roman" pitchFamily="18" charset="0"/>
                <a:cs typeface="Arial" charset="0"/>
              </a:rPr>
              <a:t>Mozartstraße.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3600" i="1">
                <a:latin typeface="Monotype Corsiva" pitchFamily="66" charset="0"/>
                <a:ea typeface="Times New Roman" pitchFamily="18" charset="0"/>
                <a:cs typeface="Arial" charset="0"/>
              </a:rPr>
              <a:t>  </a:t>
            </a:r>
            <a:r>
              <a:rPr lang="sr-Latn-CS" sz="3600" i="1">
                <a:latin typeface="Monotype Corsiva" pitchFamily="66" charset="0"/>
                <a:ea typeface="Times New Roman" pitchFamily="18" charset="0"/>
                <a:cs typeface="Arial" charset="0"/>
              </a:rPr>
              <a:t>5.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360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sr-Latn-CS" sz="3600">
                <a:latin typeface="Tahoma" pitchFamily="34" charset="0"/>
                <a:ea typeface="Times New Roman" pitchFamily="18" charset="0"/>
                <a:cs typeface="Tahoma" pitchFamily="34" charset="0"/>
              </a:rPr>
              <a:t>B</a:t>
            </a:r>
            <a:r>
              <a:rPr lang="sr-Latn-CS" sz="3600">
                <a:latin typeface="Monotype Corsiva" pitchFamily="66" charset="0"/>
                <a:ea typeface="Times New Roman" pitchFamily="18" charset="0"/>
                <a:cs typeface="Arial" charset="0"/>
              </a:rPr>
              <a:t> 948531706</a:t>
            </a:r>
            <a:endParaRPr lang="en-US" sz="3600">
              <a:latin typeface="Monotype Corsiva" pitchFamily="66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Familienname?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mbria" pitchFamily="18" charset="0"/>
              </a:rPr>
              <a:t>Entschuldigen Sie bitte, wie ist Ihr Familienname (Name)?</a:t>
            </a:r>
          </a:p>
          <a:p>
            <a:endParaRPr lang="de-DE">
              <a:latin typeface="Cambria" pitchFamily="18" charset="0"/>
            </a:endParaRPr>
          </a:p>
          <a:p>
            <a:r>
              <a:rPr lang="de-DE">
                <a:latin typeface="Cambria" pitchFamily="18" charset="0"/>
              </a:rPr>
              <a:t>Wie heißen Sie bitte?</a:t>
            </a:r>
            <a:endParaRPr lang="en-US">
              <a:latin typeface="Cambria" pitchFamily="18" charset="0"/>
            </a:endParaRPr>
          </a:p>
          <a:p>
            <a:endParaRPr lang="en-US">
              <a:latin typeface="Cambria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Vorname?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r>
              <a:rPr lang="de-DE">
                <a:latin typeface="Cambria" pitchFamily="18" charset="0"/>
              </a:rPr>
              <a:t>Und wie ist Ihr Vorname?</a:t>
            </a:r>
          </a:p>
          <a:p>
            <a:endParaRPr lang="de-DE">
              <a:latin typeface="Cambria" pitchFamily="18" charset="0"/>
            </a:endParaRPr>
          </a:p>
          <a:p>
            <a:r>
              <a:rPr lang="de-DE">
                <a:latin typeface="Cambria" pitchFamily="18" charset="0"/>
              </a:rPr>
              <a:t>Entschuldigung, Ihr Vorname ist ?</a:t>
            </a:r>
            <a:endParaRPr lang="en-US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Land?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r>
              <a:rPr lang="de-DE">
                <a:latin typeface="Cambria" pitchFamily="18" charset="0"/>
              </a:rPr>
              <a:t>Aus welchem Land kommen Sie?</a:t>
            </a:r>
          </a:p>
          <a:p>
            <a:endParaRPr lang="de-DE">
              <a:latin typeface="Cambria" pitchFamily="18" charset="0"/>
            </a:endParaRPr>
          </a:p>
          <a:p>
            <a:r>
              <a:rPr lang="de-DE">
                <a:latin typeface="Cambria" pitchFamily="18" charset="0"/>
              </a:rPr>
              <a:t>Woher kommen Sie?</a:t>
            </a:r>
          </a:p>
          <a:p>
            <a:endParaRPr lang="de-DE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>
                <a:solidFill>
                  <a:srgbClr val="E21600"/>
                </a:solidFill>
                <a:latin typeface="Cambria" pitchFamily="18" charset="0"/>
              </a:rPr>
              <a:t>Ich komme aus Serbien.</a:t>
            </a:r>
            <a:endParaRPr lang="en-US">
              <a:solidFill>
                <a:srgbClr val="E21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Wohnort?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/>
          </a:p>
          <a:p>
            <a:pPr>
              <a:lnSpc>
                <a:spcPct val="90000"/>
              </a:lnSpc>
            </a:pPr>
            <a:r>
              <a:rPr lang="de-DE">
                <a:latin typeface="Cambria" pitchFamily="18" charset="0"/>
              </a:rPr>
              <a:t>Entschuldigung, Ihr Wohnort?</a:t>
            </a:r>
          </a:p>
          <a:p>
            <a:pPr>
              <a:lnSpc>
                <a:spcPct val="90000"/>
              </a:lnSpc>
            </a:pPr>
            <a:endParaRPr lang="de-DE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de-DE">
                <a:latin typeface="Cambria" pitchFamily="18" charset="0"/>
              </a:rPr>
              <a:t>Aus welcher Stadt kommen Sie?</a:t>
            </a:r>
          </a:p>
          <a:p>
            <a:pPr>
              <a:lnSpc>
                <a:spcPct val="90000"/>
              </a:lnSpc>
            </a:pPr>
            <a:endParaRPr lang="de-DE">
              <a:latin typeface="Cambr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>
                <a:solidFill>
                  <a:srgbClr val="E21600"/>
                </a:solidFill>
                <a:latin typeface="Cambria" pitchFamily="18" charset="0"/>
              </a:rPr>
              <a:t>Mein Wohnort ist Belgrad.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>
              <a:solidFill>
                <a:srgbClr val="E21600"/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>
                <a:solidFill>
                  <a:srgbClr val="E21600"/>
                </a:solidFill>
                <a:latin typeface="Cambria" pitchFamily="18" charset="0"/>
              </a:rPr>
              <a:t>Ich komme aus Belgrad.</a:t>
            </a:r>
            <a:endParaRPr lang="en-US">
              <a:solidFill>
                <a:srgbClr val="E21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Straße</a:t>
            </a:r>
            <a:r>
              <a:rPr lang="de-DE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 und Nummer</a:t>
            </a:r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r>
              <a:rPr lang="de-DE">
                <a:latin typeface="Cambria" pitchFamily="18" charset="0"/>
              </a:rPr>
              <a:t>Wo wohnen Sie?</a:t>
            </a:r>
          </a:p>
          <a:p>
            <a:pPr>
              <a:buFontTx/>
              <a:buNone/>
            </a:pPr>
            <a:endParaRPr lang="de-DE">
              <a:latin typeface="Cambria" pitchFamily="18" charset="0"/>
            </a:endParaRPr>
          </a:p>
          <a:p>
            <a:r>
              <a:rPr lang="de-DE">
                <a:latin typeface="Cambria" pitchFamily="18" charset="0"/>
              </a:rPr>
              <a:t>Wie ist Ihre Adresse, bitte?</a:t>
            </a:r>
            <a:endParaRPr lang="en-US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Nummer?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sz="400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de-DE" sz="4000">
                <a:latin typeface="Cambria" pitchFamily="18" charset="0"/>
                <a:ea typeface="Times New Roman" pitchFamily="18" charset="0"/>
                <a:cs typeface="Tahoma" pitchFamily="34" charset="0"/>
              </a:rPr>
              <a:t>Und Ihre Hausnummer, bitte.</a:t>
            </a:r>
          </a:p>
          <a:p>
            <a:pPr>
              <a:buFontTx/>
              <a:buNone/>
            </a:pPr>
            <a:endParaRPr lang="en-US" sz="40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5400">
                <a:latin typeface="Cambria" pitchFamily="18" charset="0"/>
                <a:ea typeface="Times New Roman" pitchFamily="18" charset="0"/>
                <a:cs typeface="Tahoma" pitchFamily="34" charset="0"/>
              </a:rPr>
              <a:t>Passnummer?</a:t>
            </a:r>
            <a:endParaRPr lang="en-US" sz="5400">
              <a:latin typeface="Cambr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pPr>
              <a:buFontTx/>
              <a:buNone/>
            </a:pPr>
            <a:r>
              <a:rPr lang="de-DE">
                <a:latin typeface="Cambria" pitchFamily="18" charset="0"/>
              </a:rPr>
              <a:t>Verzeihen Sie, wie ist Ihre Passnummer?</a:t>
            </a:r>
            <a:endParaRPr lang="en-US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60" y="2714620"/>
            <a:ext cx="10972800" cy="1143000"/>
          </a:xfrm>
        </p:spPr>
        <p:txBody>
          <a:bodyPr/>
          <a:lstStyle/>
          <a:p>
            <a:r>
              <a:rPr lang="de-DE" dirty="0" smtClean="0"/>
              <a:t>Dialog 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B058F9-5D45-4C31-BD2E-0D6709688CC1}"/>
              </a:ext>
            </a:extLst>
          </p:cNvPr>
          <p:cNvSpPr/>
          <p:nvPr/>
        </p:nvSpPr>
        <p:spPr>
          <a:xfrm>
            <a:off x="4892048" y="3244334"/>
            <a:ext cx="6125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/>
              <a:t>Herzlich willkommen 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970511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42919"/>
            <a:ext cx="10972800" cy="54832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Latn-CS" dirty="0" smtClean="0"/>
              <a:t>Entschuldigen </a:t>
            </a:r>
            <a:r>
              <a:rPr lang="sr-Latn-CS" dirty="0"/>
              <a:t>Sie, wie heißen Sie bitte? 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Reisch. Georg Reisch.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CS" dirty="0"/>
              <a:t>Und Ihre Frau</a:t>
            </a:r>
            <a:r>
              <a:rPr lang="sr-Latn-CS" dirty="0" smtClean="0"/>
              <a:t>? 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Irma.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197600" y="1"/>
            <a:ext cx="5994400" cy="44291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42919"/>
            <a:ext cx="10972800" cy="54832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Latn-CS" dirty="0" smtClean="0"/>
              <a:t>Aus </a:t>
            </a:r>
            <a:r>
              <a:rPr lang="sr-Latn-CS" dirty="0"/>
              <a:t>welchem Land kommen Sie? 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Aus Österreich.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CS" dirty="0"/>
              <a:t>In welcher Stadt leben Sie</a:t>
            </a:r>
            <a:r>
              <a:rPr lang="sr-Latn-CS" dirty="0" smtClean="0"/>
              <a:t>?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In Graz.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CS" dirty="0"/>
              <a:t>Wie ist Ihre Adresse? 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Mozartstraße 2.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197600" y="1"/>
            <a:ext cx="5994400" cy="44291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Verzeihung, Mozartstraße ... 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Nummer zwei.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CS" dirty="0" smtClean="0"/>
              <a:t>Danke. Und Ihre Pässe bitte.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Hier, bitte.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CS" dirty="0" smtClean="0"/>
              <a:t>Danke. Hier ist Ihr Schlüssel.</a:t>
            </a:r>
            <a:endParaRPr lang="en-US" dirty="0" smtClean="0"/>
          </a:p>
          <a:p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Danke schön.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Ihre Zimmernummer ist 315.</a:t>
            </a:r>
            <a:endParaRPr lang="en-US" dirty="0" smtClean="0"/>
          </a:p>
          <a:p>
            <a:r>
              <a:rPr lang="sr-Latn-CS" dirty="0" smtClean="0"/>
              <a:t> </a:t>
            </a:r>
            <a:r>
              <a:rPr lang="sr-Latn-CS" dirty="0" smtClean="0">
                <a:solidFill>
                  <a:schemeClr val="accent5">
                    <a:lumMod val="75000"/>
                  </a:schemeClr>
                </a:solidFill>
              </a:rPr>
              <a:t>Danke. Wo ist das?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CS" dirty="0" smtClean="0"/>
              <a:t>Hier links. Kommen Sie!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61" y="2500306"/>
            <a:ext cx="10972800" cy="1143000"/>
          </a:xfrm>
        </p:spPr>
        <p:txBody>
          <a:bodyPr/>
          <a:lstStyle/>
          <a:p>
            <a:r>
              <a:rPr lang="de-DE" dirty="0" smtClean="0"/>
              <a:t>Dialog 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66712" y="1142985"/>
            <a:ext cx="9334523" cy="3411567"/>
          </a:xfrm>
        </p:spPr>
        <p:txBody>
          <a:bodyPr/>
          <a:lstStyle/>
          <a:p>
            <a:r>
              <a:rPr lang="sr-Latn-CS" dirty="0" smtClean="0"/>
              <a:t>Hallo, heißt du Irene?</a:t>
            </a:r>
            <a:endParaRPr lang="en-US" dirty="0" smtClean="0"/>
          </a:p>
          <a:p>
            <a:r>
              <a:rPr lang="sr-Latn-CS" dirty="0" smtClean="0">
                <a:solidFill>
                  <a:srgbClr val="FF0000"/>
                </a:solidFill>
              </a:rPr>
              <a:t>Nein, ich heiße nicht Irene. Ich bin Lena.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sr-Latn-CS" dirty="0" smtClean="0"/>
              <a:t>Wie ist dein Familienname ?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sr-Latn-CS" dirty="0" smtClean="0">
                <a:solidFill>
                  <a:srgbClr val="FF0000"/>
                </a:solidFill>
              </a:rPr>
              <a:t>ehmann.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Woher kommst du Lena? </a:t>
            </a:r>
            <a:endParaRPr lang="en-US" dirty="0" smtClean="0"/>
          </a:p>
          <a:p>
            <a:r>
              <a:rPr lang="sr-Latn-CS" dirty="0" smtClean="0">
                <a:solidFill>
                  <a:srgbClr val="FF0000"/>
                </a:solidFill>
              </a:rPr>
              <a:t>Ich komme aus Österreich.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sr-Latn-CS" dirty="0" smtClean="0"/>
              <a:t>Aus welcher Stadt? </a:t>
            </a:r>
            <a:endParaRPr lang="en-US" dirty="0" smtClean="0"/>
          </a:p>
          <a:p>
            <a:r>
              <a:rPr lang="sr-Latn-CS" dirty="0" smtClean="0">
                <a:solidFill>
                  <a:srgbClr val="FF0000"/>
                </a:solidFill>
              </a:rPr>
              <a:t>Aus Salzburg.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sr-Latn-CS" dirty="0" smtClean="0"/>
              <a:t>Wie ist deine Adresse?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sr-Latn-CS" dirty="0" smtClean="0">
                <a:solidFill>
                  <a:srgbClr val="FF0000"/>
                </a:solidFill>
              </a:rPr>
              <a:t>rankfurterstraße 24.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Wie ist deine Passnummer? </a:t>
            </a:r>
            <a:endParaRPr lang="en-US" dirty="0" smtClean="0"/>
          </a:p>
          <a:p>
            <a:r>
              <a:rPr lang="sr-Latn-CS" dirty="0" smtClean="0">
                <a:solidFill>
                  <a:srgbClr val="FF0000"/>
                </a:solidFill>
              </a:rPr>
              <a:t>N 4283157960.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sr-Latn-CS" dirty="0" smtClean="0"/>
              <a:t>Danke schön. Hier ist dein Schlüssel.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sr-Latn-CS" dirty="0" smtClean="0">
                <a:solidFill>
                  <a:srgbClr val="FF0000"/>
                </a:solidFill>
              </a:rPr>
              <a:t>nd wo ist mein Zimmer?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Dort </a:t>
            </a:r>
            <a:r>
              <a:rPr lang="en-US" dirty="0" err="1" smtClean="0"/>
              <a:t>rechts</a:t>
            </a:r>
            <a:r>
              <a:rPr lang="en-US" dirty="0" smtClean="0"/>
              <a:t>.</a:t>
            </a:r>
          </a:p>
          <a:p>
            <a:r>
              <a:rPr lang="sr-Latn-CS" dirty="0" smtClean="0">
                <a:solidFill>
                  <a:srgbClr val="FF0000"/>
                </a:solidFill>
              </a:rPr>
              <a:t>Danke. Tschüss!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Spielen Sie den </a:t>
            </a:r>
            <a:r>
              <a:rPr lang="de-DE" smtClean="0"/>
              <a:t>Dialog vor!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128</a:t>
            </a:fld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hotel reception area"/>
          <p:cNvPicPr>
            <a:picLocks noChangeAspect="1" noChangeArrowheads="1"/>
          </p:cNvPicPr>
          <p:nvPr/>
        </p:nvPicPr>
        <p:blipFill>
          <a:blip r:embed="rId3"/>
          <a:srcRect l="18719"/>
          <a:stretch>
            <a:fillRect/>
          </a:stretch>
        </p:blipFill>
        <p:spPr bwMode="auto">
          <a:xfrm>
            <a:off x="476211" y="1071546"/>
            <a:ext cx="5429288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096000" y="14287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 smtClean="0">
                <a:latin typeface="Cambria" pitchFamily="18" charset="0"/>
              </a:rPr>
              <a:t>Kaufmann, Theodor.</a:t>
            </a:r>
          </a:p>
          <a:p>
            <a:r>
              <a:rPr lang="de-DE" sz="2800" dirty="0" smtClean="0">
                <a:latin typeface="Cambria" pitchFamily="18" charset="0"/>
              </a:rPr>
              <a:t>Angela Kaufmann.</a:t>
            </a:r>
          </a:p>
          <a:p>
            <a:r>
              <a:rPr lang="de-DE" sz="2800" dirty="0" smtClean="0">
                <a:latin typeface="Cambria" pitchFamily="18" charset="0"/>
              </a:rPr>
              <a:t>Tappenbeck, 38470</a:t>
            </a:r>
          </a:p>
          <a:p>
            <a:r>
              <a:rPr lang="de-DE" sz="2800" dirty="0" smtClean="0">
                <a:latin typeface="Cambria" pitchFamily="18" charset="0"/>
              </a:rPr>
              <a:t>Mit doppel p und ck , Tappenbeck.</a:t>
            </a:r>
          </a:p>
          <a:p>
            <a:r>
              <a:rPr lang="de-DE" sz="2800" dirty="0" smtClean="0">
                <a:latin typeface="Cambria" pitchFamily="18" charset="0"/>
              </a:rPr>
              <a:t>Poststraße 17.</a:t>
            </a:r>
          </a:p>
          <a:p>
            <a:r>
              <a:rPr lang="de-DE" sz="2800" dirty="0" smtClean="0">
                <a:latin typeface="Cambria" pitchFamily="18" charset="0"/>
              </a:rPr>
              <a:t>Staatsangehörigkeit: deutsch.</a:t>
            </a:r>
          </a:p>
          <a:p>
            <a:r>
              <a:rPr lang="de-DE" sz="2800" dirty="0" smtClean="0">
                <a:latin typeface="Cambria" pitchFamily="18" charset="0"/>
              </a:rPr>
              <a:t>Tel. 049 725 368</a:t>
            </a:r>
          </a:p>
          <a:p>
            <a:endParaRPr lang="de-DE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80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i-hotels.com/uploads/tx_rgsmoothgallery/andels-Hotel-Berlin-Lobby-Copyright-Eisenbacher-6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85728"/>
            <a:ext cx="9152557" cy="6215082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 rot="10800000" flipV="1">
            <a:off x="6238876" y="3929066"/>
            <a:ext cx="4071966" cy="1044000"/>
          </a:xfrm>
          <a:prstGeom prst="wedgeEllipseCallout">
            <a:avLst>
              <a:gd name="adj1" fmla="val 61869"/>
              <a:gd name="adj2" fmla="val -176804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n w="3175">
                  <a:noFill/>
                </a:ln>
                <a:latin typeface="Comic Sans MS" pitchFamily="66" charset="0"/>
                <a:ea typeface="Batang" pitchFamily="18" charset="-127"/>
              </a:rPr>
              <a:t>Guten Tag!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1738282" y="3500438"/>
            <a:ext cx="3857620" cy="2041408"/>
          </a:xfrm>
          <a:prstGeom prst="wedgeEllipseCallout">
            <a:avLst>
              <a:gd name="adj1" fmla="val 94598"/>
              <a:gd name="adj2" fmla="val -8009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n w="3175">
                  <a:noFill/>
                </a:ln>
                <a:latin typeface="Comic Sans MS" pitchFamily="66" charset="0"/>
              </a:rPr>
              <a:t>Guten Tag. Sie wünschen?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0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i-hotels.com/uploads/tx_rgsmoothgallery/andels-Hotel-Berlin-Lobby-Copyright-Eisenbacher-6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444" y="357166"/>
            <a:ext cx="9152557" cy="6215082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rot="10800000" flipV="1">
            <a:off x="6167438" y="4000504"/>
            <a:ext cx="3786182" cy="1643074"/>
          </a:xfrm>
          <a:prstGeom prst="wedgeEllipseCallout">
            <a:avLst>
              <a:gd name="adj1" fmla="val 64925"/>
              <a:gd name="adj2" fmla="val -126966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sz="2400" dirty="0">
                <a:latin typeface="Comic Sans MS"/>
                <a:ea typeface="Times New Roman"/>
              </a:rPr>
              <a:t>Mein Name ist Hübner. Sind Sie Frau Reisch? </a:t>
            </a:r>
            <a:endParaRPr lang="en-US" sz="2400" dirty="0">
              <a:latin typeface="Arial"/>
              <a:ea typeface="Times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524000" y="3929066"/>
            <a:ext cx="6286512" cy="2714644"/>
          </a:xfrm>
          <a:prstGeom prst="wedgeEllipseCallout">
            <a:avLst>
              <a:gd name="adj1" fmla="val 44075"/>
              <a:gd name="adj2" fmla="val -9033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Comic Sans MS"/>
                <a:ea typeface="Times New Roman"/>
              </a:rPr>
              <a:t>Ja.  Guten Tag, Herr Hübner. Ich bin Frau Reisch.  Herzlich willkommen im Hotel Oase</a:t>
            </a:r>
            <a:r>
              <a:rPr lang="de-DE" dirty="0">
                <a:solidFill>
                  <a:schemeClr val="tx1"/>
                </a:solidFill>
                <a:latin typeface="Comic Sans MS"/>
                <a:ea typeface="Times New Roman"/>
              </a:rPr>
              <a:t>.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i-hotels.com/uploads/tx_rgsmoothgallery/andels-Hotel-Berlin-Lobby-Copyright-Eisenbacher-6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444" y="285728"/>
            <a:ext cx="9152557" cy="6215082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0800000" flipV="1">
            <a:off x="6881818" y="4286256"/>
            <a:ext cx="3500462" cy="1571636"/>
          </a:xfrm>
          <a:prstGeom prst="wedgeEllipseCallout">
            <a:avLst>
              <a:gd name="adj1" fmla="val 86050"/>
              <a:gd name="adj2" fmla="val -155063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sz="2400" dirty="0">
                <a:latin typeface="Comic Sans MS"/>
                <a:ea typeface="Times New Roman"/>
              </a:rPr>
              <a:t>Danke. Das ist Frau Hübner.</a:t>
            </a:r>
            <a:endParaRPr lang="en-US" sz="1400" dirty="0">
              <a:latin typeface="Arial"/>
              <a:ea typeface="Times New Roman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524000" y="4429132"/>
            <a:ext cx="5357818" cy="1785950"/>
          </a:xfrm>
          <a:prstGeom prst="wedgeEllipseCallout">
            <a:avLst>
              <a:gd name="adj1" fmla="val 59020"/>
              <a:gd name="adj2" fmla="val -14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/>
                <a:ea typeface="Times New Roman"/>
              </a:rPr>
              <a:t>Guten Tag, Frau Hübner. Wie geht es Ihnen?</a:t>
            </a:r>
            <a:endParaRPr lang="en-US" sz="1400" dirty="0">
              <a:solidFill>
                <a:schemeClr val="tx1"/>
              </a:solidFill>
              <a:latin typeface="Arial"/>
              <a:ea typeface="Times New Roman"/>
            </a:endParaRPr>
          </a:p>
          <a:p>
            <a:endParaRPr lang="en-US" sz="1400" dirty="0">
              <a:solidFill>
                <a:schemeClr val="tx1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i-hotels.com/uploads/tx_rgsmoothgallery/andels-Hotel-Berlin-Lobby-Copyright-Eisenbacher-6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444" y="285728"/>
            <a:ext cx="9152557" cy="6215082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0800000" flipV="1">
            <a:off x="6881818" y="4286256"/>
            <a:ext cx="3786182" cy="1214446"/>
          </a:xfrm>
          <a:prstGeom prst="wedgeEllipseCallout">
            <a:avLst>
              <a:gd name="adj1" fmla="val 104863"/>
              <a:gd name="adj2" fmla="val -17954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Comic Sans MS" pitchFamily="66" charset="0"/>
              </a:rPr>
              <a:t>Sehr</a:t>
            </a:r>
            <a:r>
              <a:rPr lang="en-US" sz="2400" dirty="0">
                <a:latin typeface="Comic Sans MS" pitchFamily="66" charset="0"/>
              </a:rPr>
              <a:t> gut, </a:t>
            </a:r>
            <a:r>
              <a:rPr lang="en-US" sz="2400" dirty="0" err="1">
                <a:latin typeface="Comic Sans MS" pitchFamily="66" charset="0"/>
              </a:rPr>
              <a:t>danke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524000" y="4357694"/>
            <a:ext cx="5357818" cy="1785950"/>
          </a:xfrm>
          <a:prstGeom prst="wedgeEllipseCallout">
            <a:avLst>
              <a:gd name="adj1" fmla="val 59020"/>
              <a:gd name="adj2" fmla="val -14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sz="2400" dirty="0">
                <a:latin typeface="Comic Sans MS"/>
                <a:ea typeface="Times New Roman"/>
              </a:rPr>
              <a:t>Herzlich willkommen!</a:t>
            </a:r>
            <a:endParaRPr lang="en-US" sz="1400" dirty="0">
              <a:latin typeface="Arial"/>
              <a:ea typeface="Times New Roman"/>
            </a:endParaRPr>
          </a:p>
          <a:p>
            <a:endParaRPr lang="en-US" sz="1400" dirty="0">
              <a:solidFill>
                <a:schemeClr val="tx1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i-hotels.com/uploads/tx_rgsmoothgallery/andels-Hotel-Berlin-Lobby-Copyright-Eisenbacher-6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444" y="285728"/>
            <a:ext cx="9152557" cy="6215082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0800000" flipV="1">
            <a:off x="6881818" y="4286256"/>
            <a:ext cx="3786182" cy="1214446"/>
          </a:xfrm>
          <a:prstGeom prst="wedgeEllipseCallout">
            <a:avLst>
              <a:gd name="adj1" fmla="val 104863"/>
              <a:gd name="adj2" fmla="val -17259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DE" sz="2400" dirty="0">
                <a:latin typeface="Comic Sans MS"/>
                <a:ea typeface="Times New Roman"/>
              </a:rPr>
              <a:t>Danke sehr.</a:t>
            </a:r>
            <a:endParaRPr lang="en-US" sz="1400" dirty="0">
              <a:latin typeface="Arial"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63E81-C386-4F6F-8BA1-8E6EB5D2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16E41-F74B-4997-B27F-F5411729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>
              <a:latin typeface="Goethe FF Clan" panose="020B05060301010201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310FFC-687C-4DDB-A9FC-75D58D8CB3E1}"/>
              </a:ext>
            </a:extLst>
          </p:cNvPr>
          <p:cNvSpPr/>
          <p:nvPr/>
        </p:nvSpPr>
        <p:spPr>
          <a:xfrm>
            <a:off x="3048000" y="213633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/>
              <a:t>Predispitne obaveze:</a:t>
            </a:r>
          </a:p>
          <a:p>
            <a:r>
              <a:rPr lang="de-DE" sz="2800" dirty="0"/>
              <a:t>Predavanja – 5 bodova</a:t>
            </a:r>
          </a:p>
          <a:p>
            <a:r>
              <a:rPr lang="de-DE" sz="2800" dirty="0"/>
              <a:t>Ve</a:t>
            </a:r>
            <a:r>
              <a:rPr lang="sr-Latn-CS" sz="2800" dirty="0"/>
              <a:t>žbe – </a:t>
            </a:r>
            <a:r>
              <a:rPr lang="en-US" sz="2800" dirty="0"/>
              <a:t>5</a:t>
            </a:r>
            <a:r>
              <a:rPr lang="sr-Latn-CS" sz="2800" dirty="0"/>
              <a:t> bodova</a:t>
            </a:r>
          </a:p>
          <a:p>
            <a:r>
              <a:rPr lang="sr-Latn-CS" sz="2800" dirty="0"/>
              <a:t>Kolokvijum I – 30 (min. 12 bodova)</a:t>
            </a:r>
          </a:p>
          <a:p>
            <a:r>
              <a:rPr lang="sr-Latn-CS" sz="2800" dirty="0"/>
              <a:t>Kolokvijum II – 30 (min. 12 bodova)</a:t>
            </a:r>
            <a:endParaRPr lang="en-US" sz="2800" dirty="0"/>
          </a:p>
          <a:p>
            <a:endParaRPr lang="sr-Latn-CS" sz="2800" dirty="0"/>
          </a:p>
          <a:p>
            <a:r>
              <a:rPr lang="sr-Latn-CS" sz="2800" dirty="0"/>
              <a:t>Usmeni </a:t>
            </a:r>
            <a:r>
              <a:rPr lang="en-US" sz="2800" dirty="0" err="1"/>
              <a:t>ispit</a:t>
            </a:r>
            <a:r>
              <a:rPr lang="en-US" sz="2800" dirty="0"/>
              <a:t> </a:t>
            </a:r>
            <a:r>
              <a:rPr lang="sr-Latn-CS" sz="2800" dirty="0"/>
              <a:t>– 30</a:t>
            </a:r>
          </a:p>
          <a:p>
            <a:endParaRPr lang="sr-Latn-CS" sz="2800" dirty="0"/>
          </a:p>
          <a:p>
            <a:r>
              <a:rPr lang="sr-Latn-CS" sz="2800" dirty="0"/>
              <a:t>Minimum za uslov, tj. za izlazak na usmeni ispit je 30 bodova</a:t>
            </a:r>
            <a:r>
              <a:rPr lang="en-US" sz="2800" dirty="0"/>
              <a:t>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xmlns="" val="322622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pPr lvl="0"/>
            <a:r>
              <a:rPr lang="de-DE" b="1" dirty="0"/>
              <a:t>Herzlich </a:t>
            </a:r>
            <a:r>
              <a:rPr lang="de-DE" b="1"/>
              <a:t>willkommen  2</a:t>
            </a:r>
            <a:endParaRPr lang="de-DE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27684A2-65EE-44CE-86D4-D3377A577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CE9AC2A-20AD-8C48-B5EB-B5322BDBCDEE}" type="datetime1">
              <a:rPr lang="en-US" smtClean="0"/>
              <a:pPr>
                <a:spcAft>
                  <a:spcPts val="600"/>
                </a:spcAft>
              </a:pPr>
              <a:t>10/27/2021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79813CC5-2EDD-4BA6-8910-02B7298AF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0A8BFF6D-5F4F-4DED-932B-8EC4916F4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r="12783" b="11765"/>
          <a:stretch>
            <a:fillRect/>
          </a:stretch>
        </p:blipFill>
        <p:spPr bwMode="auto">
          <a:xfrm>
            <a:off x="1881158" y="2571744"/>
            <a:ext cx="300042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8942" y="357166"/>
            <a:ext cx="3143272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Callout 7"/>
          <p:cNvSpPr/>
          <p:nvPr/>
        </p:nvSpPr>
        <p:spPr>
          <a:xfrm>
            <a:off x="2166910" y="428604"/>
            <a:ext cx="4572032" cy="2041408"/>
          </a:xfrm>
          <a:prstGeom prst="wedgeEllipseCallout">
            <a:avLst>
              <a:gd name="adj1" fmla="val 80848"/>
              <a:gd name="adj2" fmla="val 45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Hallo! Wie heißt du?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0800000" flipV="1">
            <a:off x="5024430" y="5357826"/>
            <a:ext cx="4071966" cy="1044000"/>
          </a:xfrm>
          <a:prstGeom prst="wedgeEllipseCallout">
            <a:avLst>
              <a:gd name="adj1" fmla="val 72045"/>
              <a:gd name="adj2" fmla="val -191859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Comic Sans MS" pitchFamily="66" charset="0"/>
              </a:rPr>
              <a:t>Ich heiße Lea.</a:t>
            </a:r>
            <a:endParaRPr lang="de-DE" sz="2400" dirty="0">
              <a:ln w="3175">
                <a:noFill/>
              </a:ln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r="12783" b="11765"/>
          <a:stretch>
            <a:fillRect/>
          </a:stretch>
        </p:blipFill>
        <p:spPr bwMode="auto">
          <a:xfrm>
            <a:off x="1881158" y="2500306"/>
            <a:ext cx="300042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8942" y="357166"/>
            <a:ext cx="3500462" cy="55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Callout 7"/>
          <p:cNvSpPr/>
          <p:nvPr/>
        </p:nvSpPr>
        <p:spPr>
          <a:xfrm>
            <a:off x="2381224" y="428604"/>
            <a:ext cx="4572032" cy="2085996"/>
          </a:xfrm>
          <a:prstGeom prst="wedgeEllipseCallout">
            <a:avLst>
              <a:gd name="adj1" fmla="val 78662"/>
              <a:gd name="adj2" fmla="val -138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Lea?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0800000" flipV="1">
            <a:off x="3952860" y="4857760"/>
            <a:ext cx="4071966" cy="1044000"/>
          </a:xfrm>
          <a:prstGeom prst="wedgeEllipseCallout">
            <a:avLst>
              <a:gd name="adj1" fmla="val 46080"/>
              <a:gd name="adj2" fmla="val -15764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Ja, Lea. Und wie heißt du?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r="12783" b="11765"/>
          <a:stretch>
            <a:fillRect/>
          </a:stretch>
        </p:blipFill>
        <p:spPr bwMode="auto">
          <a:xfrm>
            <a:off x="1881158" y="2571744"/>
            <a:ext cx="300042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8942" y="357166"/>
            <a:ext cx="3143272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Callout 7"/>
          <p:cNvSpPr/>
          <p:nvPr/>
        </p:nvSpPr>
        <p:spPr>
          <a:xfrm>
            <a:off x="2166910" y="428604"/>
            <a:ext cx="4572032" cy="2041408"/>
          </a:xfrm>
          <a:prstGeom prst="wedgeEllipseCallout">
            <a:avLst>
              <a:gd name="adj1" fmla="val 80848"/>
              <a:gd name="adj2" fmla="val 45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Ich bin Leo.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0800000" flipV="1">
            <a:off x="5024430" y="5357826"/>
            <a:ext cx="4071966" cy="1044000"/>
          </a:xfrm>
          <a:prstGeom prst="wedgeEllipseCallout">
            <a:avLst>
              <a:gd name="adj1" fmla="val 72045"/>
              <a:gd name="adj2" fmla="val -191859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Comic Sans MS" pitchFamily="66" charset="0"/>
              </a:rPr>
              <a:t>Leo?</a:t>
            </a:r>
            <a:endParaRPr lang="de-DE" sz="2400" dirty="0">
              <a:ln w="3175">
                <a:noFill/>
              </a:ln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r="12783" b="11765"/>
          <a:stretch>
            <a:fillRect/>
          </a:stretch>
        </p:blipFill>
        <p:spPr bwMode="auto">
          <a:xfrm>
            <a:off x="1881158" y="2571744"/>
            <a:ext cx="300042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8942" y="357166"/>
            <a:ext cx="3143272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Callout 7"/>
          <p:cNvSpPr/>
          <p:nvPr/>
        </p:nvSpPr>
        <p:spPr>
          <a:xfrm>
            <a:off x="2166910" y="428604"/>
            <a:ext cx="4572032" cy="2041408"/>
          </a:xfrm>
          <a:prstGeom prst="wedgeEllipseCallout">
            <a:avLst>
              <a:gd name="adj1" fmla="val 80848"/>
              <a:gd name="adj2" fmla="val 45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Ja. Wie geht es dir Lea?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0800000" flipV="1">
            <a:off x="5024430" y="5357826"/>
            <a:ext cx="4071966" cy="1044000"/>
          </a:xfrm>
          <a:prstGeom prst="wedgeEllipseCallout">
            <a:avLst>
              <a:gd name="adj1" fmla="val 72045"/>
              <a:gd name="adj2" fmla="val -191859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Comic Sans MS" pitchFamily="66" charset="0"/>
              </a:rPr>
              <a:t>Super. Und dir?</a:t>
            </a:r>
            <a:endParaRPr lang="de-DE" sz="2400" dirty="0">
              <a:ln w="3175">
                <a:noFill/>
              </a:ln>
              <a:latin typeface="Comic Sans MS" pitchFamily="66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r="12783" b="11765"/>
          <a:stretch>
            <a:fillRect/>
          </a:stretch>
        </p:blipFill>
        <p:spPr bwMode="auto">
          <a:xfrm>
            <a:off x="1881158" y="2571744"/>
            <a:ext cx="300042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8942" y="357166"/>
            <a:ext cx="3143272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Callout 7"/>
          <p:cNvSpPr/>
          <p:nvPr/>
        </p:nvSpPr>
        <p:spPr>
          <a:xfrm>
            <a:off x="2166910" y="428604"/>
            <a:ext cx="4572032" cy="2041408"/>
          </a:xfrm>
          <a:prstGeom prst="wedgeEllipseCallout">
            <a:avLst>
              <a:gd name="adj1" fmla="val 80848"/>
              <a:gd name="adj2" fmla="val 45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Sehr gut. Herzlich willkommen im Hotel</a:t>
            </a:r>
            <a:endParaRPr lang="en-US" sz="2400" dirty="0">
              <a:latin typeface="Comic Sans MS" pitchFamily="66" charset="0"/>
            </a:endParaRPr>
          </a:p>
          <a:p>
            <a:r>
              <a:rPr lang="de-DE" sz="2400" dirty="0">
                <a:latin typeface="Comic Sans MS" pitchFamily="66" charset="0"/>
              </a:rPr>
              <a:t>  Oase, Lea.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0800000" flipV="1">
            <a:off x="5024430" y="5357826"/>
            <a:ext cx="4071966" cy="1044000"/>
          </a:xfrm>
          <a:prstGeom prst="wedgeEllipseCallout">
            <a:avLst>
              <a:gd name="adj1" fmla="val 72045"/>
              <a:gd name="adj2" fmla="val -191859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Danke, Leo. Tschüss!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r="12783" b="11765"/>
          <a:stretch>
            <a:fillRect/>
          </a:stretch>
        </p:blipFill>
        <p:spPr bwMode="auto">
          <a:xfrm>
            <a:off x="1881158" y="2571744"/>
            <a:ext cx="3000428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38942" y="357166"/>
            <a:ext cx="3143272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Callout 7"/>
          <p:cNvSpPr/>
          <p:nvPr/>
        </p:nvSpPr>
        <p:spPr>
          <a:xfrm>
            <a:off x="2166910" y="428604"/>
            <a:ext cx="4572032" cy="2041408"/>
          </a:xfrm>
          <a:prstGeom prst="wedgeEllipseCallout">
            <a:avLst>
              <a:gd name="adj1" fmla="val 80848"/>
              <a:gd name="adj2" fmla="val 45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latin typeface="Comic Sans MS" pitchFamily="66" charset="0"/>
              </a:rPr>
              <a:t>Tschüss!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74B3F9C-1F68-4650-B847-DBE2EA27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0288" y="1933368"/>
            <a:ext cx="4305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41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de-DE" sz="3600" b="1">
                <a:latin typeface="Comic Sans MS" pitchFamily="66" charset="0"/>
              </a:rPr>
              <a:t/>
            </a:r>
            <a:br>
              <a:rPr lang="de-DE" sz="3600" b="1">
                <a:latin typeface="Comic Sans MS" pitchFamily="66" charset="0"/>
              </a:rPr>
            </a:br>
            <a:endParaRPr lang="en-US" sz="3600" b="1">
              <a:latin typeface="Comic Sans MS" pitchFamily="66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2684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/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</p:txBody>
      </p:sp>
      <p:pic>
        <p:nvPicPr>
          <p:cNvPr id="5129" name="Picture 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 r="64478"/>
          <a:stretch>
            <a:fillRect/>
          </a:stretch>
        </p:blipFill>
        <p:spPr>
          <a:xfrm>
            <a:off x="2208213" y="3500438"/>
            <a:ext cx="1409700" cy="2449512"/>
          </a:xfrm>
          <a:noFill/>
          <a:ln/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071813" y="1412876"/>
            <a:ext cx="4032250" cy="936625"/>
          </a:xfrm>
          <a:prstGeom prst="wedgeEllipseCallout">
            <a:avLst>
              <a:gd name="adj1" fmla="val -44565"/>
              <a:gd name="adj2" fmla="val 2140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Guten Morgen!</a:t>
            </a:r>
          </a:p>
          <a:p>
            <a:pPr algn="ctr"/>
            <a:endParaRPr lang="en-US" sz="2800">
              <a:latin typeface="Comic Sans MS" pitchFamily="66" charset="0"/>
            </a:endParaRPr>
          </a:p>
        </p:txBody>
      </p:sp>
      <p:pic>
        <p:nvPicPr>
          <p:cNvPr id="5133" name="Picture 9"/>
          <p:cNvPicPr>
            <a:picLocks noChangeAspect="1" noChangeArrowheads="1"/>
          </p:cNvPicPr>
          <p:nvPr/>
        </p:nvPicPr>
        <p:blipFill>
          <a:blip r:embed="rId3"/>
          <a:srcRect l="49304" r="3348"/>
          <a:stretch>
            <a:fillRect/>
          </a:stretch>
        </p:blipFill>
        <p:spPr bwMode="auto">
          <a:xfrm>
            <a:off x="7680326" y="3860801"/>
            <a:ext cx="183991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4367214" y="3213101"/>
            <a:ext cx="3817937" cy="936625"/>
          </a:xfrm>
          <a:prstGeom prst="wedgeEllipseCallout">
            <a:avLst>
              <a:gd name="adj1" fmla="val 52412"/>
              <a:gd name="adj2" fmla="val 703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Guten Morgen!</a:t>
            </a:r>
          </a:p>
          <a:p>
            <a:pPr algn="ctr"/>
            <a:r>
              <a:rPr lang="en-US" sz="2800">
                <a:latin typeface="Comic Sans MS" pitchFamily="66" charset="0"/>
              </a:rPr>
              <a:t>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8183564" y="549275"/>
            <a:ext cx="1862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Arial Black" pitchFamily="34" charset="0"/>
              </a:rPr>
              <a:t>07:15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4" grpId="0" animBg="1"/>
      <p:bldP spid="51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de-DE" sz="3600" b="1">
                <a:latin typeface="Comic Sans MS" pitchFamily="66" charset="0"/>
              </a:rPr>
              <a:t/>
            </a:r>
            <a:br>
              <a:rPr lang="de-DE" sz="3600" b="1">
                <a:latin typeface="Comic Sans MS" pitchFamily="66" charset="0"/>
              </a:rPr>
            </a:br>
            <a:endParaRPr lang="en-US" sz="3600" b="1"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40463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/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</p:txBody>
      </p:sp>
      <p:pic>
        <p:nvPicPr>
          <p:cNvPr id="23556" name="Picture 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 r="64223"/>
          <a:stretch>
            <a:fillRect/>
          </a:stretch>
        </p:blipFill>
        <p:spPr>
          <a:xfrm>
            <a:off x="2146301" y="3500439"/>
            <a:ext cx="1501775" cy="2592387"/>
          </a:xfrm>
          <a:noFill/>
          <a:ln/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575051" y="1700214"/>
            <a:ext cx="2881313" cy="1296987"/>
          </a:xfrm>
          <a:prstGeom prst="wedgeEllipseCallout">
            <a:avLst>
              <a:gd name="adj1" fmla="val -56667"/>
              <a:gd name="adj2" fmla="val 1094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Guten Tag!</a:t>
            </a:r>
          </a:p>
          <a:p>
            <a:pPr algn="ctr"/>
            <a:endParaRPr lang="en-US" sz="2800">
              <a:latin typeface="Comic Sans MS" pitchFamily="66" charset="0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3"/>
          <a:srcRect l="49304" r="3348"/>
          <a:stretch>
            <a:fillRect/>
          </a:stretch>
        </p:blipFill>
        <p:spPr bwMode="auto">
          <a:xfrm>
            <a:off x="7896226" y="3716338"/>
            <a:ext cx="200501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727575" y="3573463"/>
            <a:ext cx="2952750" cy="1223962"/>
          </a:xfrm>
          <a:prstGeom prst="wedgeEllipseCallout">
            <a:avLst>
              <a:gd name="adj1" fmla="val 78870"/>
              <a:gd name="adj2" fmla="val -239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Guten Tag!</a:t>
            </a:r>
          </a:p>
          <a:p>
            <a:pPr algn="ctr"/>
            <a:r>
              <a:rPr lang="en-US" sz="2800">
                <a:latin typeface="Comic Sans MS" pitchFamily="66" charset="0"/>
              </a:rPr>
              <a:t>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51764" y="765175"/>
            <a:ext cx="1862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Arial Black" pitchFamily="34" charset="0"/>
              </a:rPr>
              <a:t>16:05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2A73435-FF1D-4D73-A30C-8A91DF59BB4A}"/>
              </a:ext>
            </a:extLst>
          </p:cNvPr>
          <p:cNvSpPr txBox="1"/>
          <p:nvPr/>
        </p:nvSpPr>
        <p:spPr>
          <a:xfrm>
            <a:off x="2726138" y="598463"/>
            <a:ext cx="4473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4000" b="1" dirty="0">
                <a:solidFill>
                  <a:schemeClr val="accent1">
                    <a:lumMod val="75000"/>
                  </a:schemeClr>
                </a:solidFill>
              </a:rPr>
              <a:t>Termini kolokvijuma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Goethe FF Clan" panose="020B05060301010201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D8F05D0-C5B6-4FF6-878F-7E75EC793378}"/>
              </a:ext>
            </a:extLst>
          </p:cNvPr>
          <p:cNvSpPr txBox="1"/>
          <p:nvPr/>
        </p:nvSpPr>
        <p:spPr>
          <a:xfrm>
            <a:off x="1509859" y="2086705"/>
            <a:ext cx="73890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dirty="0"/>
              <a:t>Prvi kolokvijum – </a:t>
            </a:r>
            <a:r>
              <a:rPr lang="en-US" sz="3200" dirty="0"/>
              <a:t>17.11. u 16 </a:t>
            </a:r>
            <a:r>
              <a:rPr lang="en-US" sz="3200" dirty="0" err="1"/>
              <a:t>i</a:t>
            </a:r>
            <a:r>
              <a:rPr lang="en-US" sz="3200" dirty="0"/>
              <a:t> 16.30 </a:t>
            </a:r>
            <a:r>
              <a:rPr lang="en-US" sz="3200" dirty="0" err="1"/>
              <a:t>dve</a:t>
            </a:r>
            <a:r>
              <a:rPr lang="en-US" sz="3200" dirty="0"/>
              <a:t> </a:t>
            </a:r>
            <a:r>
              <a:rPr lang="en-US" sz="3200" dirty="0" err="1"/>
              <a:t>grupe</a:t>
            </a:r>
            <a:endParaRPr lang="sr-Latn-CS" sz="3200" dirty="0"/>
          </a:p>
          <a:p>
            <a:r>
              <a:rPr lang="sr-Latn-CS" sz="3200" dirty="0"/>
              <a:t>Drugi kolokvijum – </a:t>
            </a:r>
            <a:r>
              <a:rPr lang="en-US" sz="3200" dirty="0"/>
              <a:t>22.12. u 16 </a:t>
            </a:r>
            <a:r>
              <a:rPr lang="en-US" sz="3200" dirty="0" err="1"/>
              <a:t>i</a:t>
            </a:r>
            <a:r>
              <a:rPr lang="en-US" sz="3200" dirty="0"/>
              <a:t> 16.30 </a:t>
            </a:r>
            <a:r>
              <a:rPr lang="en-US" sz="3200" dirty="0" err="1"/>
              <a:t>dve</a:t>
            </a:r>
            <a:r>
              <a:rPr lang="en-US" sz="3200" dirty="0"/>
              <a:t> </a:t>
            </a:r>
            <a:r>
              <a:rPr lang="en-US" sz="3200" dirty="0" err="1"/>
              <a:t>grupe</a:t>
            </a:r>
            <a:endParaRPr lang="en-US" sz="3200" dirty="0"/>
          </a:p>
          <a:p>
            <a:endParaRPr lang="en-US" sz="3200" dirty="0"/>
          </a:p>
          <a:p>
            <a:pPr marL="109728" indent="0">
              <a:buNone/>
            </a:pPr>
            <a:endParaRPr lang="sr-Latn-CS" sz="3200" dirty="0"/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8434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de-DE" sz="3600" b="1">
                <a:latin typeface="Comic Sans MS" pitchFamily="66" charset="0"/>
              </a:rPr>
              <a:t/>
            </a:r>
            <a:br>
              <a:rPr lang="de-DE" sz="3600" b="1">
                <a:latin typeface="Comic Sans MS" pitchFamily="66" charset="0"/>
              </a:rPr>
            </a:br>
            <a:endParaRPr lang="en-US" sz="3600" b="1"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2684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/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</p:txBody>
      </p:sp>
      <p:pic>
        <p:nvPicPr>
          <p:cNvPr id="24580" name="Picture 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 r="65688"/>
          <a:stretch>
            <a:fillRect/>
          </a:stretch>
        </p:blipFill>
        <p:spPr>
          <a:xfrm>
            <a:off x="2782888" y="3068639"/>
            <a:ext cx="1441450" cy="2592387"/>
          </a:xfrm>
          <a:noFill/>
          <a:ln/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792538" y="1700214"/>
            <a:ext cx="3816350" cy="865187"/>
          </a:xfrm>
          <a:prstGeom prst="wedgeEllipseCallout">
            <a:avLst>
              <a:gd name="adj1" fmla="val -48625"/>
              <a:gd name="adj2" fmla="val 1588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Guten Abend!</a:t>
            </a:r>
          </a:p>
          <a:p>
            <a:pPr algn="ctr"/>
            <a:endParaRPr lang="en-US" sz="2800">
              <a:latin typeface="Comic Sans MS" pitchFamily="66" charset="0"/>
            </a:endParaRPr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/>
          <a:srcRect l="49304" r="3392"/>
          <a:stretch>
            <a:fillRect/>
          </a:stretch>
        </p:blipFill>
        <p:spPr bwMode="auto">
          <a:xfrm>
            <a:off x="8112125" y="4005263"/>
            <a:ext cx="1727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5087938" y="2924176"/>
            <a:ext cx="3816350" cy="936625"/>
          </a:xfrm>
          <a:prstGeom prst="wedgeEllipseCallout">
            <a:avLst>
              <a:gd name="adj1" fmla="val 43176"/>
              <a:gd name="adj2" fmla="val 107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Guten Abend!</a:t>
            </a:r>
          </a:p>
          <a:p>
            <a:pPr algn="ctr"/>
            <a:r>
              <a:rPr lang="en-US" sz="2800">
                <a:latin typeface="Comic Sans MS" pitchFamily="66" charset="0"/>
              </a:rPr>
              <a:t>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896225" y="692150"/>
            <a:ext cx="1862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Arial Black" pitchFamily="34" charset="0"/>
              </a:rPr>
              <a:t>20:10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nimBg="1"/>
      <p:bldP spid="245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de-DE" sz="3600" b="1">
                <a:latin typeface="Comic Sans MS" pitchFamily="66" charset="0"/>
              </a:rPr>
              <a:t/>
            </a:r>
            <a:br>
              <a:rPr lang="de-DE" sz="3600" b="1">
                <a:latin typeface="Comic Sans MS" pitchFamily="66" charset="0"/>
              </a:rPr>
            </a:br>
            <a:endParaRPr lang="en-US" sz="3600" b="1">
              <a:latin typeface="Comic Sans MS" pitchFamily="66" charset="0"/>
            </a:endParaRPr>
          </a:p>
        </p:txBody>
      </p:sp>
      <p:pic>
        <p:nvPicPr>
          <p:cNvPr id="25604" name="Picture 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 r="64478"/>
          <a:stretch>
            <a:fillRect/>
          </a:stretch>
        </p:blipFill>
        <p:spPr>
          <a:xfrm>
            <a:off x="2566988" y="2636839"/>
            <a:ext cx="1657350" cy="2879725"/>
          </a:xfrm>
          <a:noFill/>
          <a:ln/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792538" y="908051"/>
            <a:ext cx="2881312" cy="1008063"/>
          </a:xfrm>
          <a:prstGeom prst="wedgeEllipseCallout">
            <a:avLst>
              <a:gd name="adj1" fmla="val -53139"/>
              <a:gd name="adj2" fmla="val 1682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Grüß Gott!</a:t>
            </a:r>
          </a:p>
          <a:p>
            <a:pPr algn="ctr"/>
            <a:endParaRPr lang="en-US" sz="2800">
              <a:latin typeface="Comic Sans MS" pitchFamily="66" charset="0"/>
            </a:endParaRPr>
          </a:p>
        </p:txBody>
      </p:sp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3"/>
          <a:srcRect l="49260" r="4010"/>
          <a:stretch>
            <a:fillRect/>
          </a:stretch>
        </p:blipFill>
        <p:spPr bwMode="auto">
          <a:xfrm>
            <a:off x="7751764" y="3284539"/>
            <a:ext cx="2016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087938" y="2492376"/>
            <a:ext cx="2952750" cy="1008063"/>
          </a:xfrm>
          <a:prstGeom prst="wedgeEllipseCallout">
            <a:avLst>
              <a:gd name="adj1" fmla="val 62204"/>
              <a:gd name="adj2" fmla="val 682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Grüß Gott!</a:t>
            </a:r>
          </a:p>
          <a:p>
            <a:pPr algn="ctr"/>
            <a:r>
              <a:rPr lang="en-US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843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de-DE" sz="3600" b="1">
                <a:latin typeface="Comic Sans MS" pitchFamily="66" charset="0"/>
              </a:rPr>
              <a:t/>
            </a:r>
            <a:br>
              <a:rPr lang="de-DE" sz="3600" b="1">
                <a:latin typeface="Comic Sans MS" pitchFamily="66" charset="0"/>
              </a:rPr>
            </a:br>
            <a:endParaRPr lang="en-US" sz="3600" b="1"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83338" y="1412876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endParaRPr lang="de-DE" sz="3600" b="1"/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de-DE" sz="3600" b="1"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/>
          <a:srcRect l="49260" r="3975"/>
          <a:stretch>
            <a:fillRect/>
          </a:stretch>
        </p:blipFill>
        <p:spPr bwMode="auto">
          <a:xfrm>
            <a:off x="7464426" y="2924175"/>
            <a:ext cx="20161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3"/>
          <a:srcRect r="66023"/>
          <a:stretch>
            <a:fillRect/>
          </a:stretch>
        </p:blipFill>
        <p:spPr bwMode="auto">
          <a:xfrm>
            <a:off x="3359151" y="1557338"/>
            <a:ext cx="12239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4511675" y="1773238"/>
            <a:ext cx="4679950" cy="863600"/>
          </a:xfrm>
          <a:prstGeom prst="wedgeEllipseCallout">
            <a:avLst>
              <a:gd name="adj1" fmla="val 25440"/>
              <a:gd name="adj2" fmla="val 1268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Auf Wiedersehen!</a:t>
            </a:r>
          </a:p>
          <a:p>
            <a:pPr algn="ctr"/>
            <a:endParaRPr lang="en-US" sz="2800">
              <a:latin typeface="Comic Sans MS" pitchFamily="66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3935413" y="476250"/>
            <a:ext cx="4716462" cy="863600"/>
          </a:xfrm>
          <a:prstGeom prst="wedgeEllipseCallout">
            <a:avLst>
              <a:gd name="adj1" fmla="val -44347"/>
              <a:gd name="adj2" fmla="val 1172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Auf Wiedersehen!</a:t>
            </a:r>
          </a:p>
          <a:p>
            <a:pPr algn="ctr"/>
            <a:r>
              <a:rPr lang="en-US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endParaRPr lang="en-US" sz="3600" b="1"/>
          </a:p>
          <a:p>
            <a:pPr>
              <a:buFontTx/>
              <a:buNone/>
            </a:pPr>
            <a:endParaRPr lang="en-US" sz="2400" b="1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600201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endParaRPr lang="en-US" sz="3600" b="1"/>
          </a:p>
          <a:p>
            <a:pPr>
              <a:buFontTx/>
              <a:buNone/>
            </a:pPr>
            <a:endParaRPr lang="en-US" sz="3600" b="1"/>
          </a:p>
          <a:p>
            <a:pPr>
              <a:buFontTx/>
              <a:buNone/>
            </a:pPr>
            <a:endParaRPr lang="en-US" sz="2400" b="1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/>
          <a:srcRect r="3719"/>
          <a:stretch>
            <a:fillRect/>
          </a:stretch>
        </p:blipFill>
        <p:spPr bwMode="auto">
          <a:xfrm>
            <a:off x="4795838" y="2492376"/>
            <a:ext cx="36052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016501" y="981076"/>
            <a:ext cx="2447925" cy="1152525"/>
          </a:xfrm>
          <a:prstGeom prst="wedgeEllipseCallout">
            <a:avLst>
              <a:gd name="adj1" fmla="val 23347"/>
              <a:gd name="adj2" fmla="val 22080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latin typeface="Comic Sans MS" pitchFamily="66" charset="0"/>
              </a:rPr>
              <a:t>Servus!</a:t>
            </a:r>
            <a:br>
              <a:rPr lang="en-US" sz="2800" b="1">
                <a:latin typeface="Comic Sans MS" pitchFamily="66" charset="0"/>
              </a:rPr>
            </a:br>
            <a:endParaRPr lang="en-US" sz="2800" b="1">
              <a:latin typeface="Comic Sans MS" pitchFamily="66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2279650" y="1628775"/>
            <a:ext cx="2520950" cy="1079500"/>
          </a:xfrm>
          <a:prstGeom prst="wedgeEllipseCallout">
            <a:avLst>
              <a:gd name="adj1" fmla="val 64481"/>
              <a:gd name="adj2" fmla="val 1810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Hallo!</a:t>
            </a:r>
          </a:p>
          <a:p>
            <a:pPr algn="ctr"/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9607" t="4770" r="5518" b="10909"/>
          <a:stretch>
            <a:fillRect/>
          </a:stretch>
        </p:blipFill>
        <p:spPr>
          <a:xfrm>
            <a:off x="2782888" y="549275"/>
            <a:ext cx="6985000" cy="3816350"/>
          </a:xfrm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248526" y="4292601"/>
            <a:ext cx="3095625" cy="792163"/>
          </a:xfrm>
          <a:prstGeom prst="wedgeEllipseCallout">
            <a:avLst>
              <a:gd name="adj1" fmla="val -53745"/>
              <a:gd name="adj2" fmla="val -2181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>
                <a:latin typeface="Comic Sans MS" pitchFamily="66" charset="0"/>
              </a:rPr>
              <a:t>Hallo</a:t>
            </a:r>
            <a:r>
              <a:rPr lang="de-DE" sz="2800">
                <a:latin typeface="Comic Sans MS" pitchFamily="66" charset="0"/>
              </a:rPr>
              <a:t>!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359150" y="5013326"/>
            <a:ext cx="3506788" cy="792163"/>
          </a:xfrm>
          <a:prstGeom prst="wedgeEllipseCallout">
            <a:avLst>
              <a:gd name="adj1" fmla="val -15005"/>
              <a:gd name="adj2" fmla="val -3475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Hallo!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52625" y="285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                </a:t>
            </a:r>
            <a:br>
              <a:rPr lang="en-US" sz="4000"/>
            </a:br>
            <a:r>
              <a:rPr lang="en-US" sz="4000"/>
              <a:t>	</a:t>
            </a:r>
            <a:r>
              <a:rPr lang="en-US" sz="4800" b="1"/>
              <a:t>        			</a:t>
            </a:r>
            <a:br>
              <a:rPr lang="en-US" sz="4800" b="1"/>
            </a:br>
            <a:r>
              <a:rPr lang="en-US" sz="4800" b="1"/>
              <a:t>                     </a:t>
            </a:r>
            <a:br>
              <a:rPr lang="en-US" sz="4800" b="1"/>
            </a:br>
            <a:endParaRPr lang="en-US" sz="4800" b="1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432176" y="1052513"/>
            <a:ext cx="56880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774826" y="3644901"/>
            <a:ext cx="2663825" cy="1008063"/>
          </a:xfrm>
          <a:prstGeom prst="wedgeEllipseCallout">
            <a:avLst>
              <a:gd name="adj1" fmla="val 94218"/>
              <a:gd name="adj2" fmla="val -205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Tsch</a:t>
            </a:r>
            <a:r>
              <a:rPr lang="de-DE" sz="2800" b="1">
                <a:solidFill>
                  <a:schemeClr val="tx2"/>
                </a:solidFill>
                <a:latin typeface="Comic Sans MS" pitchFamily="66" charset="0"/>
              </a:rPr>
              <a:t>üss!</a:t>
            </a:r>
            <a:endParaRPr lang="en-US" sz="280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n-US" sz="280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7751764" y="3716338"/>
            <a:ext cx="2663825" cy="1008062"/>
          </a:xfrm>
          <a:prstGeom prst="wedgeEllipseCallout">
            <a:avLst>
              <a:gd name="adj1" fmla="val -75866"/>
              <a:gd name="adj2" fmla="val -1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Tsch</a:t>
            </a:r>
            <a:r>
              <a:rPr lang="de-DE" sz="2800" b="1">
                <a:solidFill>
                  <a:schemeClr val="tx2"/>
                </a:solidFill>
                <a:latin typeface="Comic Sans MS" pitchFamily="66" charset="0"/>
              </a:rPr>
              <a:t>üss!</a:t>
            </a:r>
            <a:endParaRPr lang="en-US" sz="280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39474">
            <a:off x="6816725" y="908051"/>
            <a:ext cx="3333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992314" y="3429001"/>
            <a:ext cx="3525837" cy="1368425"/>
          </a:xfrm>
          <a:prstGeom prst="wedgeEllipseCallout">
            <a:avLst>
              <a:gd name="adj1" fmla="val 136671"/>
              <a:gd name="adj2" fmla="val -674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Gute Nacht!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A098598-6950-4BC1-A766-DE1DB08E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8E3-EBE9-4CF2-AE96-F45625A8F72F}" type="datetime1">
              <a:rPr lang="en-US" smtClean="0"/>
              <a:pPr/>
              <a:t>10/27/2021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A1090D-08A1-4726-8251-9D3EFD22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B0B9D7-23B4-4673-B73F-F9F5838F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B20F-B148-4904-B267-200EAB67B6C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69813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9CFDC1-54A5-43A7-BAB1-48B785A4C01E}"/>
              </a:ext>
            </a:extLst>
          </p:cNvPr>
          <p:cNvSpPr txBox="1"/>
          <p:nvPr/>
        </p:nvSpPr>
        <p:spPr>
          <a:xfrm>
            <a:off x="2235661" y="1810328"/>
            <a:ext cx="744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D0989A-24A7-4799-AF31-099B94D9AC1F}"/>
              </a:ext>
            </a:extLst>
          </p:cNvPr>
          <p:cNvSpPr/>
          <p:nvPr/>
        </p:nvSpPr>
        <p:spPr>
          <a:xfrm>
            <a:off x="2235661" y="1210025"/>
            <a:ext cx="513794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ERSTE KONTAKTE</a:t>
            </a:r>
          </a:p>
          <a:p>
            <a:endParaRPr lang="en-US" sz="48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en-US" sz="48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r>
              <a:rPr lang="en-US" sz="48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Wie </a:t>
            </a:r>
            <a:r>
              <a:rPr lang="en-US" sz="48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hei</a:t>
            </a:r>
            <a:r>
              <a:rPr lang="de-DE" sz="48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ßen Sie?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xmlns="" val="2011641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udents"/>
          <p:cNvPicPr>
            <a:picLocks noChangeAspect="1" noChangeArrowheads="1"/>
          </p:cNvPicPr>
          <p:nvPr/>
        </p:nvPicPr>
        <p:blipFill>
          <a:blip r:embed="rId3" cstate="print"/>
          <a:srcRect l="47253" t="3676" r="7916"/>
          <a:stretch>
            <a:fillRect/>
          </a:stretch>
        </p:blipFill>
        <p:spPr bwMode="auto">
          <a:xfrm>
            <a:off x="6810380" y="3114676"/>
            <a:ext cx="2643206" cy="3743325"/>
          </a:xfrm>
          <a:prstGeom prst="rect">
            <a:avLst/>
          </a:prstGeom>
          <a:noFill/>
        </p:spPr>
      </p:pic>
      <p:pic>
        <p:nvPicPr>
          <p:cNvPr id="1028" name="Picture 4" descr="Image result for student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56480" y="0"/>
            <a:ext cx="2411520" cy="46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Image result for students"/>
          <p:cNvPicPr>
            <a:picLocks noChangeAspect="1" noChangeArrowheads="1"/>
          </p:cNvPicPr>
          <p:nvPr/>
        </p:nvPicPr>
        <p:blipFill>
          <a:blip r:embed="rId5"/>
          <a:srcRect l="7722" r="12501" b="4642"/>
          <a:stretch>
            <a:fillRect/>
          </a:stretch>
        </p:blipFill>
        <p:spPr bwMode="auto">
          <a:xfrm>
            <a:off x="1524000" y="352050"/>
            <a:ext cx="2214514" cy="6505950"/>
          </a:xfrm>
          <a:prstGeom prst="rect">
            <a:avLst/>
          </a:prstGeom>
          <a:noFill/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79876" y="260351"/>
            <a:ext cx="4321175" cy="1800225"/>
          </a:xfrm>
          <a:prstGeom prst="wedgeEllipseCallout">
            <a:avLst>
              <a:gd name="adj1" fmla="val 76967"/>
              <a:gd name="adj2" fmla="val -670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800">
                <a:latin typeface="Comic Sans MS" pitchFamily="66" charset="0"/>
              </a:rPr>
              <a:t>Guten Tag!</a:t>
            </a:r>
            <a:r>
              <a:rPr lang="de-DE"/>
              <a:t> </a:t>
            </a:r>
          </a:p>
          <a:p>
            <a:r>
              <a:rPr lang="sr-Latn-CS" sz="2800">
                <a:latin typeface="Comic Sans MS" pitchFamily="66" charset="0"/>
              </a:rPr>
              <a:t>Mein Name ist Markus</a:t>
            </a:r>
            <a:r>
              <a:rPr lang="en-US" sz="2800">
                <a:latin typeface="Comic Sans MS" pitchFamily="66" charset="0"/>
              </a:rPr>
              <a:t> Schmidt.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238480" y="2357430"/>
            <a:ext cx="5903912" cy="1008062"/>
          </a:xfrm>
          <a:prstGeom prst="wedgeEllipseCallout">
            <a:avLst>
              <a:gd name="adj1" fmla="val -53416"/>
              <a:gd name="adj2" fmla="val -1545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800" dirty="0">
                <a:latin typeface="Comic Sans MS" pitchFamily="66" charset="0"/>
              </a:rPr>
              <a:t>Ich heiße Irene Roth.</a:t>
            </a:r>
            <a:endParaRPr lang="en-US" sz="2800" dirty="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992313" y="4868864"/>
            <a:ext cx="5256212" cy="936625"/>
          </a:xfrm>
          <a:prstGeom prst="wedgeEllipseCallout">
            <a:avLst>
              <a:gd name="adj1" fmla="val 61236"/>
              <a:gd name="adj2" fmla="val -1076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800">
                <a:latin typeface="Comic Sans MS" pitchFamily="66" charset="0"/>
              </a:rPr>
              <a:t>Ich bin Olga Böll.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0A7D77-06EE-451E-A746-9535AA848D93}"/>
              </a:ext>
            </a:extLst>
          </p:cNvPr>
          <p:cNvSpPr txBox="1"/>
          <p:nvPr/>
        </p:nvSpPr>
        <p:spPr>
          <a:xfrm>
            <a:off x="2687783" y="1089891"/>
            <a:ext cx="552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Doppelkonsonanten</a:t>
            </a:r>
            <a:endParaRPr lang="en-GB" sz="40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43664B-8AFB-495F-AEFB-B556198C8187}"/>
              </a:ext>
            </a:extLst>
          </p:cNvPr>
          <p:cNvSpPr txBox="1"/>
          <p:nvPr/>
        </p:nvSpPr>
        <p:spPr>
          <a:xfrm>
            <a:off x="701966" y="2586182"/>
            <a:ext cx="10021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F88169-3244-484F-8F49-9E31C2D3B3F5}"/>
              </a:ext>
            </a:extLst>
          </p:cNvPr>
          <p:cNvSpPr/>
          <p:nvPr/>
        </p:nvSpPr>
        <p:spPr>
          <a:xfrm>
            <a:off x="3048000" y="227483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2400" dirty="0"/>
              <a:t>Obavezno prisustvo na 80 % predavanja</a:t>
            </a:r>
          </a:p>
          <a:p>
            <a:endParaRPr lang="sr-Latn-CS" sz="2400" dirty="0"/>
          </a:p>
          <a:p>
            <a:r>
              <a:rPr lang="sr-Latn-CS" sz="2400" dirty="0"/>
              <a:t>Ko može da izostaje sa predavanja?</a:t>
            </a:r>
          </a:p>
          <a:p>
            <a:r>
              <a:rPr lang="sr-Latn-CS" sz="2400" dirty="0"/>
              <a:t>Isključivo zaposleni studenti uz potvrdu od poslodavca</a:t>
            </a:r>
            <a:endParaRPr lang="en-US" sz="2400" dirty="0"/>
          </a:p>
          <a:p>
            <a:endParaRPr lang="sr-Latn-CS" sz="2400" dirty="0"/>
          </a:p>
          <a:p>
            <a:r>
              <a:rPr lang="sr-Latn-CS" sz="2400" dirty="0"/>
              <a:t>Poslednjeg časa u semestru </a:t>
            </a:r>
            <a:r>
              <a:rPr lang="en-US" sz="2400" dirty="0"/>
              <a:t>student je u </a:t>
            </a:r>
            <a:r>
              <a:rPr lang="en-US" sz="2400" dirty="0" err="1"/>
              <a:t>obavezi</a:t>
            </a:r>
            <a:r>
              <a:rPr lang="en-US" sz="2400" dirty="0"/>
              <a:t> da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x-none" sz="2400" dirty="0"/>
              <a:t>čas dođe sa indeksom kako bi dobio potpis za prisustvo na časovima i upisane bodove sa kolokvijuma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74196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424114" y="1052513"/>
            <a:ext cx="7559675" cy="1257300"/>
          </a:xfrm>
          <a:prstGeom prst="wedgeEllipseCallout">
            <a:avLst>
              <a:gd name="adj1" fmla="val -61801"/>
              <a:gd name="adj2" fmla="val -753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>
                <a:latin typeface="Comic Sans MS" pitchFamily="66" charset="0"/>
              </a:rPr>
              <a:t>Und wie heißen Sie?</a:t>
            </a:r>
            <a:endParaRPr lang="en-US" sz="3600">
              <a:latin typeface="Comic Sans MS" pitchFamily="66" charset="0"/>
            </a:endParaRPr>
          </a:p>
        </p:txBody>
      </p:sp>
      <p:pic>
        <p:nvPicPr>
          <p:cNvPr id="15362" name="Picture 2" descr="Image result for silhou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44" y="2571745"/>
            <a:ext cx="1276350" cy="3886201"/>
          </a:xfrm>
          <a:prstGeom prst="rect">
            <a:avLst/>
          </a:prstGeom>
          <a:noFill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847851" y="3860800"/>
            <a:ext cx="5688013" cy="1257300"/>
          </a:xfrm>
          <a:prstGeom prst="wedgeEllipseCallout">
            <a:avLst>
              <a:gd name="adj1" fmla="val 84219"/>
              <a:gd name="adj2" fmla="val -1205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>
                <a:latin typeface="Comic Sans MS" pitchFamily="66" charset="0"/>
              </a:rPr>
              <a:t>Ich heiße ...</a:t>
            </a:r>
            <a:endParaRPr 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ilhouette"/>
          <p:cNvPicPr>
            <a:picLocks noChangeAspect="1" noChangeArrowheads="1"/>
          </p:cNvPicPr>
          <p:nvPr/>
        </p:nvPicPr>
        <p:blipFill>
          <a:blip r:embed="rId3"/>
          <a:srcRect l="19860" r="13938"/>
          <a:stretch>
            <a:fillRect/>
          </a:stretch>
        </p:blipFill>
        <p:spPr bwMode="auto">
          <a:xfrm>
            <a:off x="8524892" y="1316922"/>
            <a:ext cx="1857356" cy="5541079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524101" y="571480"/>
            <a:ext cx="7559675" cy="1257300"/>
          </a:xfrm>
          <a:prstGeom prst="wedgeEllipseCallout">
            <a:avLst>
              <a:gd name="adj1" fmla="val -61801"/>
              <a:gd name="adj2" fmla="val -753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>
                <a:latin typeface="Comic Sans MS" pitchFamily="66" charset="0"/>
              </a:rPr>
              <a:t>Und wie ist Ihr Name?</a:t>
            </a:r>
            <a:endParaRPr lang="en-US" sz="3600">
              <a:latin typeface="Comic Sans MS" pitchFamily="66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847851" y="3860800"/>
            <a:ext cx="5688013" cy="1257300"/>
          </a:xfrm>
          <a:prstGeom prst="wedgeEllipseCallout">
            <a:avLst>
              <a:gd name="adj1" fmla="val 75427"/>
              <a:gd name="adj2" fmla="val -1774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>
                <a:latin typeface="Comic Sans MS" pitchFamily="66" charset="0"/>
              </a:rPr>
              <a:t>Mein Name ist ...</a:t>
            </a:r>
            <a:endParaRPr 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424114" y="1773238"/>
            <a:ext cx="6264275" cy="1257300"/>
          </a:xfrm>
          <a:prstGeom prst="wedgeEllipseCallout">
            <a:avLst>
              <a:gd name="adj1" fmla="val -64241"/>
              <a:gd name="adj2" fmla="val -1327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>
                <a:latin typeface="Comic Sans MS" pitchFamily="66" charset="0"/>
              </a:rPr>
              <a:t>Wer sind Sie?</a:t>
            </a:r>
            <a:endParaRPr lang="en-US" sz="3600">
              <a:latin typeface="Comic Sans MS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 l="20166" t="27888" r="54611" b="29279"/>
          <a:stretch>
            <a:fillRect/>
          </a:stretch>
        </p:blipFill>
        <p:spPr bwMode="auto">
          <a:xfrm>
            <a:off x="8543926" y="2565400"/>
            <a:ext cx="1611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351089" y="3860800"/>
            <a:ext cx="4537075" cy="1257300"/>
          </a:xfrm>
          <a:prstGeom prst="wedgeEllipseCallout">
            <a:avLst>
              <a:gd name="adj1" fmla="val 97097"/>
              <a:gd name="adj2" fmla="val -1114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3600">
                <a:latin typeface="Comic Sans MS" pitchFamily="66" charset="0"/>
              </a:rPr>
              <a:t>Ich bin ...</a:t>
            </a:r>
            <a:endParaRPr 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600201"/>
            <a:ext cx="4316412" cy="4525963"/>
          </a:xfrm>
        </p:spPr>
        <p:txBody>
          <a:bodyPr/>
          <a:lstStyle/>
          <a:p>
            <a:pPr eaLnBrk="1" hangingPunct="1"/>
            <a:r>
              <a:rPr lang="de-DE" sz="3200">
                <a:latin typeface="Comic Sans MS" pitchFamily="66" charset="0"/>
              </a:rPr>
              <a:t>Wie heißen Sie?</a:t>
            </a:r>
          </a:p>
          <a:p>
            <a:pPr eaLnBrk="1" hangingPunct="1"/>
            <a:endParaRPr lang="de-DE" sz="3200">
              <a:latin typeface="Comic Sans MS" pitchFamily="66" charset="0"/>
            </a:endParaRPr>
          </a:p>
          <a:p>
            <a:pPr eaLnBrk="1" hangingPunct="1"/>
            <a:r>
              <a:rPr lang="de-DE" sz="3200">
                <a:latin typeface="Comic Sans MS" pitchFamily="66" charset="0"/>
              </a:rPr>
              <a:t>Wie ist Ihr Name?</a:t>
            </a:r>
          </a:p>
          <a:p>
            <a:pPr eaLnBrk="1" hangingPunct="1"/>
            <a:endParaRPr lang="de-DE" sz="3200">
              <a:latin typeface="Comic Sans MS" pitchFamily="66" charset="0"/>
            </a:endParaRPr>
          </a:p>
          <a:p>
            <a:pPr eaLnBrk="1" hangingPunct="1"/>
            <a:r>
              <a:rPr lang="de-DE" sz="3200">
                <a:latin typeface="Comic Sans MS" pitchFamily="66" charset="0"/>
              </a:rPr>
              <a:t>Wer sind Sie?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sz="3200">
                <a:latin typeface="Comic Sans MS" pitchFamily="66" charset="0"/>
              </a:rPr>
              <a:t>Ich heiße ...</a:t>
            </a:r>
          </a:p>
          <a:p>
            <a:pPr eaLnBrk="1" hangingPunct="1"/>
            <a:endParaRPr lang="de-DE" sz="3200">
              <a:latin typeface="Comic Sans MS" pitchFamily="66" charset="0"/>
            </a:endParaRPr>
          </a:p>
          <a:p>
            <a:pPr eaLnBrk="1" hangingPunct="1"/>
            <a:r>
              <a:rPr lang="de-DE" sz="3200">
                <a:latin typeface="Comic Sans MS" pitchFamily="66" charset="0"/>
              </a:rPr>
              <a:t>Mein Name ist ...</a:t>
            </a:r>
          </a:p>
          <a:p>
            <a:pPr eaLnBrk="1" hangingPunct="1"/>
            <a:endParaRPr lang="de-DE" sz="3200">
              <a:latin typeface="Comic Sans MS" pitchFamily="66" charset="0"/>
            </a:endParaRPr>
          </a:p>
          <a:p>
            <a:pPr eaLnBrk="1" hangingPunct="1"/>
            <a:r>
              <a:rPr lang="de-DE" sz="3200">
                <a:latin typeface="Comic Sans MS" pitchFamily="66" charset="0"/>
              </a:rPr>
              <a:t>Ich bin ...</a:t>
            </a:r>
            <a:endParaRPr 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063750" y="836614"/>
            <a:ext cx="7772400" cy="1470025"/>
          </a:xfrm>
        </p:spPr>
        <p:txBody>
          <a:bodyPr/>
          <a:lstStyle/>
          <a:p>
            <a:pPr eaLnBrk="1" hangingPunct="1"/>
            <a:r>
              <a:rPr lang="de-DE" b="1">
                <a:latin typeface="Comic Sans MS" pitchFamily="66" charset="0"/>
              </a:rPr>
              <a:t>ERSTE KONTAKTE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2420938"/>
            <a:ext cx="6400800" cy="1752600"/>
          </a:xfrm>
        </p:spPr>
        <p:txBody>
          <a:bodyPr/>
          <a:lstStyle/>
          <a:p>
            <a:pPr eaLnBrk="1" hangingPunct="1"/>
            <a:r>
              <a:rPr lang="en-US" sz="5400" b="1">
                <a:latin typeface="Comic Sans MS" pitchFamily="66" charset="0"/>
              </a:rPr>
              <a:t>2.Wie hei</a:t>
            </a:r>
            <a:r>
              <a:rPr lang="de-DE" sz="5400" b="1">
                <a:latin typeface="Comic Sans MS" pitchFamily="66" charset="0"/>
              </a:rPr>
              <a:t>ßt du?</a:t>
            </a:r>
            <a:endParaRPr lang="en-US" sz="5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 r="52226"/>
          <a:stretch>
            <a:fillRect/>
          </a:stretch>
        </p:blipFill>
        <p:spPr bwMode="auto">
          <a:xfrm>
            <a:off x="1774826" y="333376"/>
            <a:ext cx="244951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 l="54051" t="12274" r="3017"/>
          <a:stretch>
            <a:fillRect/>
          </a:stretch>
        </p:blipFill>
        <p:spPr bwMode="auto">
          <a:xfrm>
            <a:off x="8112125" y="2565401"/>
            <a:ext cx="20637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4440238" y="1268413"/>
            <a:ext cx="3600450" cy="1008062"/>
          </a:xfrm>
          <a:prstGeom prst="wedgeEllipseCallout">
            <a:avLst>
              <a:gd name="adj1" fmla="val -80644"/>
              <a:gd name="adj2" fmla="val 1314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Comic Sans MS" pitchFamily="66" charset="0"/>
              </a:rPr>
              <a:t>Wie hei</a:t>
            </a:r>
            <a:r>
              <a:rPr lang="de-DE" sz="2800">
                <a:latin typeface="Comic Sans MS" pitchFamily="66" charset="0"/>
              </a:rPr>
              <a:t>ßt du?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295776" y="2565401"/>
            <a:ext cx="3959225" cy="1255713"/>
          </a:xfrm>
          <a:prstGeom prst="wedgeEllipseCallout">
            <a:avLst>
              <a:gd name="adj1" fmla="val 58500"/>
              <a:gd name="adj2" fmla="val 1197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Ich heiße Leo. Und du?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5087939" y="620713"/>
            <a:ext cx="3959225" cy="1255712"/>
          </a:xfrm>
          <a:prstGeom prst="wedgeEllipseCallout">
            <a:avLst>
              <a:gd name="adj1" fmla="val -96310"/>
              <a:gd name="adj2" fmla="val 488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Ich bin Lea. 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719513" y="3789364"/>
            <a:ext cx="3529012" cy="1584325"/>
          </a:xfrm>
          <a:prstGeom prst="wedgeEllipseCallout">
            <a:avLst>
              <a:gd name="adj1" fmla="val 88778"/>
              <a:gd name="adj2" fmla="val 429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Wie bitte? Wie ist dein Name?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5303839" y="765176"/>
            <a:ext cx="3024187" cy="1185863"/>
          </a:xfrm>
          <a:prstGeom prst="wedgeEllipseCallout">
            <a:avLst>
              <a:gd name="adj1" fmla="val -116824"/>
              <a:gd name="adj2" fmla="val 421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Comic Sans MS" pitchFamily="66" charset="0"/>
              </a:rPr>
              <a:t>Ich hei</a:t>
            </a:r>
            <a:r>
              <a:rPr lang="de-DE" sz="2800">
                <a:latin typeface="Comic Sans MS" pitchFamily="66" charset="0"/>
              </a:rPr>
              <a:t>ße Lea.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58" grpId="1" animBg="1"/>
      <p:bldP spid="49159" grpId="0" animBg="1"/>
      <p:bldP spid="49159" grpId="1" animBg="1"/>
      <p:bldP spid="49160" grpId="0" animBg="1"/>
      <p:bldP spid="49160" grpId="1" animBg="1"/>
      <p:bldP spid="49161" grpId="0" animBg="1"/>
      <p:bldP spid="49161" grpId="1" animBg="1"/>
      <p:bldP spid="491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7713" y="1989138"/>
            <a:ext cx="5124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4872038" y="836613"/>
            <a:ext cx="4443412" cy="1257300"/>
          </a:xfrm>
          <a:prstGeom prst="wedgeEllipseCallout">
            <a:avLst>
              <a:gd name="adj1" fmla="val -33995"/>
              <a:gd name="adj2" fmla="val 1287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Und wie heißt du?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7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928688"/>
            <a:ext cx="4572000" cy="5732462"/>
          </a:xfrm>
        </p:spPr>
        <p:txBody>
          <a:bodyPr/>
          <a:lstStyle/>
          <a:p>
            <a:pPr eaLnBrk="1" hangingPunct="1"/>
            <a:r>
              <a:rPr lang="de-DE" b="1">
                <a:latin typeface="Comic Sans MS" pitchFamily="66" charset="0"/>
              </a:rPr>
              <a:t>Wie heißen Sie?</a:t>
            </a: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r>
              <a:rPr lang="de-DE" b="1">
                <a:latin typeface="Comic Sans MS" pitchFamily="66" charset="0"/>
              </a:rPr>
              <a:t>Wie heißt du</a:t>
            </a:r>
            <a:r>
              <a:rPr lang="de-DE">
                <a:latin typeface="Comic Sans MS" pitchFamily="66" charset="0"/>
              </a:rPr>
              <a:t>?</a:t>
            </a:r>
          </a:p>
          <a:p>
            <a:pPr eaLnBrk="1" hangingPunct="1"/>
            <a:endParaRPr lang="de-DE">
              <a:latin typeface="Comic Sans MS" pitchFamily="66" charset="0"/>
            </a:endParaRPr>
          </a:p>
          <a:p>
            <a:pPr eaLnBrk="1" hangingPunct="1"/>
            <a:endParaRPr lang="de-DE">
              <a:latin typeface="Comic Sans MS" pitchFamily="66" charset="0"/>
            </a:endParaRPr>
          </a:p>
          <a:p>
            <a:pPr eaLnBrk="1" hangingPunct="1"/>
            <a:r>
              <a:rPr lang="de-DE" b="1">
                <a:latin typeface="Comic Sans MS" pitchFamily="66" charset="0"/>
              </a:rPr>
              <a:t>Wie ist Ihr Name?</a:t>
            </a: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r>
              <a:rPr lang="de-DE" b="1">
                <a:latin typeface="Comic Sans MS" pitchFamily="66" charset="0"/>
              </a:rPr>
              <a:t>Wie ist dein Name?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0314" y="1143001"/>
            <a:ext cx="4357687" cy="4525963"/>
          </a:xfrm>
        </p:spPr>
        <p:txBody>
          <a:bodyPr/>
          <a:lstStyle/>
          <a:p>
            <a:pPr eaLnBrk="1" hangingPunct="1"/>
            <a:endParaRPr lang="de-DE"/>
          </a:p>
          <a:p>
            <a:pPr eaLnBrk="1" hangingPunct="1">
              <a:buFontTx/>
              <a:buNone/>
            </a:pPr>
            <a:r>
              <a:rPr lang="de-DE" b="1">
                <a:latin typeface="Comic Sans MS" pitchFamily="66" charset="0"/>
              </a:rPr>
              <a:t> Ich heiße ...</a:t>
            </a: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de-DE" b="1">
                <a:latin typeface="Comic Sans MS" pitchFamily="66" charset="0"/>
              </a:rPr>
              <a:t> Mein Name ist ...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5381626" y="1785939"/>
            <a:ext cx="976313" cy="377825"/>
          </a:xfrm>
          <a:prstGeom prst="rightArrow">
            <a:avLst>
              <a:gd name="adj1" fmla="val 50000"/>
              <a:gd name="adj2" fmla="val 646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5310188" y="4714876"/>
            <a:ext cx="976312" cy="377825"/>
          </a:xfrm>
          <a:prstGeom prst="rightArrow">
            <a:avLst>
              <a:gd name="adj1" fmla="val 50000"/>
              <a:gd name="adj2" fmla="val 646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2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2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52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/>
      <p:bldP spid="522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b="1">
                <a:latin typeface="Comic Sans MS" pitchFamily="66" charset="0"/>
              </a:rPr>
              <a:t>ich bin / heiße</a:t>
            </a: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r>
              <a:rPr lang="de-DE" b="1">
                <a:latin typeface="Comic Sans MS" pitchFamily="66" charset="0"/>
              </a:rPr>
              <a:t>du bist / heißt</a:t>
            </a:r>
          </a:p>
          <a:p>
            <a:pPr eaLnBrk="1" hangingPunct="1"/>
            <a:endParaRPr lang="de-DE" b="1">
              <a:latin typeface="Comic Sans MS" pitchFamily="66" charset="0"/>
            </a:endParaRPr>
          </a:p>
          <a:p>
            <a:pPr eaLnBrk="1" hangingPunct="1"/>
            <a:r>
              <a:rPr lang="de-DE" b="1">
                <a:latin typeface="Comic Sans MS" pitchFamily="66" charset="0"/>
              </a:rPr>
              <a:t>Sie sind / Sie heißen</a:t>
            </a:r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4" eaLnBrk="1" hangingPunct="1">
              <a:buFontTx/>
              <a:buChar char="•"/>
            </a:pPr>
            <a:r>
              <a:rPr lang="de-DE" sz="2800" b="1">
                <a:latin typeface="Comic Sans MS" pitchFamily="66" charset="0"/>
              </a:rPr>
              <a:t>ich</a:t>
            </a:r>
          </a:p>
          <a:p>
            <a:pPr lvl="4" eaLnBrk="1" hangingPunct="1">
              <a:buFontTx/>
              <a:buChar char="•"/>
            </a:pPr>
            <a:endParaRPr lang="de-DE" sz="2800" b="1">
              <a:latin typeface="Comic Sans MS" pitchFamily="66" charset="0"/>
            </a:endParaRPr>
          </a:p>
          <a:p>
            <a:pPr lvl="4" eaLnBrk="1" hangingPunct="1">
              <a:buFontTx/>
              <a:buChar char="•"/>
            </a:pPr>
            <a:r>
              <a:rPr lang="de-DE" sz="2800" b="1">
                <a:latin typeface="Comic Sans MS" pitchFamily="66" charset="0"/>
              </a:rPr>
              <a:t>du</a:t>
            </a:r>
          </a:p>
          <a:p>
            <a:pPr lvl="4" eaLnBrk="1" hangingPunct="1">
              <a:buFontTx/>
              <a:buChar char="•"/>
            </a:pPr>
            <a:endParaRPr lang="de-DE" sz="2800" b="1">
              <a:latin typeface="Comic Sans MS" pitchFamily="66" charset="0"/>
            </a:endParaRPr>
          </a:p>
          <a:p>
            <a:pPr lvl="4" eaLnBrk="1" hangingPunct="1">
              <a:buFontTx/>
              <a:buChar char="•"/>
            </a:pPr>
            <a:r>
              <a:rPr lang="de-DE" sz="2800" b="1">
                <a:latin typeface="Comic Sans MS" pitchFamily="66" charset="0"/>
              </a:rPr>
              <a:t>Sie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mein</a:t>
            </a:r>
          </a:p>
          <a:p>
            <a:pPr eaLnBrk="1" hangingPunct="1"/>
            <a:endParaRPr lang="de-DE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dein</a:t>
            </a:r>
          </a:p>
          <a:p>
            <a:pPr eaLnBrk="1" hangingPunct="1"/>
            <a:endParaRPr lang="de-DE" b="1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Ihr</a:t>
            </a:r>
            <a:endParaRPr 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DB2C2-8209-4A50-8DD1-1FF88457CBA0}"/>
              </a:ext>
            </a:extLst>
          </p:cNvPr>
          <p:cNvSpPr txBox="1"/>
          <p:nvPr/>
        </p:nvSpPr>
        <p:spPr>
          <a:xfrm>
            <a:off x="847381" y="1256145"/>
            <a:ext cx="443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4000" b="1" dirty="0">
                <a:solidFill>
                  <a:schemeClr val="accent1">
                    <a:lumMod val="75000"/>
                  </a:schemeClr>
                </a:solidFill>
              </a:rPr>
              <a:t>Termini konsultacija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Goethe FF Clan" panose="020B05060301010201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6CBBA5-4678-493B-9689-146598BFEEA1}"/>
              </a:ext>
            </a:extLst>
          </p:cNvPr>
          <p:cNvSpPr txBox="1"/>
          <p:nvPr/>
        </p:nvSpPr>
        <p:spPr>
          <a:xfrm>
            <a:off x="-385776" y="2473409"/>
            <a:ext cx="800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en-GB" dirty="0">
              <a:latin typeface="Goethe FF Clan" panose="020B05060301010201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0CF113-0DE5-4F30-A9FA-96E2691521BE}"/>
              </a:ext>
            </a:extLst>
          </p:cNvPr>
          <p:cNvSpPr/>
          <p:nvPr/>
        </p:nvSpPr>
        <p:spPr>
          <a:xfrm>
            <a:off x="3048000" y="31058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CS" sz="3200" dirty="0">
                <a:solidFill>
                  <a:schemeClr val="accent1">
                    <a:lumMod val="75000"/>
                  </a:schemeClr>
                </a:solidFill>
              </a:rPr>
              <a:t>Utorak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9-10.30</a:t>
            </a:r>
            <a:endParaRPr lang="sr-Latn-C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CS" sz="3200" dirty="0">
                <a:solidFill>
                  <a:schemeClr val="accent1">
                    <a:lumMod val="75000"/>
                  </a:schemeClr>
                </a:solidFill>
              </a:rPr>
              <a:t>Sreda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16-17.30</a:t>
            </a:r>
          </a:p>
        </p:txBody>
      </p:sp>
    </p:spTree>
    <p:extLst>
      <p:ext uri="{BB962C8B-B14F-4D97-AF65-F5344CB8AC3E}">
        <p14:creationId xmlns:p14="http://schemas.microsoft.com/office/powerpoint/2010/main" xmlns="" val="813677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 l="26463" r="1521" b="943"/>
          <a:stretch>
            <a:fillRect/>
          </a:stretch>
        </p:blipFill>
        <p:spPr bwMode="auto">
          <a:xfrm>
            <a:off x="1919289" y="522288"/>
            <a:ext cx="24479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276" y="1565276"/>
            <a:ext cx="5292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432175" y="260350"/>
            <a:ext cx="4464050" cy="865188"/>
          </a:xfrm>
          <a:prstGeom prst="wedgeEllipseCallout">
            <a:avLst>
              <a:gd name="adj1" fmla="val -50282"/>
              <a:gd name="adj2" fmla="val 236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Wie heißen Sie?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4872038" y="1412875"/>
            <a:ext cx="2519362" cy="1079500"/>
          </a:xfrm>
          <a:prstGeom prst="wedgeEllipseCallout">
            <a:avLst>
              <a:gd name="adj1" fmla="val 85537"/>
              <a:gd name="adj2" fmla="val 37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Brenken.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 l="26463" r="1521" b="943"/>
          <a:stretch>
            <a:fillRect/>
          </a:stretch>
        </p:blipFill>
        <p:spPr bwMode="auto">
          <a:xfrm>
            <a:off x="1919289" y="522288"/>
            <a:ext cx="24479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276" y="1565276"/>
            <a:ext cx="5292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3432175" y="260350"/>
            <a:ext cx="5759450" cy="865188"/>
          </a:xfrm>
          <a:prstGeom prst="wedgeEllipseCallout">
            <a:avLst>
              <a:gd name="adj1" fmla="val -50222"/>
              <a:gd name="adj2" fmla="val 236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Wie ist Ihr Vorname?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4727576" y="1844675"/>
            <a:ext cx="2519363" cy="1079500"/>
          </a:xfrm>
          <a:prstGeom prst="wedgeEllipseCallout">
            <a:avLst>
              <a:gd name="adj1" fmla="val 85537"/>
              <a:gd name="adj2" fmla="val 37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Horst.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 l="26463" r="1521" b="943"/>
          <a:stretch>
            <a:fillRect/>
          </a:stretch>
        </p:blipFill>
        <p:spPr bwMode="auto">
          <a:xfrm>
            <a:off x="1919289" y="522288"/>
            <a:ext cx="24479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276" y="1565276"/>
            <a:ext cx="5292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3432175" y="260350"/>
            <a:ext cx="4464050" cy="865188"/>
          </a:xfrm>
          <a:prstGeom prst="wedgeEllipseCallout">
            <a:avLst>
              <a:gd name="adj1" fmla="val -50282"/>
              <a:gd name="adj2" fmla="val 236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Wie bitte?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4872038" y="1412875"/>
            <a:ext cx="2519362" cy="1079500"/>
          </a:xfrm>
          <a:prstGeom prst="wedgeEllipseCallout">
            <a:avLst>
              <a:gd name="adj1" fmla="val 85537"/>
              <a:gd name="adj2" fmla="val 37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Horst.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 l="26463" r="1521" b="943"/>
          <a:stretch>
            <a:fillRect/>
          </a:stretch>
        </p:blipFill>
        <p:spPr bwMode="auto">
          <a:xfrm>
            <a:off x="1919289" y="522288"/>
            <a:ext cx="24479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276" y="1565276"/>
            <a:ext cx="52927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3432175" y="260350"/>
            <a:ext cx="4464050" cy="865188"/>
          </a:xfrm>
          <a:prstGeom prst="wedgeEllipseCallout">
            <a:avLst>
              <a:gd name="adj1" fmla="val -50282"/>
              <a:gd name="adj2" fmla="val 236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Danke sehr.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440238" y="1628776"/>
            <a:ext cx="3600450" cy="1152525"/>
          </a:xfrm>
          <a:prstGeom prst="wedgeEllipseCallout">
            <a:avLst>
              <a:gd name="adj1" fmla="val 56833"/>
              <a:gd name="adj2" fmla="val 128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>
                <a:latin typeface="Comic Sans MS" pitchFamily="66" charset="0"/>
              </a:rPr>
              <a:t>Auf Wiedersehen..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47BC34-A0E2-40BE-801E-20D540CF607B}"/>
              </a:ext>
            </a:extLst>
          </p:cNvPr>
          <p:cNvSpPr txBox="1"/>
          <p:nvPr/>
        </p:nvSpPr>
        <p:spPr>
          <a:xfrm>
            <a:off x="1637718" y="1445233"/>
            <a:ext cx="7801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latin typeface="Cambria" pitchFamily="18" charset="0"/>
              </a:rPr>
              <a:t>Wie geht es Ihnen?</a:t>
            </a:r>
            <a:br>
              <a:rPr lang="de-DE" sz="5400" b="1" dirty="0">
                <a:latin typeface="Cambria" pitchFamily="18" charset="0"/>
              </a:rPr>
            </a:br>
            <a:r>
              <a:rPr lang="de-DE" sz="5400" b="1" dirty="0">
                <a:latin typeface="Cambria" pitchFamily="18" charset="0"/>
              </a:rPr>
              <a:t>Wie geht es dir?</a:t>
            </a:r>
            <a:r>
              <a:rPr lang="de-DE" b="1" dirty="0">
                <a:latin typeface="Cambria" pitchFamily="18" charset="0"/>
              </a:rPr>
              <a:t/>
            </a:r>
            <a:br>
              <a:rPr lang="de-DE" b="1" dirty="0">
                <a:latin typeface="Cambria" pitchFamily="18" charset="0"/>
              </a:rPr>
            </a:br>
            <a:endParaRPr lang="en-GB" dirty="0">
              <a:latin typeface="Goethe FF Clan" panose="020B0506030101020104" pitchFamily="34" charset="0"/>
            </a:endParaRPr>
          </a:p>
        </p:txBody>
      </p:sp>
      <p:pic>
        <p:nvPicPr>
          <p:cNvPr id="10" name="S - Laute">
            <a:hlinkClick r:id="" action="ppaction://media"/>
            <a:extLst>
              <a:ext uri="{FF2B5EF4-FFF2-40B4-BE49-F238E27FC236}">
                <a16:creationId xmlns:a16="http://schemas.microsoft.com/office/drawing/2014/main" xmlns="" id="{DA75AC34-B639-4B17-99D8-A8153C33F94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9440" y="28814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0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524001"/>
            <a:ext cx="441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600" dirty="0">
                <a:latin typeface="Cambria" pitchFamily="18" charset="0"/>
              </a:rPr>
              <a:t>  Wie geht es </a:t>
            </a:r>
            <a:r>
              <a:rPr lang="de-DE" sz="3600" dirty="0">
                <a:solidFill>
                  <a:srgbClr val="FF0000"/>
                </a:solidFill>
                <a:latin typeface="Cambria" pitchFamily="18" charset="0"/>
              </a:rPr>
              <a:t>Ihnen</a:t>
            </a:r>
            <a:r>
              <a:rPr lang="de-DE" sz="3600" dirty="0">
                <a:latin typeface="Cambria" pitchFamily="18" charset="0"/>
              </a:rPr>
              <a:t>?</a:t>
            </a:r>
          </a:p>
          <a:p>
            <a:endParaRPr lang="de-DE" sz="3600" dirty="0">
              <a:latin typeface="Cambria" pitchFamily="18" charset="0"/>
            </a:endParaRPr>
          </a:p>
          <a:p>
            <a:endParaRPr lang="de-DE" sz="3600" dirty="0">
              <a:latin typeface="Cambria" pitchFamily="18" charset="0"/>
            </a:endParaRPr>
          </a:p>
          <a:p>
            <a:endParaRPr lang="de-DE" sz="3600" dirty="0">
              <a:latin typeface="Cambria" pitchFamily="18" charset="0"/>
            </a:endParaRPr>
          </a:p>
          <a:p>
            <a:pPr>
              <a:buNone/>
            </a:pPr>
            <a:r>
              <a:rPr lang="de-DE" sz="3600" dirty="0">
                <a:latin typeface="Cambria" pitchFamily="18" charset="0"/>
              </a:rPr>
              <a:t>  Wie geht es </a:t>
            </a:r>
            <a:r>
              <a:rPr lang="de-DE" sz="3600" dirty="0">
                <a:solidFill>
                  <a:srgbClr val="FF0000"/>
                </a:solidFill>
                <a:latin typeface="Cambria" pitchFamily="18" charset="0"/>
              </a:rPr>
              <a:t>dir</a:t>
            </a:r>
            <a:r>
              <a:rPr lang="de-DE" sz="3600" dirty="0">
                <a:latin typeface="Cambria" pitchFamily="18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1600201"/>
            <a:ext cx="4876800" cy="4525963"/>
          </a:xfrm>
        </p:spPr>
        <p:txBody>
          <a:bodyPr/>
          <a:lstStyle/>
          <a:p>
            <a:endParaRPr lang="de-DE" dirty="0">
              <a:latin typeface="Cambria" pitchFamily="18" charset="0"/>
            </a:endParaRPr>
          </a:p>
          <a:p>
            <a:endParaRPr lang="de-DE" dirty="0">
              <a:latin typeface="Cambria" pitchFamily="18" charset="0"/>
            </a:endParaRPr>
          </a:p>
          <a:p>
            <a:endParaRPr lang="de-DE" dirty="0">
              <a:latin typeface="Cambria" pitchFamily="18" charset="0"/>
            </a:endParaRPr>
          </a:p>
          <a:p>
            <a:pPr>
              <a:buNone/>
            </a:pPr>
            <a:r>
              <a:rPr lang="de-DE" sz="3600" dirty="0">
                <a:latin typeface="Cambria" pitchFamily="18" charset="0"/>
              </a:rPr>
              <a:t>   Danke, es geht </a:t>
            </a:r>
            <a:r>
              <a:rPr lang="de-DE" sz="3600" dirty="0">
                <a:solidFill>
                  <a:srgbClr val="FF0000"/>
                </a:solidFill>
                <a:latin typeface="Cambria" pitchFamily="18" charset="0"/>
              </a:rPr>
              <a:t>mir </a:t>
            </a:r>
            <a:r>
              <a:rPr lang="de-DE" sz="3600" dirty="0">
                <a:latin typeface="Cambria" pitchFamily="18" charset="0"/>
              </a:rPr>
              <a:t>gut.</a:t>
            </a:r>
          </a:p>
        </p:txBody>
      </p:sp>
      <p:sp>
        <p:nvSpPr>
          <p:cNvPr id="16" name="Right Arrow 15"/>
          <p:cNvSpPr/>
          <p:nvPr/>
        </p:nvSpPr>
        <p:spPr>
          <a:xfrm rot="2855741" flipV="1">
            <a:off x="5235591" y="2391775"/>
            <a:ext cx="978408" cy="1649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392763" flipV="1">
            <a:off x="5150379" y="4287121"/>
            <a:ext cx="978408" cy="1649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63E81-C386-4F6F-8BA1-8E6EB5D2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  <a:latin typeface="Goethe FF Clan" panose="020B0506030101020104" pitchFamily="34" charset="0"/>
              </a:rPr>
              <a:t>7.30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16E41-F74B-4997-B27F-F5411729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>
              <a:latin typeface="Goethe FF Clan" panose="020B0506030101020104" pitchFamily="34" charset="0"/>
            </a:endParaRPr>
          </a:p>
          <a:p>
            <a:endParaRPr lang="de-DE" sz="1400" dirty="0">
              <a:latin typeface="Goethe FF Clan" panose="020B05060301010201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4D5E99-F24A-440B-805D-34478C216408}"/>
              </a:ext>
            </a:extLst>
          </p:cNvPr>
          <p:cNvSpPr/>
          <p:nvPr/>
        </p:nvSpPr>
        <p:spPr>
          <a:xfrm>
            <a:off x="3048000" y="282883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de-DE" sz="3200" dirty="0"/>
              <a:t>Guten Morgen, Herr Schmidt</a:t>
            </a:r>
            <a:r>
              <a:rPr lang="de-DE" sz="3200" b="1" dirty="0"/>
              <a:t>.</a:t>
            </a:r>
            <a:r>
              <a:rPr lang="de-DE" sz="3200" b="1" dirty="0">
                <a:solidFill>
                  <a:srgbClr val="FF0000"/>
                </a:solidFill>
              </a:rPr>
              <a:t> Wie geht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>
                <a:solidFill>
                  <a:srgbClr val="FF0000"/>
                </a:solidFill>
              </a:rPr>
              <a:t>es Ihnen?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de-DE" sz="3200" dirty="0"/>
              <a:t>Danke, gut.</a:t>
            </a:r>
            <a:endParaRPr lang="en-US" sz="3200" dirty="0"/>
          </a:p>
          <a:p>
            <a:r>
              <a:rPr lang="de-DE" sz="3200" dirty="0"/>
              <a:t>H</a:t>
            </a:r>
            <a:r>
              <a:rPr lang="sr-Latn-CS" sz="3200" dirty="0"/>
              <a:t>erzlich willkommen.</a:t>
            </a:r>
            <a:endParaRPr lang="en-US" sz="3200" dirty="0"/>
          </a:p>
          <a:p>
            <a:r>
              <a:rPr lang="de-DE" sz="3200" dirty="0"/>
              <a:t>Danke.</a:t>
            </a:r>
            <a:r>
              <a:rPr lang="en-US" sz="3200" dirty="0"/>
              <a:t> </a:t>
            </a:r>
            <a:endParaRPr lang="de-DE" sz="3200" dirty="0"/>
          </a:p>
        </p:txBody>
      </p:sp>
      <p:pic>
        <p:nvPicPr>
          <p:cNvPr id="13" name="Picture 4" descr="Image result for begrüßung">
            <a:extLst>
              <a:ext uri="{FF2B5EF4-FFF2-40B4-BE49-F238E27FC236}">
                <a16:creationId xmlns:a16="http://schemas.microsoft.com/office/drawing/2014/main" xmlns="" id="{BF6E2412-4E36-4264-A051-54B2C7E0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45" y="2193570"/>
            <a:ext cx="3050345" cy="342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453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758408-32A6-4C6B-AA4D-9485B82791FE}"/>
              </a:ext>
            </a:extLst>
          </p:cNvPr>
          <p:cNvSpPr/>
          <p:nvPr/>
        </p:nvSpPr>
        <p:spPr>
          <a:xfrm>
            <a:off x="3048000" y="28288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/>
              <a:t>Hallo, Markus. </a:t>
            </a:r>
            <a:r>
              <a:rPr lang="de-DE" sz="3600" b="1">
                <a:solidFill>
                  <a:srgbClr val="FF0000"/>
                </a:solidFill>
              </a:rPr>
              <a:t>Wie geht es dir?</a:t>
            </a:r>
            <a:endParaRPr lang="en-US" sz="3600" b="1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/>
              <a:t>Gut. Wie geht es dir?</a:t>
            </a:r>
            <a:endParaRPr 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/>
              <a:t>Auch gut, danke. Tschüss!</a:t>
            </a:r>
            <a:endParaRPr 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/>
              <a:t>Servus! </a:t>
            </a:r>
            <a:endParaRPr lang="en-US" sz="3600" dirty="0"/>
          </a:p>
        </p:txBody>
      </p:sp>
      <p:pic>
        <p:nvPicPr>
          <p:cNvPr id="11" name="Picture 6" descr="https://www.vigo.de/media/bilder/menschen/teenager/Jungs-Schule-begruessung-handcheck_GreatImageInGallery.jpg">
            <a:extLst>
              <a:ext uri="{FF2B5EF4-FFF2-40B4-BE49-F238E27FC236}">
                <a16:creationId xmlns:a16="http://schemas.microsoft.com/office/drawing/2014/main" xmlns="" id="{5E860FD6-E899-4DB8-80AB-90884D3C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051" y="921369"/>
            <a:ext cx="3344551" cy="2073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7993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F3CBA-5CFD-4EBC-8B09-D0BA9597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12:21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0C2-9ABA-4F9E-8CED-69009869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Guten Tag, Frau Böll! Wie geht es Ihnen?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Gut, danke. Und Ihnen?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Auch gut. Auf Wiedersehen!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934C40-765A-4610-8D4E-4D85ED058C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AEC98-78EB-491C-9DE4-7E70E81BC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D9B97-C08A-400B-BB22-B5F5B0B9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2" descr="http://ecampus.haufe.de/wp-content/uploads/2012/11/Begr%C3%BC%C3%9Fung-300x199.jpg">
            <a:extLst>
              <a:ext uri="{FF2B5EF4-FFF2-40B4-BE49-F238E27FC236}">
                <a16:creationId xmlns:a16="http://schemas.microsoft.com/office/drawing/2014/main" xmlns="" id="{FFAFC84F-F3A4-438A-A3CA-F16DD20D0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55823" y="2869682"/>
            <a:ext cx="3790852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4740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758408-32A6-4C6B-AA4D-9485B82791FE}"/>
              </a:ext>
            </a:extLst>
          </p:cNvPr>
          <p:cNvSpPr/>
          <p:nvPr/>
        </p:nvSpPr>
        <p:spPr>
          <a:xfrm>
            <a:off x="3048000" y="282883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Tag, Martina! </a:t>
            </a:r>
            <a:r>
              <a:rPr lang="de-DE" sz="3600" b="1" dirty="0">
                <a:solidFill>
                  <a:srgbClr val="FF0000"/>
                </a:solidFill>
              </a:rPr>
              <a:t>Wie geht's?</a:t>
            </a:r>
            <a:endParaRPr lang="en-US" sz="3600" b="1" dirty="0">
              <a:solidFill>
                <a:srgbClr val="FF000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Super. Und dir?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Es geht. Tschüss!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Tschüss!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8" name="Picture 2" descr="http://images05.weekend.at/Monkey+Business+Images+Ltd%3BMonkeybusiness.jpg/articleInlineImage/10.395.265">
            <a:extLst>
              <a:ext uri="{FF2B5EF4-FFF2-40B4-BE49-F238E27FC236}">
                <a16:creationId xmlns:a16="http://schemas.microsoft.com/office/drawing/2014/main" xmlns="" id="{2BA3BD12-9641-4FDF-BCC1-23AAA476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307" r="16418"/>
          <a:stretch>
            <a:fillRect/>
          </a:stretch>
        </p:blipFill>
        <p:spPr bwMode="auto">
          <a:xfrm>
            <a:off x="7696199" y="3353445"/>
            <a:ext cx="4114800" cy="3504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294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1DF615-6A7D-4DA8-8649-0EF1F3FC3748}"/>
              </a:ext>
            </a:extLst>
          </p:cNvPr>
          <p:cNvSpPr txBox="1"/>
          <p:nvPr/>
        </p:nvSpPr>
        <p:spPr>
          <a:xfrm>
            <a:off x="1498061" y="1264596"/>
            <a:ext cx="796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Nastavni</a:t>
            </a:r>
            <a:r>
              <a:rPr lang="en-US" sz="40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Goethe FF Clan" panose="020B0506030101020104" pitchFamily="34" charset="0"/>
              </a:rPr>
              <a:t>materijali</a:t>
            </a:r>
            <a:endParaRPr lang="en-GB" sz="40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8C9D51-A68C-4287-A9DA-57C073A40582}"/>
              </a:ext>
            </a:extLst>
          </p:cNvPr>
          <p:cNvSpPr txBox="1"/>
          <p:nvPr/>
        </p:nvSpPr>
        <p:spPr>
          <a:xfrm>
            <a:off x="3714328" y="3408191"/>
            <a:ext cx="78113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Obavezna literatura: Nemački jezik 1,  Anđelka Stevanović (u skriptarnici Škole)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Dodatna literatura: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Gramatika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čkog jezika, Andrea Žerajić</a:t>
            </a:r>
          </a:p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Dodatni materijali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iz prezentacija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Goethe FF Clan" panose="020B0506030101020104" pitchFamily="34" charset="0"/>
            </a:endParaRPr>
          </a:p>
          <a:p>
            <a:endParaRPr lang="x-none" dirty="0">
              <a:latin typeface="Goethe FF Clan" panose="020B0506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103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BD2B0-8BB1-4296-988F-609B33C5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19:17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46DC0-2475-4979-90B1-F2925DE0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Frau Braun, Herr Braun, guten Abend!</a:t>
            </a:r>
            <a:r>
              <a:rPr lang="en-US" dirty="0"/>
              <a:t> </a:t>
            </a:r>
            <a:r>
              <a:rPr lang="de-DE" dirty="0"/>
              <a:t>Herzlich willkommen! </a:t>
            </a:r>
            <a:r>
              <a:rPr lang="de-DE" b="1" dirty="0">
                <a:solidFill>
                  <a:srgbClr val="FF0000"/>
                </a:solidFill>
              </a:rPr>
              <a:t>Wie geht es Ihnen?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 Danke, sehr gut. </a:t>
            </a:r>
            <a:r>
              <a:rPr lang="de-DE" b="1" dirty="0">
                <a:solidFill>
                  <a:srgbClr val="FF0000"/>
                </a:solidFill>
              </a:rPr>
              <a:t>Und Ihnen?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Gut, danke.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0129C6-F804-4977-90C7-36772CC788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968E6-C4FA-486B-A3C3-40DCABEF5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27DC51-495B-4474-A3C0-80B63B880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69F4B0-EE6C-4FE0-9216-4C8B5EF0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5" y="2786151"/>
            <a:ext cx="385910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047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758408-32A6-4C6B-AA4D-9485B82791FE}"/>
              </a:ext>
            </a:extLst>
          </p:cNvPr>
          <p:cNvSpPr/>
          <p:nvPr/>
        </p:nvSpPr>
        <p:spPr>
          <a:xfrm>
            <a:off x="3048000" y="28288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Grüß Gott, Herr Popovi</a:t>
            </a:r>
            <a:r>
              <a:rPr lang="sr-Latn-CS" sz="3600" dirty="0"/>
              <a:t>ć.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Grüß Gott, Irene! Wie geht es dir?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Sehr gut, danke. Und Ihnen?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Es geht ...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5023DC-7646-4E6E-9985-BCC30E23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25" y="1691777"/>
            <a:ext cx="2554445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4963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geht´s? </a:t>
            </a:r>
            <a:br>
              <a:rPr lang="de-DE" dirty="0"/>
            </a:br>
            <a:r>
              <a:rPr lang="de-DE" dirty="0"/>
              <a:t> Danke,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029200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prima</a:t>
            </a:r>
            <a:br>
              <a:rPr lang="de-DE" dirty="0"/>
            </a:br>
            <a:endParaRPr lang="de-DE" dirty="0"/>
          </a:p>
          <a:p>
            <a:r>
              <a:rPr lang="de-DE" dirty="0"/>
              <a:t>sehr gut</a:t>
            </a:r>
            <a:br>
              <a:rPr lang="de-DE" dirty="0"/>
            </a:br>
            <a:endParaRPr lang="de-DE" dirty="0"/>
          </a:p>
          <a:p>
            <a:r>
              <a:rPr lang="de-DE" dirty="0"/>
              <a:t>gut</a:t>
            </a:r>
            <a:br>
              <a:rPr lang="de-DE" dirty="0"/>
            </a:br>
            <a:endParaRPr lang="de-DE" dirty="0"/>
          </a:p>
          <a:p>
            <a:r>
              <a:rPr lang="de-DE" dirty="0"/>
              <a:t>es geht</a:t>
            </a:r>
            <a:br>
              <a:rPr lang="de-DE" dirty="0"/>
            </a:br>
            <a:endParaRPr lang="de-DE" dirty="0"/>
          </a:p>
          <a:p>
            <a:r>
              <a:rPr lang="de-DE" dirty="0"/>
              <a:t>nicht so gut</a:t>
            </a:r>
            <a:endParaRPr lang="en-US" dirty="0"/>
          </a:p>
        </p:txBody>
      </p:sp>
      <p:pic>
        <p:nvPicPr>
          <p:cNvPr id="15362" name="Picture 2" descr="C:\Users\DRAGICA\Desktop\smile-98458__3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1" y="2590800"/>
            <a:ext cx="1571625" cy="1524000"/>
          </a:xfrm>
          <a:prstGeom prst="rect">
            <a:avLst/>
          </a:prstGeom>
          <a:noFill/>
        </p:spPr>
      </p:pic>
      <p:pic>
        <p:nvPicPr>
          <p:cNvPr id="15363" name="Picture 3" descr="C:\Users\DRAGICA\Desktop\laugh-98459__3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351" y="1357520"/>
            <a:ext cx="1647825" cy="1390650"/>
          </a:xfrm>
          <a:prstGeom prst="rect">
            <a:avLst/>
          </a:prstGeom>
          <a:noFill/>
        </p:spPr>
      </p:pic>
      <p:pic>
        <p:nvPicPr>
          <p:cNvPr id="15364" name="Picture 4" descr="C:\Users\DRAGICA\Desktop\sad-98457__3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257800"/>
            <a:ext cx="1419224" cy="1162050"/>
          </a:xfrm>
          <a:prstGeom prst="rect">
            <a:avLst/>
          </a:prstGeom>
          <a:noFill/>
        </p:spPr>
      </p:pic>
      <p:pic>
        <p:nvPicPr>
          <p:cNvPr id="15365" name="Picture 5" descr="C:\Users\DRAGICA\Desktop\emoticon-1392278__3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9075" y="411480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98C3C-919A-4D0C-A250-F0869C08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Personalpronomen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FD0FB-ABF6-42CA-AD24-B361F5EB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Singular                     Plural</a:t>
            </a:r>
            <a:br>
              <a:rPr lang="de-DE" sz="3600" dirty="0"/>
            </a:br>
            <a:endParaRPr lang="de-DE" sz="3600" dirty="0"/>
          </a:p>
          <a:p>
            <a:pPr marL="514350" indent="-514350">
              <a:buAutoNum type="arabicPeriod"/>
            </a:pPr>
            <a:r>
              <a:rPr lang="de-DE" dirty="0"/>
              <a:t>ich                                   1. wir</a:t>
            </a:r>
          </a:p>
          <a:p>
            <a:pPr marL="514350" indent="-514350">
              <a:buAutoNum type="arabicPeriod"/>
            </a:pPr>
            <a:r>
              <a:rPr lang="de-DE" dirty="0"/>
              <a:t>du                                    2. ihr</a:t>
            </a:r>
          </a:p>
          <a:p>
            <a:pPr marL="514350" indent="-514350">
              <a:buAutoNum type="arabicPeriod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   </a:t>
            </a:r>
            <a:r>
              <a:rPr lang="de-DE" dirty="0"/>
              <a:t>                                  3.  sie /  </a:t>
            </a:r>
            <a:r>
              <a:rPr lang="de-DE" dirty="0">
                <a:solidFill>
                  <a:srgbClr val="FF0000"/>
                </a:solidFill>
              </a:rPr>
              <a:t>Sie</a:t>
            </a:r>
            <a:r>
              <a:rPr lang="de-DE" dirty="0"/>
              <a:t> offiziell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sie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00B050"/>
                </a:solidFill>
              </a:rPr>
              <a:t>es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4F6A7F-5B8E-4CD9-9798-513AA0978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BE2646-ADC3-4B09-9CAA-AD76A49F4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EFDA4-4C15-4A21-9B37-AEE8209B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768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C3862-FB19-437E-99AF-D4DB2F85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SEIN  Präsens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657858-76FF-45A6-97FE-AE3B2E4D9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Singular                     Plural</a:t>
            </a:r>
            <a:br>
              <a:rPr lang="de-DE" sz="3600" dirty="0"/>
            </a:br>
            <a:endParaRPr lang="de-DE" sz="3600" dirty="0"/>
          </a:p>
          <a:p>
            <a:pPr marL="514350" indent="-514350">
              <a:buAutoNum type="arabicPeriod"/>
            </a:pPr>
            <a:r>
              <a:rPr lang="de-DE" dirty="0"/>
              <a:t>ich   bin                          1. wir  sind</a:t>
            </a:r>
          </a:p>
          <a:p>
            <a:pPr marL="514350" indent="-514350">
              <a:buAutoNum type="arabicPeriod"/>
            </a:pPr>
            <a:r>
              <a:rPr lang="de-DE" dirty="0"/>
              <a:t>du   bist                          2. ihr  seid</a:t>
            </a:r>
          </a:p>
          <a:p>
            <a:pPr marL="514350" indent="-514350">
              <a:buAutoNum type="arabicPeriod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   </a:t>
            </a:r>
            <a:r>
              <a:rPr lang="de-DE" dirty="0"/>
              <a:t>                                  3.  sie /  </a:t>
            </a:r>
            <a:r>
              <a:rPr lang="de-DE" dirty="0">
                <a:solidFill>
                  <a:srgbClr val="FF0000"/>
                </a:solidFill>
              </a:rPr>
              <a:t>Sie  </a:t>
            </a:r>
            <a:r>
              <a:rPr lang="de-DE" dirty="0"/>
              <a:t>sind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sie    </a:t>
            </a:r>
            <a:r>
              <a:rPr lang="de-DE" dirty="0"/>
              <a:t>ist</a:t>
            </a:r>
            <a:br>
              <a:rPr lang="de-DE" dirty="0"/>
            </a:br>
            <a:r>
              <a:rPr lang="de-DE" dirty="0">
                <a:solidFill>
                  <a:srgbClr val="00B050"/>
                </a:solidFill>
              </a:rPr>
              <a:t>es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42EB9-55CD-4C98-96D8-964C1063CF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18621-6A32-442F-994B-CD36753F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8E271-443E-49DB-91C6-894473FFF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2520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FF1FC-6C45-4438-A5A1-1710E958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ECC18-885F-4457-897F-B43F41B97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42FE0-6CBE-4D5F-ABC3-71AF6D8332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18DDF-49AD-4403-B622-A7D95A180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1EEE0A-F6D9-4F6E-83E2-FC0CA7AEC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257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</a:t>
            </a:r>
            <a:r>
              <a:rPr lang="de-DE" dirty="0"/>
              <a:t>äsens  kommen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>
                <a:solidFill>
                  <a:srgbClr val="00B050"/>
                </a:solidFill>
              </a:rPr>
              <a:t>        Singular                                 Plural</a:t>
            </a:r>
          </a:p>
          <a:p>
            <a:pPr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ich komm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                         wir komm</a:t>
            </a:r>
            <a:r>
              <a:rPr lang="de-DE" dirty="0">
                <a:solidFill>
                  <a:srgbClr val="FF0000"/>
                </a:solidFill>
              </a:rPr>
              <a:t>en</a:t>
            </a:r>
          </a:p>
          <a:p>
            <a:pPr marL="514350" indent="-514350">
              <a:buAutoNum type="arabicPeriod"/>
            </a:pPr>
            <a:r>
              <a:rPr lang="de-DE" dirty="0"/>
              <a:t>du komm</a:t>
            </a:r>
            <a:r>
              <a:rPr lang="de-DE" dirty="0">
                <a:solidFill>
                  <a:srgbClr val="FF0000"/>
                </a:solidFill>
              </a:rPr>
              <a:t>st</a:t>
            </a:r>
            <a:r>
              <a:rPr lang="de-DE" dirty="0"/>
              <a:t>                         ihr komm</a:t>
            </a:r>
            <a:r>
              <a:rPr lang="de-DE" dirty="0">
                <a:solidFill>
                  <a:srgbClr val="FF0000"/>
                </a:solidFill>
              </a:rPr>
              <a:t>t</a:t>
            </a:r>
          </a:p>
          <a:p>
            <a:pPr marL="514350" indent="-514350">
              <a:buAutoNum type="arabicPeriod"/>
            </a:pPr>
            <a:r>
              <a:rPr lang="de-DE" dirty="0"/>
              <a:t>er, sie, es komm</a:t>
            </a:r>
            <a:r>
              <a:rPr lang="de-DE" dirty="0">
                <a:solidFill>
                  <a:srgbClr val="FF0000"/>
                </a:solidFill>
              </a:rPr>
              <a:t>t</a:t>
            </a:r>
            <a:r>
              <a:rPr lang="de-DE" dirty="0"/>
              <a:t>               sie/Sie komm</a:t>
            </a:r>
            <a:r>
              <a:rPr lang="de-DE" dirty="0">
                <a:solidFill>
                  <a:srgbClr val="FF0000"/>
                </a:solidFill>
              </a:rPr>
              <a:t>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19552" y="29670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9800000">
            <a:off x="7327609" y="40694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1" y="37107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8721" y="414562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79993" y="365012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42613" y="310118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47BC34-A0E2-40BE-801E-20D540CF607B}"/>
              </a:ext>
            </a:extLst>
          </p:cNvPr>
          <p:cNvSpPr txBox="1"/>
          <p:nvPr/>
        </p:nvSpPr>
        <p:spPr>
          <a:xfrm>
            <a:off x="1637718" y="1445233"/>
            <a:ext cx="7801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latin typeface="Cambria" pitchFamily="18" charset="0"/>
              </a:rPr>
              <a:t>Wie geht es Ihnen?</a:t>
            </a:r>
            <a:br>
              <a:rPr lang="de-DE" sz="5400" b="1" dirty="0">
                <a:latin typeface="Cambria" pitchFamily="18" charset="0"/>
              </a:rPr>
            </a:br>
            <a:r>
              <a:rPr lang="de-DE" sz="5400" b="1" dirty="0">
                <a:latin typeface="Cambria" pitchFamily="18" charset="0"/>
              </a:rPr>
              <a:t>Wie geht es dir?</a:t>
            </a:r>
            <a:r>
              <a:rPr lang="de-DE" b="1" dirty="0">
                <a:latin typeface="Cambria" pitchFamily="18" charset="0"/>
              </a:rPr>
              <a:t/>
            </a:r>
            <a:br>
              <a:rPr lang="de-DE" b="1" dirty="0">
                <a:latin typeface="Cambria" pitchFamily="18" charset="0"/>
              </a:rPr>
            </a:br>
            <a:endParaRPr lang="en-GB" dirty="0">
              <a:latin typeface="Goethe FF Clan" panose="020B0506030101020104" pitchFamily="34" charset="0"/>
            </a:endParaRPr>
          </a:p>
        </p:txBody>
      </p:sp>
      <p:pic>
        <p:nvPicPr>
          <p:cNvPr id="10" name="S - Laute">
            <a:hlinkClick r:id="" action="ppaction://media"/>
            <a:extLst>
              <a:ext uri="{FF2B5EF4-FFF2-40B4-BE49-F238E27FC236}">
                <a16:creationId xmlns:a16="http://schemas.microsoft.com/office/drawing/2014/main" xmlns="" id="{DA75AC34-B639-4B17-99D8-A8153C33F94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9440" y="28814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3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Übungen zu Präsens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3" action="ppaction://hlinkfile"/>
              </a:rPr>
              <a:t>Udzbenik</a:t>
            </a:r>
            <a:r>
              <a:rPr lang="en-US" dirty="0" smtClean="0">
                <a:hlinkClick r:id="rId3" action="ppaction://hlinkfile"/>
              </a:rPr>
              <a:t> VHS\Power Point\</a:t>
            </a:r>
            <a:r>
              <a:rPr lang="en-US" dirty="0" err="1" smtClean="0">
                <a:hlinkClick r:id="rId3" action="ppaction://hlinkfile"/>
              </a:rPr>
              <a:t>Lektion</a:t>
            </a:r>
            <a:r>
              <a:rPr lang="en-US" dirty="0" smtClean="0">
                <a:hlinkClick r:id="rId3" action="ppaction://hlinkfile"/>
              </a:rPr>
              <a:t> 2\a1-das-prasens-regelmassige-verben.doc</a:t>
            </a:r>
            <a:endParaRPr lang="en-US" dirty="0" smtClean="0"/>
          </a:p>
          <a:p>
            <a:endParaRPr lang="de-DE" dirty="0" smtClean="0"/>
          </a:p>
          <a:p>
            <a:r>
              <a:rPr lang="en-US" dirty="0" err="1" smtClean="0">
                <a:hlinkClick r:id="rId4" action="ppaction://hlinkfile"/>
              </a:rPr>
              <a:t>Udzbenik</a:t>
            </a:r>
            <a:r>
              <a:rPr lang="en-US" dirty="0" smtClean="0">
                <a:hlinkClick r:id="rId4" action="ppaction://hlinkfile"/>
              </a:rPr>
              <a:t> VHS\Power Point\</a:t>
            </a:r>
            <a:r>
              <a:rPr lang="en-US" dirty="0" err="1" smtClean="0">
                <a:hlinkClick r:id="rId4" action="ppaction://hlinkfile"/>
              </a:rPr>
              <a:t>Lektion</a:t>
            </a:r>
            <a:r>
              <a:rPr lang="en-US" dirty="0" smtClean="0">
                <a:hlinkClick r:id="rId4" action="ppaction://hlinkfile"/>
              </a:rPr>
              <a:t> 2\regelmaige-verben-im-prasens.doc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4313"/>
            <a:ext cx="12192000" cy="2151062"/>
          </a:xfrm>
        </p:spPr>
        <p:txBody>
          <a:bodyPr/>
          <a:lstStyle/>
          <a:p>
            <a:pPr algn="ctr"/>
            <a:r>
              <a:rPr lang="de-DE" b="1" dirty="0" smtClean="0">
                <a:latin typeface="Cambria" pitchFamily="18" charset="0"/>
              </a:rPr>
              <a:t>Lektion 2</a:t>
            </a:r>
            <a:br>
              <a:rPr lang="de-DE" b="1" dirty="0" smtClean="0">
                <a:latin typeface="Cambria" pitchFamily="18" charset="0"/>
              </a:rPr>
            </a:br>
            <a:r>
              <a:rPr lang="de-DE" b="1" dirty="0" smtClean="0">
                <a:latin typeface="Cambria" pitchFamily="18" charset="0"/>
              </a:rPr>
              <a:t>ANMELDUNG IM HOTEL</a:t>
            </a:r>
            <a:br>
              <a:rPr lang="de-DE" b="1" dirty="0" smtClean="0">
                <a:latin typeface="Cambria" pitchFamily="18" charset="0"/>
              </a:rPr>
            </a:br>
            <a:r>
              <a:rPr lang="de-DE" b="1" dirty="0" smtClean="0">
                <a:latin typeface="Cambria" pitchFamily="18" charset="0"/>
              </a:rPr>
              <a:t> 1. Buchstabieren Sie bitte</a:t>
            </a:r>
            <a:r>
              <a:rPr lang="de-DE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15CEA8-D840-4B8E-9E90-9C5922BB6D0B}"/>
              </a:ext>
            </a:extLst>
          </p:cNvPr>
          <p:cNvSpPr txBox="1"/>
          <p:nvPr/>
        </p:nvSpPr>
        <p:spPr>
          <a:xfrm>
            <a:off x="1200727" y="1089890"/>
            <a:ext cx="703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Aussprache verschiedener Laute</a:t>
            </a:r>
          </a:p>
          <a:p>
            <a:r>
              <a:rPr lang="de-DE" sz="36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am Ende eines Wortes</a:t>
            </a:r>
            <a:endParaRPr lang="en-GB" sz="36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64AB81-2D63-429B-BBED-F1DB78D49A2E}"/>
              </a:ext>
            </a:extLst>
          </p:cNvPr>
          <p:cNvSpPr txBox="1"/>
          <p:nvPr/>
        </p:nvSpPr>
        <p:spPr>
          <a:xfrm>
            <a:off x="1200726" y="2752436"/>
            <a:ext cx="6825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Goethe FF Clan" panose="020B0506030101020104" pitchFamily="34" charset="0"/>
              </a:rPr>
              <a:t>ig  r   s   dt  en </a:t>
            </a:r>
          </a:p>
          <a:p>
            <a:r>
              <a:rPr lang="de-DE" sz="1200" dirty="0">
                <a:latin typeface="Goethe FF Clan" panose="020B0506030101020104" pitchFamily="34" charset="0"/>
              </a:rPr>
              <a:t>ih        a        s          t        nasales E</a:t>
            </a:r>
          </a:p>
          <a:p>
            <a:endParaRPr lang="de-DE" sz="2800" b="1" dirty="0">
              <a:latin typeface="Goethe FF Clan" panose="020B0506030101020104" pitchFamily="34" charset="0"/>
            </a:endParaRPr>
          </a:p>
          <a:p>
            <a:r>
              <a:rPr lang="de-DE" sz="2800" dirty="0">
                <a:latin typeface="Goethe FF Clan" panose="020B0506030101020104" pitchFamily="34" charset="0"/>
              </a:rPr>
              <a:t>z.B. zwanzig, Wetter, Glas, Stadt, singen</a:t>
            </a:r>
            <a:endParaRPr lang="en-GB" sz="2800" dirty="0">
              <a:latin typeface="Goethe FF Clan" panose="020B0506030101020104" pitchFamily="34" charset="0"/>
            </a:endParaRPr>
          </a:p>
        </p:txBody>
      </p:sp>
      <p:pic>
        <p:nvPicPr>
          <p:cNvPr id="10" name="am Ende">
            <a:hlinkClick r:id="" action="ppaction://media"/>
            <a:extLst>
              <a:ext uri="{FF2B5EF4-FFF2-40B4-BE49-F238E27FC236}">
                <a16:creationId xmlns:a16="http://schemas.microsoft.com/office/drawing/2014/main" xmlns="" id="{38587656-8FF9-406B-BFA7-B1112E1034B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7491" y="4784313"/>
            <a:ext cx="723180" cy="7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7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1" y="1231901"/>
            <a:ext cx="5524500" cy="46259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003399"/>
                </a:solidFill>
                <a:latin typeface="Comic Sans MS" pitchFamily="66" charset="0"/>
              </a:rPr>
              <a:t>Wie heißen Sie?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003399"/>
                </a:solidFill>
                <a:latin typeface="Comic Sans MS" pitchFamily="66" charset="0"/>
              </a:rPr>
              <a:t>Wie ist Ihr Name?</a:t>
            </a:r>
          </a:p>
          <a:p>
            <a:pPr eaLnBrk="1" hangingPunct="1">
              <a:lnSpc>
                <a:spcPct val="150000"/>
              </a:lnSpc>
            </a:pPr>
            <a:endParaRPr lang="de-DE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003399"/>
                </a:solidFill>
                <a:latin typeface="Comic Sans MS" pitchFamily="66" charset="0"/>
              </a:rPr>
              <a:t>Wie ist Ihr Vorname?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003399"/>
                </a:solidFill>
                <a:latin typeface="Comic Sans MS" pitchFamily="66" charset="0"/>
              </a:rPr>
              <a:t>Wie ist Ihr Familienname?</a:t>
            </a:r>
            <a:endParaRPr lang="en-US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501" y="1214438"/>
            <a:ext cx="6000751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FF3300"/>
                </a:solidFill>
                <a:latin typeface="Comic Sans MS" pitchFamily="66" charset="0"/>
              </a:rPr>
              <a:t>Ich heiße Mark Lang.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FF3300"/>
                </a:solidFill>
                <a:latin typeface="Comic Sans MS" pitchFamily="66" charset="0"/>
              </a:rPr>
              <a:t>Mein Name ist Mark Lang.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FF3300"/>
                </a:solidFill>
                <a:latin typeface="Comic Sans MS" pitchFamily="66" charset="0"/>
              </a:rPr>
              <a:t>Mein Vorname ist Mark.</a:t>
            </a:r>
          </a:p>
          <a:p>
            <a:pPr eaLnBrk="1" hangingPunct="1">
              <a:lnSpc>
                <a:spcPct val="150000"/>
              </a:lnSpc>
            </a:pPr>
            <a:r>
              <a:rPr lang="de-DE" dirty="0" smtClean="0">
                <a:solidFill>
                  <a:srgbClr val="FF3300"/>
                </a:solidFill>
                <a:latin typeface="Comic Sans MS" pitchFamily="66" charset="0"/>
              </a:rPr>
              <a:t>Mein Familenname ist Lang,</a:t>
            </a:r>
            <a:endParaRPr 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p-aktuell.de/wp-content/uploads/2013/07/Wie-bitte-Fr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71626"/>
            <a:ext cx="5384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7239008" y="1071546"/>
            <a:ext cx="4000528" cy="1684218"/>
          </a:xfrm>
          <a:prstGeom prst="wedgeEllipseCallout">
            <a:avLst>
              <a:gd name="adj1" fmla="val -140356"/>
              <a:gd name="adj2" fmla="val 4850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ln w="3175">
                  <a:solidFill>
                    <a:schemeClr val="tx1"/>
                  </a:solidFill>
                </a:ln>
                <a:solidFill>
                  <a:srgbClr val="33CC33"/>
                </a:solidFill>
                <a:latin typeface="Comic Sans MS" pitchFamily="66" charset="0"/>
              </a:rPr>
              <a:t>Wie bitte?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s://t2.ftcdn.net/jpg/00/31/23/37/240_F_31233740_3XbGgDNEFeldgdB9PjSqyGX5M01GOJJ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2714625"/>
            <a:ext cx="665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7239001" y="1071564"/>
            <a:ext cx="4381500" cy="1684337"/>
          </a:xfrm>
          <a:prstGeom prst="wedgeEllipseCallout">
            <a:avLst>
              <a:gd name="adj1" fmla="val -120790"/>
              <a:gd name="adj2" fmla="val 1044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3200" b="1" dirty="0">
                <a:solidFill>
                  <a:srgbClr val="33CC33"/>
                </a:solidFill>
                <a:latin typeface="Comic Sans MS" pitchFamily="66" charset="0"/>
              </a:rPr>
              <a:t>Bitte laut!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rachkurs.com/dms/headerImages/other/dinner-09.jpg;jsessionid=92F32C84B13D6EAFC5ADB73F7D4E14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12" y="1071546"/>
            <a:ext cx="99229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571502" y="3957637"/>
            <a:ext cx="8001017" cy="1684338"/>
          </a:xfrm>
          <a:prstGeom prst="wedgeEllipseCallout">
            <a:avLst>
              <a:gd name="adj1" fmla="val -18690"/>
              <a:gd name="adj2" fmla="val -172904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3200" b="1" dirty="0" smtClean="0">
                <a:solidFill>
                  <a:srgbClr val="33CC33"/>
                </a:solidFill>
                <a:latin typeface="Comic Sans MS" pitchFamily="66" charset="0"/>
              </a:rPr>
              <a:t>L</a:t>
            </a:r>
            <a:r>
              <a:rPr lang="de-DE" sz="3200" dirty="0" smtClean="0">
                <a:solidFill>
                  <a:srgbClr val="33CC33"/>
                </a:solidFill>
                <a:latin typeface="Comic Sans MS" pitchFamily="66" charset="0"/>
              </a:rPr>
              <a:t>aaa</a:t>
            </a:r>
            <a:r>
              <a:rPr lang="de-DE" sz="3200" b="1" dirty="0" smtClean="0">
                <a:solidFill>
                  <a:srgbClr val="33CC33"/>
                </a:solidFill>
                <a:latin typeface="Comic Sans MS" pitchFamily="66" charset="0"/>
              </a:rPr>
              <a:t>ngs</a:t>
            </a:r>
            <a:r>
              <a:rPr lang="de-DE" sz="3200" dirty="0" smtClean="0">
                <a:solidFill>
                  <a:srgbClr val="33CC33"/>
                </a:solidFill>
                <a:latin typeface="Comic Sans MS" pitchFamily="66" charset="0"/>
              </a:rPr>
              <a:t>aaa</a:t>
            </a:r>
            <a:r>
              <a:rPr lang="de-DE" sz="3200" b="1" dirty="0" smtClean="0">
                <a:solidFill>
                  <a:srgbClr val="33CC33"/>
                </a:solidFill>
                <a:latin typeface="Comic Sans MS" pitchFamily="66" charset="0"/>
              </a:rPr>
              <a:t>m, bitte!</a:t>
            </a:r>
            <a:endParaRPr lang="de-DE" sz="32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prachkurs.com/dms/headerImages/other/dinner-09.jpg;jsessionid=92F32C84B13D6EAFC5ADB73F7D4E14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14" y="2571744"/>
            <a:ext cx="1000124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3829022" y="171429"/>
            <a:ext cx="8286749" cy="1571625"/>
          </a:xfrm>
          <a:prstGeom prst="wedgeEllipseCallout">
            <a:avLst>
              <a:gd name="adj1" fmla="val -25078"/>
              <a:gd name="adj2" fmla="val 152731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3200" b="1" dirty="0" smtClean="0">
                <a:solidFill>
                  <a:srgbClr val="33CC33"/>
                </a:solidFill>
                <a:latin typeface="Comic Sans MS" pitchFamily="66" charset="0"/>
              </a:rPr>
              <a:t>Wiederholen Sie!</a:t>
            </a:r>
            <a:endParaRPr lang="de-DE" sz="32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05251" y="285729"/>
            <a:ext cx="8286749" cy="1571625"/>
          </a:xfrm>
          <a:prstGeom prst="wedgeEllipseCallout">
            <a:avLst>
              <a:gd name="adj1" fmla="val -25768"/>
              <a:gd name="adj2" fmla="val 143641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3200" b="1" dirty="0">
                <a:solidFill>
                  <a:srgbClr val="33CC33"/>
                </a:solidFill>
                <a:latin typeface="Comic Sans MS" pitchFamily="66" charset="0"/>
              </a:rPr>
              <a:t>Noch einmal, </a:t>
            </a:r>
            <a:r>
              <a:rPr lang="de-DE" sz="3200" b="1" dirty="0" smtClean="0">
                <a:solidFill>
                  <a:srgbClr val="33CC33"/>
                </a:solidFill>
                <a:latin typeface="Comic Sans MS" pitchFamily="66" charset="0"/>
              </a:rPr>
              <a:t>bitte!</a:t>
            </a:r>
            <a:endParaRPr lang="de-DE" sz="3200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981075"/>
            <a:ext cx="5384800" cy="5145088"/>
          </a:xfrm>
        </p:spPr>
        <p:txBody>
          <a:bodyPr/>
          <a:lstStyle/>
          <a:p>
            <a:pPr eaLnBrk="1" hangingPunct="1"/>
            <a:r>
              <a:rPr lang="de-DE" smtClean="0">
                <a:latin typeface="Comic Sans MS" pitchFamily="66" charset="0"/>
              </a:rPr>
              <a:t>Entschuldigen Sie!</a:t>
            </a:r>
          </a:p>
          <a:p>
            <a:pPr eaLnBrk="1" hangingPunct="1"/>
            <a:endParaRPr lang="de-DE" smtClean="0">
              <a:latin typeface="Comic Sans MS" pitchFamily="66" charset="0"/>
            </a:endParaRPr>
          </a:p>
          <a:p>
            <a:pPr eaLnBrk="1" hangingPunct="1"/>
            <a:r>
              <a:rPr lang="de-DE" smtClean="0">
                <a:latin typeface="Comic Sans MS" pitchFamily="66" charset="0"/>
              </a:rPr>
              <a:t>Verzeihen Sie!</a:t>
            </a:r>
            <a:endParaRPr lang="en-US" smtClean="0">
              <a:latin typeface="Comic Sans MS" pitchFamily="66" charset="0"/>
            </a:endParaRP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/>
            <a:r>
              <a:rPr lang="de-DE" smtClean="0">
                <a:latin typeface="Comic Sans MS" pitchFamily="66" charset="0"/>
              </a:rPr>
              <a:t>Entschuldigung!</a:t>
            </a:r>
          </a:p>
          <a:p>
            <a:pPr eaLnBrk="1" hangingPunct="1"/>
            <a:endParaRPr lang="de-DE" smtClean="0">
              <a:latin typeface="Comic Sans MS" pitchFamily="66" charset="0"/>
            </a:endParaRPr>
          </a:p>
          <a:p>
            <a:pPr eaLnBrk="1" hangingPunct="1"/>
            <a:r>
              <a:rPr lang="de-DE" smtClean="0">
                <a:latin typeface="Comic Sans MS" pitchFamily="66" charset="0"/>
              </a:rPr>
              <a:t>Verzeihung!</a:t>
            </a:r>
          </a:p>
        </p:txBody>
      </p:sp>
      <p:pic>
        <p:nvPicPr>
          <p:cNvPr id="60429" name="Picture 1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 l="5542" t="2409" b="14000"/>
          <a:stretch>
            <a:fillRect/>
          </a:stretch>
        </p:blipFill>
        <p:spPr>
          <a:xfrm>
            <a:off x="685801" y="981075"/>
            <a:ext cx="4525433" cy="4425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371601"/>
            <a:ext cx="10363200" cy="1470025"/>
          </a:xfrm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FF3300"/>
                </a:solidFill>
                <a:latin typeface="Comic Sans MS" pitchFamily="66" charset="0"/>
              </a:rPr>
              <a:t>Wie schreibt man das? </a:t>
            </a:r>
            <a:br>
              <a:rPr lang="de-DE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de-DE" smtClean="0">
                <a:solidFill>
                  <a:srgbClr val="FF3300"/>
                </a:solidFill>
                <a:latin typeface="Comic Sans MS" pitchFamily="66" charset="0"/>
              </a:rPr>
              <a:t>Mit  </a:t>
            </a:r>
            <a:r>
              <a:rPr lang="de-DE" b="1" smtClean="0">
                <a:solidFill>
                  <a:srgbClr val="FF3300"/>
                </a:solidFill>
                <a:latin typeface="Comic Sans MS" pitchFamily="66" charset="0"/>
              </a:rPr>
              <a:t>v </a:t>
            </a:r>
            <a:r>
              <a:rPr lang="de-DE" smtClean="0">
                <a:solidFill>
                  <a:srgbClr val="FF3300"/>
                </a:solidFill>
                <a:latin typeface="Comic Sans MS" pitchFamily="66" charset="0"/>
              </a:rPr>
              <a:t>oder mit </a:t>
            </a:r>
            <a:r>
              <a:rPr lang="de-DE" b="1" smtClean="0">
                <a:solidFill>
                  <a:srgbClr val="FF3300"/>
                </a:solidFill>
                <a:latin typeface="Comic Sans MS" pitchFamily="66" charset="0"/>
              </a:rPr>
              <a:t>w</a:t>
            </a:r>
            <a:r>
              <a:rPr lang="de-DE" smtClean="0">
                <a:solidFill>
                  <a:srgbClr val="FF3300"/>
                </a:solidFill>
                <a:latin typeface="Comic Sans MS" pitchFamily="66" charset="0"/>
              </a:rPr>
              <a:t>?</a:t>
            </a:r>
            <a:endParaRPr lang="en-US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4149725"/>
            <a:ext cx="10058400" cy="17526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006600"/>
                </a:solidFill>
                <a:latin typeface="Comic Sans MS" pitchFamily="66" charset="0"/>
              </a:rPr>
              <a:t>Mit w: </a:t>
            </a:r>
          </a:p>
          <a:p>
            <a:pPr eaLnBrk="1" hangingPunct="1"/>
            <a:r>
              <a:rPr lang="en-US" sz="4400" smtClean="0">
                <a:solidFill>
                  <a:srgbClr val="006600"/>
                </a:solidFill>
                <a:latin typeface="Comic Sans MS" pitchFamily="66" charset="0"/>
              </a:rPr>
              <a:t>wiederholen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9900" y="2565400"/>
            <a:ext cx="177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905001" y="2143125"/>
            <a:ext cx="5453737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3600">
                <a:solidFill>
                  <a:srgbClr val="006600"/>
                </a:solidFill>
                <a:latin typeface="Comic Sans MS" pitchFamily="66" charset="0"/>
              </a:rPr>
              <a:t>Buchstabieren Sie bitte!</a:t>
            </a:r>
          </a:p>
          <a:p>
            <a:pPr>
              <a:spcBef>
                <a:spcPct val="20000"/>
              </a:spcBef>
            </a:pPr>
            <a:endParaRPr lang="de-DE" sz="3600">
              <a:solidFill>
                <a:srgbClr val="0066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de-DE" sz="3600">
                <a:solidFill>
                  <a:srgbClr val="006600"/>
                </a:solidFill>
                <a:latin typeface="Comic Sans MS" pitchFamily="66" charset="0"/>
              </a:rPr>
              <a:t>w-i-e-d-e-r-h-o-l-e-n</a:t>
            </a:r>
            <a:endParaRPr lang="en-US" sz="3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60500" y="2749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2476500" y="642938"/>
            <a:ext cx="5759451" cy="2087562"/>
          </a:xfrm>
          <a:prstGeom prst="wedgeEllipseCallout">
            <a:avLst>
              <a:gd name="adj1" fmla="val -93620"/>
              <a:gd name="adj2" fmla="val -625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Unterschreiben Sie bitte!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8197" name="Picture 5" descr="http://www.wafa.de/cms/files/9512/9855/6270/unterschrif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301" y="2928938"/>
            <a:ext cx="104267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34434" y="3284538"/>
            <a:ext cx="8481809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sr-Latn-CS" sz="3600" dirty="0">
                <a:latin typeface="Cambria" pitchFamily="18" charset="0"/>
              </a:rPr>
              <a:t>O   </a:t>
            </a:r>
            <a:r>
              <a:rPr lang="sr-Latn-CS" sz="3600" b="1" dirty="0">
                <a:latin typeface="Cambria" pitchFamily="18" charset="0"/>
              </a:rPr>
              <a:t>Ö</a:t>
            </a:r>
            <a:r>
              <a:rPr lang="sr-Latn-CS" sz="3600" dirty="0">
                <a:latin typeface="Cambria" pitchFamily="18" charset="0"/>
              </a:rPr>
              <a:t>   P   Q   R   S   T   U   </a:t>
            </a:r>
            <a:r>
              <a:rPr lang="sr-Latn-CS" sz="3600" b="1" dirty="0">
                <a:latin typeface="Cambria" pitchFamily="18" charset="0"/>
              </a:rPr>
              <a:t>Ü</a:t>
            </a:r>
            <a:r>
              <a:rPr lang="sr-Latn-CS" sz="3600" dirty="0">
                <a:latin typeface="Cambria" pitchFamily="18" charset="0"/>
              </a:rPr>
              <a:t>   V   W   X   Y   Z</a:t>
            </a:r>
            <a:endParaRPr lang="en-US" sz="3600" dirty="0">
              <a:latin typeface="Cambria" pitchFamily="18" charset="0"/>
            </a:endParaRPr>
          </a:p>
          <a:p>
            <a:pPr algn="ctr"/>
            <a:r>
              <a:rPr lang="de-DE" sz="3600" dirty="0">
                <a:latin typeface="Cambria" pitchFamily="18" charset="0"/>
              </a:rPr>
              <a:t> </a:t>
            </a:r>
            <a:r>
              <a:rPr lang="sr-Latn-CS" sz="3600" dirty="0">
                <a:latin typeface="Cambria" pitchFamily="18" charset="0"/>
              </a:rPr>
              <a:t>o    </a:t>
            </a:r>
            <a:r>
              <a:rPr lang="sr-Latn-CS" sz="3600" b="1" dirty="0">
                <a:latin typeface="Cambria" pitchFamily="18" charset="0"/>
              </a:rPr>
              <a:t>ö  </a:t>
            </a:r>
            <a:r>
              <a:rPr lang="sr-Latn-CS" sz="3600" dirty="0">
                <a:latin typeface="Cambria" pitchFamily="18" charset="0"/>
              </a:rPr>
              <a:t> p    q    r    s    t    u   </a:t>
            </a:r>
            <a:r>
              <a:rPr lang="sr-Latn-CS" sz="3600" b="1" dirty="0">
                <a:latin typeface="Cambria" pitchFamily="18" charset="0"/>
              </a:rPr>
              <a:t>ü</a:t>
            </a:r>
            <a:r>
              <a:rPr lang="sr-Latn-CS" sz="3600" dirty="0">
                <a:latin typeface="Cambria" pitchFamily="18" charset="0"/>
              </a:rPr>
              <a:t>    v    w   x    y   </a:t>
            </a:r>
            <a:r>
              <a:rPr lang="sr-Latn-CS" sz="3600" dirty="0" smtClean="0">
                <a:latin typeface="Cambria" pitchFamily="18" charset="0"/>
              </a:rPr>
              <a:t>z</a:t>
            </a:r>
            <a:endParaRPr lang="en-US" sz="3600" dirty="0" smtClean="0">
              <a:latin typeface="Cambria" pitchFamily="18" charset="0"/>
            </a:endParaRPr>
          </a:p>
          <a:p>
            <a:pPr algn="ctr"/>
            <a:r>
              <a:rPr lang="de-DE" sz="3600" b="1" dirty="0" smtClean="0">
                <a:latin typeface="Cambria" pitchFamily="18" charset="0"/>
              </a:rPr>
              <a:t>ß</a:t>
            </a:r>
            <a:r>
              <a:rPr lang="sr-Latn-CS" sz="1800" dirty="0" smtClean="0"/>
              <a:t> </a:t>
            </a:r>
            <a:endParaRPr lang="de-DE" sz="18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8752" y="765176"/>
            <a:ext cx="890019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sr-Latn-CS" sz="3600">
                <a:latin typeface="Cambria" pitchFamily="18" charset="0"/>
              </a:rPr>
              <a:t>A   </a:t>
            </a:r>
            <a:r>
              <a:rPr lang="sr-Latn-CS" sz="3600" b="1">
                <a:latin typeface="Cambria" pitchFamily="18" charset="0"/>
              </a:rPr>
              <a:t>Ä</a:t>
            </a:r>
            <a:r>
              <a:rPr lang="sr-Latn-CS" sz="3600">
                <a:latin typeface="Cambria" pitchFamily="18" charset="0"/>
              </a:rPr>
              <a:t>   B   C   D   E   F   G   H   </a:t>
            </a:r>
            <a:r>
              <a:rPr lang="de-DE" sz="3600">
                <a:latin typeface="Cambria" pitchFamily="18" charset="0"/>
              </a:rPr>
              <a:t> </a:t>
            </a:r>
            <a:r>
              <a:rPr lang="sr-Latn-CS" sz="3600">
                <a:latin typeface="Cambria" pitchFamily="18" charset="0"/>
              </a:rPr>
              <a:t>I   </a:t>
            </a:r>
            <a:r>
              <a:rPr lang="de-DE" sz="3600">
                <a:latin typeface="Cambria" pitchFamily="18" charset="0"/>
              </a:rPr>
              <a:t>  </a:t>
            </a:r>
            <a:r>
              <a:rPr lang="sr-Latn-CS" sz="3600">
                <a:latin typeface="Cambria" pitchFamily="18" charset="0"/>
              </a:rPr>
              <a:t>J   K   L   M   N </a:t>
            </a:r>
            <a:endParaRPr lang="de-DE" sz="3600">
              <a:latin typeface="Cambria" pitchFamily="18" charset="0"/>
            </a:endParaRPr>
          </a:p>
          <a:p>
            <a:pPr algn="ctr"/>
            <a:r>
              <a:rPr lang="sr-Latn-CS" sz="3600">
                <a:latin typeface="Cambria" pitchFamily="18" charset="0"/>
              </a:rPr>
              <a:t>a    </a:t>
            </a:r>
            <a:r>
              <a:rPr lang="sr-Latn-CS" sz="3600" b="1">
                <a:latin typeface="Cambria" pitchFamily="18" charset="0"/>
              </a:rPr>
              <a:t>ä</a:t>
            </a:r>
            <a:r>
              <a:rPr lang="sr-Latn-CS" sz="3600">
                <a:latin typeface="Cambria" pitchFamily="18" charset="0"/>
              </a:rPr>
              <a:t>   b    c   d    e   f     g    h   i    j   k    l    m   n</a:t>
            </a:r>
            <a:endParaRPr lang="de-DE" sz="3600" b="1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DCBE7C-16D9-4593-86E6-BA2353379D0A}"/>
              </a:ext>
            </a:extLst>
          </p:cNvPr>
          <p:cNvSpPr txBox="1"/>
          <p:nvPr/>
        </p:nvSpPr>
        <p:spPr>
          <a:xfrm>
            <a:off x="2863273" y="1394691"/>
            <a:ext cx="545869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Aussprache von</a:t>
            </a:r>
            <a:r>
              <a:rPr lang="de-DE" sz="32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 ph </a:t>
            </a:r>
            <a:r>
              <a:rPr lang="de-DE" dirty="0">
                <a:latin typeface="Goethe FF Clan" panose="020B0506030101020104" pitchFamily="34" charset="0"/>
              </a:rPr>
              <a:t>(f)</a:t>
            </a:r>
            <a:r>
              <a:rPr lang="de-DE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/>
            </a:r>
            <a:br>
              <a:rPr lang="de-DE" b="1" dirty="0">
                <a:solidFill>
                  <a:schemeClr val="accent5"/>
                </a:solidFill>
                <a:latin typeface="Goethe FF Clan" panose="020B0506030101020104" pitchFamily="34" charset="0"/>
              </a:rPr>
            </a:br>
            <a:r>
              <a:rPr lang="de-DE" dirty="0">
                <a:latin typeface="Goethe FF Clan" panose="020B0506030101020104" pitchFamily="34" charset="0"/>
              </a:rPr>
              <a:t/>
            </a:r>
            <a:br>
              <a:rPr lang="de-DE" dirty="0">
                <a:latin typeface="Goethe FF Clan" panose="020B0506030101020104" pitchFamily="34" charset="0"/>
              </a:rPr>
            </a:br>
            <a:r>
              <a:rPr lang="de-DE" dirty="0">
                <a:latin typeface="Goethe FF Clan" panose="020B0506030101020104" pitchFamily="34" charset="0"/>
              </a:rPr>
              <a:t>Physik, Alphabet, Prophet</a:t>
            </a: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r>
              <a:rPr lang="x-none" sz="32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Aussprache von</a:t>
            </a:r>
            <a:r>
              <a:rPr lang="de-DE" sz="32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 qu </a:t>
            </a:r>
            <a:r>
              <a:rPr lang="de-DE" dirty="0">
                <a:latin typeface="Goethe FF Clan" panose="020B0506030101020104" pitchFamily="34" charset="0"/>
              </a:rPr>
              <a:t>(kv)</a:t>
            </a:r>
            <a:br>
              <a:rPr lang="de-DE" dirty="0">
                <a:latin typeface="Goethe FF Clan" panose="020B0506030101020104" pitchFamily="34" charset="0"/>
              </a:rPr>
            </a:br>
            <a:r>
              <a:rPr lang="de-DE" dirty="0">
                <a:latin typeface="Goethe FF Clan" panose="020B0506030101020104" pitchFamily="34" charset="0"/>
              </a:rPr>
              <a:t/>
            </a:r>
            <a:br>
              <a:rPr lang="de-DE" dirty="0">
                <a:latin typeface="Goethe FF Clan" panose="020B0506030101020104" pitchFamily="34" charset="0"/>
              </a:rPr>
            </a:br>
            <a:r>
              <a:rPr lang="de-DE" dirty="0">
                <a:latin typeface="Goethe FF Clan" panose="020B0506030101020104" pitchFamily="34" charset="0"/>
              </a:rPr>
              <a:t>bequem, Quelle, quetschen</a:t>
            </a: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endParaRPr lang="de-DE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  <a:p>
            <a:r>
              <a:rPr lang="de-DE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  </a:t>
            </a:r>
            <a:endParaRPr lang="en-GB" dirty="0"/>
          </a:p>
        </p:txBody>
      </p:sp>
      <p:pic>
        <p:nvPicPr>
          <p:cNvPr id="9" name="ph">
            <a:hlinkClick r:id="" action="ppaction://media"/>
            <a:extLst>
              <a:ext uri="{FF2B5EF4-FFF2-40B4-BE49-F238E27FC236}">
                <a16:creationId xmlns:a16="http://schemas.microsoft.com/office/drawing/2014/main" xmlns="" id="{162CE346-BE85-4D94-8C44-DC58E816DB6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9488" y="2584162"/>
            <a:ext cx="487363" cy="487363"/>
          </a:xfrm>
          <a:prstGeom prst="rect">
            <a:avLst/>
          </a:prstGeom>
        </p:spPr>
      </p:pic>
      <p:pic>
        <p:nvPicPr>
          <p:cNvPr id="10" name="qu">
            <a:hlinkClick r:id="" action="ppaction://media"/>
            <a:extLst>
              <a:ext uri="{FF2B5EF4-FFF2-40B4-BE49-F238E27FC236}">
                <a16:creationId xmlns:a16="http://schemas.microsoft.com/office/drawing/2014/main" xmlns="" id="{D725EA96-122D-4E96-B5CB-5BF082486A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9487" y="53365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0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590338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  <a:p>
            <a:endParaRPr lang="en-US" sz="1800"/>
          </a:p>
          <a:p>
            <a:pPr lvl="1"/>
            <a:r>
              <a:rPr lang="en-US" sz="2400" b="1"/>
              <a:t>A</a:t>
            </a:r>
            <a:r>
              <a:rPr lang="en-US" sz="2400"/>
              <a:t> 	Anton</a:t>
            </a:r>
          </a:p>
          <a:p>
            <a:pPr lvl="1"/>
            <a:r>
              <a:rPr lang="en-US" sz="2400" b="1"/>
              <a:t>Ä</a:t>
            </a:r>
            <a:r>
              <a:rPr lang="en-US" sz="2400"/>
              <a:t> 	Ärger</a:t>
            </a:r>
          </a:p>
          <a:p>
            <a:pPr lvl="1"/>
            <a:r>
              <a:rPr lang="en-US" sz="2400" b="1"/>
              <a:t>B 	</a:t>
            </a:r>
            <a:r>
              <a:rPr lang="en-US" sz="2400"/>
              <a:t>Berta</a:t>
            </a:r>
          </a:p>
          <a:p>
            <a:pPr lvl="1"/>
            <a:r>
              <a:rPr lang="en-US" sz="2400" b="1"/>
              <a:t>C</a:t>
            </a:r>
            <a:r>
              <a:rPr lang="en-US" sz="2400"/>
              <a:t> 	Cäsar</a:t>
            </a:r>
          </a:p>
          <a:p>
            <a:pPr lvl="1"/>
            <a:r>
              <a:rPr lang="en-US" sz="2400" b="1"/>
              <a:t>CH</a:t>
            </a:r>
            <a:r>
              <a:rPr lang="en-US" sz="2400"/>
              <a:t> Charlotte</a:t>
            </a:r>
          </a:p>
          <a:p>
            <a:pPr lvl="1"/>
            <a:r>
              <a:rPr lang="en-US" sz="2400" b="1"/>
              <a:t>D</a:t>
            </a:r>
            <a:r>
              <a:rPr lang="en-US" sz="2400"/>
              <a:t> 	Dora</a:t>
            </a:r>
          </a:p>
          <a:p>
            <a:pPr lvl="1"/>
            <a:r>
              <a:rPr lang="en-US" sz="2400" b="1"/>
              <a:t>E</a:t>
            </a:r>
            <a:r>
              <a:rPr lang="en-US" sz="2400"/>
              <a:t> 	Emil</a:t>
            </a:r>
          </a:p>
          <a:p>
            <a:pPr lvl="1"/>
            <a:r>
              <a:rPr lang="en-US" sz="2400" b="1"/>
              <a:t>F</a:t>
            </a:r>
            <a:r>
              <a:rPr lang="en-US" sz="2400"/>
              <a:t> 	Friedrich</a:t>
            </a:r>
          </a:p>
          <a:p>
            <a:pPr lvl="1"/>
            <a:r>
              <a:rPr lang="en-US" sz="2400" b="1"/>
              <a:t>G</a:t>
            </a:r>
            <a:r>
              <a:rPr lang="en-US" sz="2400"/>
              <a:t> 	Gustav</a:t>
            </a:r>
          </a:p>
          <a:p>
            <a:pPr lvl="1"/>
            <a:r>
              <a:rPr lang="en-US" sz="2400" b="1"/>
              <a:t>H</a:t>
            </a:r>
            <a:r>
              <a:rPr lang="en-US" sz="2400"/>
              <a:t> 	Heinrich</a:t>
            </a:r>
          </a:p>
          <a:p>
            <a:pPr lvl="1"/>
            <a:r>
              <a:rPr lang="en-US" sz="2400" b="1"/>
              <a:t>I 	</a:t>
            </a:r>
            <a:r>
              <a:rPr lang="en-US" sz="2400"/>
              <a:t>Ida</a:t>
            </a:r>
          </a:p>
          <a:p>
            <a:pPr lvl="1"/>
            <a:r>
              <a:rPr lang="en-US" sz="2400" b="1"/>
              <a:t>J</a:t>
            </a:r>
            <a:r>
              <a:rPr lang="en-US" sz="2400"/>
              <a:t> 	Julius</a:t>
            </a:r>
          </a:p>
          <a:p>
            <a:pPr lvl="1"/>
            <a:r>
              <a:rPr lang="en-US" sz="2400" b="1"/>
              <a:t>K</a:t>
            </a:r>
            <a:r>
              <a:rPr lang="en-US" sz="2400"/>
              <a:t> 	Kaufmann </a:t>
            </a:r>
          </a:p>
          <a:p>
            <a:pPr lvl="1"/>
            <a:r>
              <a:rPr lang="en-US" sz="2400" b="1"/>
              <a:t>L</a:t>
            </a:r>
            <a:r>
              <a:rPr lang="en-US" sz="2400"/>
              <a:t> 	Ludwig</a:t>
            </a:r>
          </a:p>
          <a:p>
            <a:pPr lvl="1"/>
            <a:r>
              <a:rPr lang="en-US" sz="2400" b="1"/>
              <a:t>M</a:t>
            </a:r>
            <a:r>
              <a:rPr lang="en-US" sz="2400"/>
              <a:t> 	Martha</a:t>
            </a:r>
          </a:p>
          <a:p>
            <a:pPr lvl="1"/>
            <a:r>
              <a:rPr lang="en-US" sz="2400" b="1"/>
              <a:t>N 	</a:t>
            </a:r>
            <a:r>
              <a:rPr lang="en-US" sz="2400"/>
              <a:t>Nordpol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07200" y="549276"/>
            <a:ext cx="538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O 	</a:t>
            </a:r>
            <a:r>
              <a:rPr lang="en-US" sz="2400" smtClean="0"/>
              <a:t>Otto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Ö</a:t>
            </a:r>
            <a:r>
              <a:rPr lang="en-US" sz="2400" smtClean="0"/>
              <a:t> 	Ökonom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P</a:t>
            </a:r>
            <a:r>
              <a:rPr lang="en-US" sz="2400" smtClean="0"/>
              <a:t> 	Paula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Q 	</a:t>
            </a:r>
            <a:r>
              <a:rPr lang="en-US" sz="2400" smtClean="0"/>
              <a:t>Quelle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R</a:t>
            </a:r>
            <a:r>
              <a:rPr lang="en-US" sz="2400" smtClean="0"/>
              <a:t> 	Richard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S</a:t>
            </a:r>
            <a:r>
              <a:rPr lang="en-US" sz="2400" smtClean="0"/>
              <a:t> 	Samuel (alt:Siegfried)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SCH</a:t>
            </a:r>
            <a:r>
              <a:rPr lang="en-US" sz="2400" smtClean="0"/>
              <a:t> Schule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T</a:t>
            </a:r>
            <a:r>
              <a:rPr lang="en-US" sz="2400" smtClean="0"/>
              <a:t> 	Theodor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U</a:t>
            </a:r>
            <a:r>
              <a:rPr lang="en-US" sz="2400" smtClean="0"/>
              <a:t> Ulrich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Ü</a:t>
            </a:r>
            <a:r>
              <a:rPr lang="en-US" sz="2400" smtClean="0"/>
              <a:t> Übermut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V</a:t>
            </a:r>
            <a:r>
              <a:rPr lang="en-US" sz="2400" smtClean="0"/>
              <a:t> Viktor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W</a:t>
            </a:r>
            <a:r>
              <a:rPr lang="en-US" sz="2400" smtClean="0"/>
              <a:t> Wilhelm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X</a:t>
            </a:r>
            <a:r>
              <a:rPr lang="en-US" sz="2400" smtClean="0"/>
              <a:t> 	Xantippe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Y</a:t>
            </a:r>
            <a:r>
              <a:rPr lang="en-US" sz="2400" smtClean="0"/>
              <a:t> 	Ypsilon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Z</a:t>
            </a:r>
            <a:r>
              <a:rPr lang="en-US" sz="2400" smtClean="0"/>
              <a:t> 	Zacharias (alt:Zeppelin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 l="4477" t="7745" r="9752" b="6847"/>
          <a:stretch>
            <a:fillRect/>
          </a:stretch>
        </p:blipFill>
        <p:spPr bwMode="auto">
          <a:xfrm>
            <a:off x="6096000" y="836613"/>
            <a:ext cx="364913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0" y="1557339"/>
            <a:ext cx="5327651" cy="1366837"/>
          </a:xfrm>
          <a:prstGeom prst="wedgeEllipseCallout">
            <a:avLst>
              <a:gd name="adj1" fmla="val -50435"/>
              <a:gd name="adj2" fmla="val -99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Comic Sans MS" pitchFamily="66" charset="0"/>
              </a:rPr>
              <a:t>	Ihren Pass bitte.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656667" y="4581525"/>
            <a:ext cx="4800600" cy="1511300"/>
          </a:xfrm>
          <a:prstGeom prst="wedgeEllipseCallout">
            <a:avLst>
              <a:gd name="adj1" fmla="val 108421"/>
              <a:gd name="adj2" fmla="val -889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Hier ist mein Pass. Bitte.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2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351617" y="1268413"/>
            <a:ext cx="6096000" cy="1871662"/>
          </a:xfrm>
          <a:prstGeom prst="wedgeEllipseCallout">
            <a:avLst>
              <a:gd name="adj1" fmla="val -84514"/>
              <a:gd name="adj2" fmla="val -961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Comic Sans MS" pitchFamily="66" charset="0"/>
              </a:rPr>
              <a:t>	Und meinen Schlüssel bitte?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39254">
            <a:off x="821028" y="3524932"/>
            <a:ext cx="571923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117685" y="4152595"/>
            <a:ext cx="4800600" cy="2305050"/>
          </a:xfrm>
          <a:prstGeom prst="wedgeEllipseCallout">
            <a:avLst>
              <a:gd name="adj1" fmla="val 97324"/>
              <a:gd name="adj2" fmla="val -835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dirty="0">
                <a:latin typeface="Comic Sans MS" pitchFamily="66" charset="0"/>
              </a:rPr>
              <a:t>Hier ist Ihr Schlüssel. Bitte schön.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2565400"/>
            <a:ext cx="10972800" cy="1143000"/>
          </a:xfrm>
        </p:spPr>
        <p:txBody>
          <a:bodyPr/>
          <a:lstStyle/>
          <a:p>
            <a:pPr eaLnBrk="1" hangingPunct="1"/>
            <a:r>
              <a:rPr lang="de-DE" smtClean="0">
                <a:latin typeface="Comic Sans MS" pitchFamily="66" charset="0"/>
              </a:rPr>
              <a:t>Dialog 1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31800" y="404813"/>
            <a:ext cx="6400800" cy="609600"/>
          </a:xfrm>
          <a:prstGeom prst="wedgeEllipseCallout">
            <a:avLst>
              <a:gd name="adj1" fmla="val 52083"/>
              <a:gd name="adj2" fmla="val 352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Wie heißen Sie?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384800" y="5734050"/>
            <a:ext cx="6807200" cy="609600"/>
          </a:xfrm>
          <a:prstGeom prst="wedgeEllipseCallout">
            <a:avLst>
              <a:gd name="adj1" fmla="val -56528"/>
              <a:gd name="adj2" fmla="val -534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Thomas Grauwinckel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24418" y="188913"/>
            <a:ext cx="7488767" cy="1223962"/>
          </a:xfrm>
          <a:prstGeom prst="wedgeEllipseCallout">
            <a:avLst>
              <a:gd name="adj1" fmla="val 36718"/>
              <a:gd name="adj2" fmla="val 172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Wie bitte? </a:t>
            </a:r>
          </a:p>
          <a:p>
            <a:pPr algn="ctr"/>
            <a:r>
              <a:rPr lang="de-DE">
                <a:latin typeface="Comic Sans MS" pitchFamily="66" charset="0"/>
              </a:rPr>
              <a:t>Wie ist Ihr Vorname?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84800" y="5734050"/>
            <a:ext cx="6807200" cy="609600"/>
          </a:xfrm>
          <a:prstGeom prst="wedgeEllipseCallout">
            <a:avLst>
              <a:gd name="adj1" fmla="val -56528"/>
              <a:gd name="adj2" fmla="val -534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Thomas mit </a:t>
            </a:r>
            <a:r>
              <a:rPr lang="de-DE" b="1">
                <a:latin typeface="Comic Sans MS" pitchFamily="66" charset="0"/>
              </a:rPr>
              <a:t>th</a:t>
            </a:r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624418" y="188913"/>
            <a:ext cx="7488767" cy="1223962"/>
          </a:xfrm>
          <a:prstGeom prst="wedgeEllipseCallout">
            <a:avLst>
              <a:gd name="adj1" fmla="val 36718"/>
              <a:gd name="adj2" fmla="val 172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Und wie ist Ihr Familienname?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84800" y="5734050"/>
            <a:ext cx="6807200" cy="609600"/>
          </a:xfrm>
          <a:prstGeom prst="wedgeEllipseCallout">
            <a:avLst>
              <a:gd name="adj1" fmla="val -56528"/>
              <a:gd name="adj2" fmla="val -534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Grauwinckel.</a:t>
            </a:r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912285" y="188913"/>
            <a:ext cx="5710767" cy="1223962"/>
          </a:xfrm>
          <a:prstGeom prst="wedgeEllipseCallout">
            <a:avLst>
              <a:gd name="adj1" fmla="val 58671"/>
              <a:gd name="adj2" fmla="val 172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Langsam bitte! Krau ... 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84800" y="5157788"/>
            <a:ext cx="6807200" cy="1185862"/>
          </a:xfrm>
          <a:prstGeom prst="wedgeEllipseCallout">
            <a:avLst>
              <a:gd name="adj1" fmla="val -56528"/>
              <a:gd name="adj2" fmla="val -2502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Nein. </a:t>
            </a:r>
            <a:r>
              <a:rPr lang="de-DE" b="1">
                <a:latin typeface="Comic Sans MS" pitchFamily="66" charset="0"/>
              </a:rPr>
              <a:t>G</a:t>
            </a:r>
            <a:r>
              <a:rPr lang="de-DE">
                <a:latin typeface="Comic Sans MS" pitchFamily="66" charset="0"/>
              </a:rPr>
              <a:t> wie </a:t>
            </a:r>
            <a:r>
              <a:rPr lang="de-DE" b="1">
                <a:latin typeface="Comic Sans MS" pitchFamily="66" charset="0"/>
              </a:rPr>
              <a:t>Gustav</a:t>
            </a:r>
            <a:r>
              <a:rPr lang="de-DE">
                <a:latin typeface="Comic Sans MS" pitchFamily="66" charset="0"/>
              </a:rPr>
              <a:t>. Grauwinckel.</a:t>
            </a:r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624418" y="188913"/>
            <a:ext cx="7488767" cy="1223962"/>
          </a:xfrm>
          <a:prstGeom prst="wedgeEllipseCallout">
            <a:avLst>
              <a:gd name="adj1" fmla="val 36718"/>
              <a:gd name="adj2" fmla="val 172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>
                <a:latin typeface="Comic Sans MS" pitchFamily="66" charset="0"/>
              </a:rPr>
              <a:t>Verzeihung, wie schreibt man das?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84800" y="5734050"/>
            <a:ext cx="6807200" cy="609600"/>
          </a:xfrm>
          <a:prstGeom prst="wedgeEllipseCallout">
            <a:avLst>
              <a:gd name="adj1" fmla="val -56528"/>
              <a:gd name="adj2" fmla="val -534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Mit </a:t>
            </a:r>
            <a:r>
              <a:rPr lang="de-DE" b="1">
                <a:latin typeface="Comic Sans MS" pitchFamily="66" charset="0"/>
              </a:rPr>
              <a:t>w</a:t>
            </a:r>
            <a:r>
              <a:rPr lang="de-DE">
                <a:latin typeface="Comic Sans MS" pitchFamily="66" charset="0"/>
              </a:rPr>
              <a:t> und </a:t>
            </a:r>
            <a:r>
              <a:rPr lang="de-DE" b="1">
                <a:latin typeface="Comic Sans MS" pitchFamily="66" charset="0"/>
              </a:rPr>
              <a:t>ck</a:t>
            </a:r>
            <a:r>
              <a:rPr lang="de-DE">
                <a:latin typeface="Comic Sans MS" pitchFamily="66" charset="0"/>
              </a:rPr>
              <a:t>.</a:t>
            </a:r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85751" y="1"/>
            <a:ext cx="10191749" cy="1571625"/>
          </a:xfrm>
          <a:prstGeom prst="wedgeEllipseCallout">
            <a:avLst>
              <a:gd name="adj1" fmla="val 15625"/>
              <a:gd name="adj2" fmla="val 13503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Latn-CS">
                <a:latin typeface="Comic Sans MS" pitchFamily="66" charset="0"/>
              </a:rPr>
              <a:t>Entschuldigen Sie, buchstabieren Sie bitte!</a:t>
            </a: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omic Sans MS" pitchFamily="66" charset="0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368801" y="5516564"/>
            <a:ext cx="7632700" cy="865187"/>
          </a:xfrm>
          <a:prstGeom prst="wedgeEllipseCallout">
            <a:avLst>
              <a:gd name="adj1" fmla="val -42514"/>
              <a:gd name="adj2" fmla="val -3659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G-r-a-u-w-i-n-c-k-e-l.</a:t>
            </a:r>
            <a:endParaRPr lang="en-US" b="1">
              <a:latin typeface="Comic Sans MS" pitchFamily="66" charset="0"/>
            </a:endParaRPr>
          </a:p>
          <a:p>
            <a:pPr algn="ctr"/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B46FF-D9DF-4E8A-BF61-277B2E4101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48590-580B-442C-9C4B-5DCD6F98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CDF7-1C71-4A84-AD67-21515DD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E5B6-059F-4C85-BDAB-8619F4F3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51" y="5575994"/>
            <a:ext cx="792549" cy="780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4AB5FF-2323-495E-9D9C-C6A189FF685A}"/>
              </a:ext>
            </a:extLst>
          </p:cNvPr>
          <p:cNvSpPr txBox="1"/>
          <p:nvPr/>
        </p:nvSpPr>
        <p:spPr>
          <a:xfrm>
            <a:off x="3913992" y="50165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accent5"/>
                </a:solidFill>
                <a:latin typeface="Goethe FF Clan" panose="020B0506030101020104" pitchFamily="34" charset="0"/>
              </a:rPr>
              <a:t>S - Laute</a:t>
            </a:r>
            <a:endParaRPr lang="en-GB" sz="4000" b="1" dirty="0">
              <a:solidFill>
                <a:schemeClr val="accent5"/>
              </a:solidFill>
              <a:latin typeface="Goethe FF Clan" panose="020B05060301010201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47BC34-A0E2-40BE-801E-20D540CF607B}"/>
              </a:ext>
            </a:extLst>
          </p:cNvPr>
          <p:cNvSpPr txBox="1"/>
          <p:nvPr/>
        </p:nvSpPr>
        <p:spPr>
          <a:xfrm>
            <a:off x="1637718" y="1445233"/>
            <a:ext cx="78015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Goethe FF Clan" panose="020B0506030101020104" pitchFamily="34" charset="0"/>
              </a:rPr>
              <a:t>s</a:t>
            </a:r>
            <a:r>
              <a:rPr lang="de-DE" sz="2000" b="1" dirty="0">
                <a:latin typeface="Goethe FF Clan" panose="020B0506030101020104" pitchFamily="34" charset="0"/>
              </a:rPr>
              <a:t> </a:t>
            </a:r>
            <a:r>
              <a:rPr lang="de-DE" dirty="0">
                <a:latin typeface="Goethe FF Clan" panose="020B0506030101020104" pitchFamily="34" charset="0"/>
              </a:rPr>
              <a:t>am Anfang (z)  - Sommer, Sonne, sieben</a:t>
            </a:r>
            <a:br>
              <a:rPr lang="de-DE" dirty="0">
                <a:latin typeface="Goethe FF Clan" panose="020B0506030101020104" pitchFamily="34" charset="0"/>
              </a:rPr>
            </a:br>
            <a:endParaRPr lang="de-DE" dirty="0">
              <a:latin typeface="Goethe FF Clan" panose="020B0506030101020104" pitchFamily="34" charset="0"/>
            </a:endParaRPr>
          </a:p>
          <a:p>
            <a:r>
              <a:rPr lang="x-none" sz="2000" b="1" dirty="0">
                <a:latin typeface="Goethe FF Clan" panose="020B0506030101020104" pitchFamily="34" charset="0"/>
              </a:rPr>
              <a:t>ss</a:t>
            </a:r>
            <a:r>
              <a:rPr lang="de-DE" dirty="0">
                <a:latin typeface="Goethe FF Clan" panose="020B0506030101020104" pitchFamily="34" charset="0"/>
              </a:rPr>
              <a:t> – kurzer Vokal (s)  -  essen, Messe, Gasse</a:t>
            </a:r>
            <a:br>
              <a:rPr lang="de-DE" dirty="0">
                <a:latin typeface="Goethe FF Clan" panose="020B0506030101020104" pitchFamily="34" charset="0"/>
              </a:rPr>
            </a:br>
            <a:endParaRPr lang="de-DE" dirty="0">
              <a:latin typeface="Goethe FF Clan" panose="020B0506030101020104" pitchFamily="34" charset="0"/>
            </a:endParaRPr>
          </a:p>
          <a:p>
            <a:r>
              <a:rPr lang="de-DE" sz="2000" b="1" dirty="0">
                <a:latin typeface="Goethe FF Clan" panose="020B0506030101020104" pitchFamily="34" charset="0"/>
              </a:rPr>
              <a:t>sp</a:t>
            </a:r>
            <a:r>
              <a:rPr lang="de-DE" dirty="0">
                <a:latin typeface="Goethe FF Clan" panose="020B0506030101020104" pitchFamily="34" charset="0"/>
              </a:rPr>
              <a:t> am Anfang (</a:t>
            </a:r>
            <a:r>
              <a:rPr lang="x-none" dirty="0">
                <a:latin typeface="Goethe FF Clan" panose="020B0506030101020104" pitchFamily="34" charset="0"/>
              </a:rPr>
              <a:t>šp) – Sport, spielen, Speise</a:t>
            </a:r>
            <a:r>
              <a:rPr lang="de-DE" dirty="0">
                <a:latin typeface="Goethe FF Clan" panose="020B0506030101020104" pitchFamily="34" charset="0"/>
              </a:rPr>
              <a:t/>
            </a:r>
            <a:br>
              <a:rPr lang="de-DE" dirty="0">
                <a:latin typeface="Goethe FF Clan" panose="020B0506030101020104" pitchFamily="34" charset="0"/>
              </a:rPr>
            </a:br>
            <a:endParaRPr lang="de-DE" dirty="0">
              <a:latin typeface="Goethe FF Clan" panose="020B0506030101020104" pitchFamily="34" charset="0"/>
            </a:endParaRPr>
          </a:p>
          <a:p>
            <a:r>
              <a:rPr lang="de-DE" sz="2000" b="1" dirty="0">
                <a:latin typeface="Goethe FF Clan" panose="020B0506030101020104" pitchFamily="34" charset="0"/>
              </a:rPr>
              <a:t>st</a:t>
            </a:r>
            <a:r>
              <a:rPr lang="de-DE" dirty="0">
                <a:latin typeface="Goethe FF Clan" panose="020B0506030101020104" pitchFamily="34" charset="0"/>
              </a:rPr>
              <a:t> am Anfang</a:t>
            </a:r>
            <a:r>
              <a:rPr lang="x-none" dirty="0">
                <a:latin typeface="Goethe FF Clan" panose="020B0506030101020104" pitchFamily="34" charset="0"/>
              </a:rPr>
              <a:t>  (št) – Stand, stehen, Steppe</a:t>
            </a:r>
            <a:r>
              <a:rPr lang="de-DE" dirty="0">
                <a:latin typeface="Goethe FF Clan" panose="020B0506030101020104" pitchFamily="34" charset="0"/>
              </a:rPr>
              <a:t/>
            </a:r>
            <a:br>
              <a:rPr lang="de-DE" dirty="0">
                <a:latin typeface="Goethe FF Clan" panose="020B0506030101020104" pitchFamily="34" charset="0"/>
              </a:rPr>
            </a:br>
            <a:endParaRPr lang="de-DE" dirty="0">
              <a:latin typeface="Goethe FF Clan" panose="020B0506030101020104" pitchFamily="34" charset="0"/>
            </a:endParaRPr>
          </a:p>
          <a:p>
            <a:r>
              <a:rPr lang="x-none" sz="2000" b="1" dirty="0">
                <a:latin typeface="Goethe FF Clan" panose="020B0506030101020104" pitchFamily="34" charset="0"/>
              </a:rPr>
              <a:t>s</a:t>
            </a:r>
            <a:r>
              <a:rPr lang="de-DE" sz="2000" b="1" dirty="0">
                <a:latin typeface="Goethe FF Clan" panose="020B0506030101020104" pitchFamily="34" charset="0"/>
              </a:rPr>
              <a:t>ch</a:t>
            </a:r>
            <a:r>
              <a:rPr lang="x-none" sz="2000" b="1" dirty="0">
                <a:latin typeface="Goethe FF Clan" panose="020B0506030101020104" pitchFamily="34" charset="0"/>
              </a:rPr>
              <a:t> </a:t>
            </a:r>
            <a:r>
              <a:rPr lang="x-none" dirty="0">
                <a:latin typeface="Goethe FF Clan" panose="020B0506030101020104" pitchFamily="34" charset="0"/>
              </a:rPr>
              <a:t>(š) – Schule, Schuh, schreiben</a:t>
            </a:r>
            <a:r>
              <a:rPr lang="de-DE" dirty="0">
                <a:latin typeface="Goethe FF Clan" panose="020B0506030101020104" pitchFamily="34" charset="0"/>
              </a:rPr>
              <a:t/>
            </a:r>
            <a:br>
              <a:rPr lang="de-DE" dirty="0">
                <a:latin typeface="Goethe FF Clan" panose="020B0506030101020104" pitchFamily="34" charset="0"/>
              </a:rPr>
            </a:br>
            <a:endParaRPr lang="de-DE" dirty="0">
              <a:latin typeface="Goethe FF Clan" panose="020B0506030101020104" pitchFamily="34" charset="0"/>
            </a:endParaRPr>
          </a:p>
          <a:p>
            <a:r>
              <a:rPr lang="x-none" b="1" dirty="0">
                <a:latin typeface="Goethe FF Clan" panose="020B0506030101020104" pitchFamily="34" charset="0"/>
              </a:rPr>
              <a:t>t</a:t>
            </a:r>
            <a:r>
              <a:rPr lang="de-DE" b="1" dirty="0">
                <a:latin typeface="Goethe FF Clan" panose="020B0506030101020104" pitchFamily="34" charset="0"/>
              </a:rPr>
              <a:t>sch</a:t>
            </a:r>
            <a:r>
              <a:rPr lang="x-none" b="1" dirty="0">
                <a:latin typeface="Goethe FF Clan" panose="020B0506030101020104" pitchFamily="34" charset="0"/>
              </a:rPr>
              <a:t> </a:t>
            </a:r>
            <a:r>
              <a:rPr lang="x-none" dirty="0">
                <a:latin typeface="Goethe FF Clan" panose="020B0506030101020104" pitchFamily="34" charset="0"/>
              </a:rPr>
              <a:t>(č) – Deutsch, Tschechien, </a:t>
            </a:r>
            <a:r>
              <a:rPr lang="de-DE" dirty="0">
                <a:latin typeface="Goethe FF Clan" panose="020B0506030101020104" pitchFamily="34" charset="0"/>
              </a:rPr>
              <a:t>Kutsche</a:t>
            </a:r>
          </a:p>
          <a:p>
            <a:endParaRPr lang="de-DE" dirty="0">
              <a:latin typeface="Goethe FF Clan" panose="020B0506030101020104" pitchFamily="34" charset="0"/>
            </a:endParaRPr>
          </a:p>
          <a:p>
            <a:r>
              <a:rPr lang="de-DE" sz="2000" b="1" dirty="0">
                <a:latin typeface="Goethe FF Clan" panose="020B0506030101020104" pitchFamily="34" charset="0"/>
              </a:rPr>
              <a:t>z</a:t>
            </a:r>
            <a:r>
              <a:rPr lang="de-DE" dirty="0">
                <a:latin typeface="Goethe FF Clan" panose="020B0506030101020104" pitchFamily="34" charset="0"/>
              </a:rPr>
              <a:t> (ts) – Zoo, Zebra, Zimmer</a:t>
            </a:r>
            <a:endParaRPr lang="en-GB" dirty="0">
              <a:latin typeface="Goethe FF Clan" panose="020B0506030101020104" pitchFamily="34" charset="0"/>
            </a:endParaRPr>
          </a:p>
        </p:txBody>
      </p:sp>
      <p:pic>
        <p:nvPicPr>
          <p:cNvPr id="10" name="S - Laute">
            <a:hlinkClick r:id="" action="ppaction://media"/>
            <a:extLst>
              <a:ext uri="{FF2B5EF4-FFF2-40B4-BE49-F238E27FC236}">
                <a16:creationId xmlns:a16="http://schemas.microsoft.com/office/drawing/2014/main" xmlns="" id="{DA75AC34-B639-4B17-99D8-A8153C33F94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9440" y="28814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9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" y="1"/>
            <a:ext cx="9048751" cy="1484313"/>
          </a:xfrm>
          <a:prstGeom prst="wedgeEllipseCallout">
            <a:avLst>
              <a:gd name="adj1" fmla="val 26949"/>
              <a:gd name="adj2" fmla="val 148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Grauwinckel. Danke. Sind Sie Schweizer?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59301" y="5300663"/>
            <a:ext cx="7632700" cy="1370012"/>
          </a:xfrm>
          <a:prstGeom prst="wedgeEllipseCallout">
            <a:avLst>
              <a:gd name="adj1" fmla="val -45009"/>
              <a:gd name="adj2" fmla="val -2337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Nein, ich bin Deutscher.</a:t>
            </a:r>
            <a:endParaRPr lang="en-US" b="1">
              <a:latin typeface="Comic Sans MS" pitchFamily="66" charset="0"/>
            </a:endParaRPr>
          </a:p>
          <a:p>
            <a:pPr algn="ctr"/>
            <a:endParaRPr 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18880" r="25600"/>
          <a:stretch>
            <a:fillRect/>
          </a:stretch>
        </p:blipFill>
        <p:spPr bwMode="auto">
          <a:xfrm>
            <a:off x="3503084" y="1412876"/>
            <a:ext cx="451273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31800" y="404813"/>
            <a:ext cx="5666317" cy="1052512"/>
          </a:xfrm>
          <a:prstGeom prst="wedgeEllipseCallout">
            <a:avLst>
              <a:gd name="adj1" fmla="val 65278"/>
              <a:gd name="adj2" fmla="val 1837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>
                <a:latin typeface="Comic Sans MS" pitchFamily="66" charset="0"/>
              </a:rPr>
              <a:t>Ihren Pass bitte.</a:t>
            </a: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omic Sans MS" pitchFamily="66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368801" y="5516564"/>
            <a:ext cx="7632700" cy="865187"/>
          </a:xfrm>
          <a:prstGeom prst="wedgeEllipseCallout">
            <a:avLst>
              <a:gd name="adj1" fmla="val -42514"/>
              <a:gd name="adj2" fmla="val -3659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Hier bitte.</a:t>
            </a:r>
            <a:endParaRPr lang="en-US" b="1">
              <a:latin typeface="Comic Sans MS" pitchFamily="66" charset="0"/>
            </a:endParaRPr>
          </a:p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695700" y="1125538"/>
            <a:ext cx="3166533" cy="609600"/>
          </a:xfrm>
          <a:prstGeom prst="wedgeEllipseCallout">
            <a:avLst>
              <a:gd name="adj1" fmla="val 52806"/>
              <a:gd name="adj2" fmla="val 2299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Danke.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79" grpId="1" animBg="1"/>
      <p:bldP spid="24580" grpId="0" animBg="1"/>
      <p:bldP spid="24580" grpId="1" animBg="1"/>
      <p:bldP spid="2458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0"/>
            <a:ext cx="53848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Wie heißen Sie?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 Wie bitte? Ihr Vorname?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Und wie ist Ihr Familienname?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Langsam bitte! Krau...</a:t>
            </a:r>
            <a:r>
              <a:rPr lang="de-DE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                        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Verzeihung, wie schreibt man das? 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Entschuldigen Sie, buchstabieren Sie bitte!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Grauwinckel. Danke. Sind Sie Schweizer?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Ihren Pass bitte.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Danke schön</a:t>
            </a:r>
            <a:r>
              <a:rPr lang="en-US" sz="2400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Thomas Grauwinckel.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Thomas, mit </a:t>
            </a:r>
            <a:r>
              <a:rPr lang="sr-Latn-CS" sz="2400" b="1" dirty="0" smtClean="0"/>
              <a:t>th</a:t>
            </a:r>
            <a:r>
              <a:rPr lang="sr-Latn-CS" sz="2400" dirty="0" smtClean="0"/>
              <a:t>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Grauwinckel.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Nein. G wie Gustav. Grau-winckel.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Mit  w und  ck.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G-r-a-u-w-i-n-c-k-e-l.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Nein, ich bin Deutscher.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Hier bitte.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400" dirty="0" smtClean="0"/>
              <a:t>Bitte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624417" y="2420938"/>
            <a:ext cx="10972800" cy="1143000"/>
          </a:xfrm>
        </p:spPr>
        <p:txBody>
          <a:bodyPr/>
          <a:lstStyle/>
          <a:p>
            <a:pPr eaLnBrk="1" hangingPunct="1"/>
            <a:r>
              <a:rPr lang="de-DE" smtClean="0">
                <a:latin typeface="Comic Sans MS" pitchFamily="66" charset="0"/>
              </a:rPr>
              <a:t>Dialog 2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585" y="1143000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751918" y="260350"/>
            <a:ext cx="6242049" cy="865188"/>
          </a:xfrm>
          <a:prstGeom prst="wedgeEllipseCallout">
            <a:avLst>
              <a:gd name="adj1" fmla="val -52375"/>
              <a:gd name="adj2" fmla="val 2349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Wie ist Ihr Name?</a:t>
            </a:r>
          </a:p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31801" y="5300664"/>
            <a:ext cx="4578351" cy="865187"/>
          </a:xfrm>
          <a:prstGeom prst="wedgeEllipseCallout">
            <a:avLst>
              <a:gd name="adj1" fmla="val 81852"/>
              <a:gd name="adj2" fmla="val -367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Danemann.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585" y="1143000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751918" y="260350"/>
            <a:ext cx="6242049" cy="609600"/>
          </a:xfrm>
          <a:prstGeom prst="wedgeEllipseCallout">
            <a:avLst>
              <a:gd name="adj1" fmla="val -52375"/>
              <a:gd name="adj2" fmla="val 3544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Hanemann?</a:t>
            </a:r>
            <a:endParaRPr lang="en-US">
              <a:latin typeface="Comic Sans MS" pitchFamily="66" charset="0"/>
            </a:endParaRPr>
          </a:p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31800" y="5157788"/>
            <a:ext cx="4895851" cy="1293812"/>
          </a:xfrm>
          <a:prstGeom prst="wedgeEllipseCallout">
            <a:avLst>
              <a:gd name="adj1" fmla="val 73301"/>
              <a:gd name="adj2" fmla="val -2515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Danemann. </a:t>
            </a:r>
            <a:r>
              <a:rPr lang="sr-Latn-CS" b="1">
                <a:latin typeface="Comic Sans MS" pitchFamily="66" charset="0"/>
              </a:rPr>
              <a:t>D</a:t>
            </a:r>
            <a:r>
              <a:rPr lang="sr-Latn-CS">
                <a:latin typeface="Comic Sans MS" pitchFamily="66" charset="0"/>
              </a:rPr>
              <a:t> wie </a:t>
            </a:r>
            <a:r>
              <a:rPr lang="sr-Latn-CS" b="1">
                <a:latin typeface="Comic Sans MS" pitchFamily="66" charset="0"/>
              </a:rPr>
              <a:t>Dora</a:t>
            </a:r>
            <a:endParaRPr lang="en-US" b="1">
              <a:latin typeface="Comic Sans MS" pitchFamily="66" charset="0"/>
            </a:endParaRPr>
          </a:p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585" y="1143000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078818" y="260351"/>
            <a:ext cx="6915149" cy="1439863"/>
          </a:xfrm>
          <a:prstGeom prst="wedgeEllipseCallout">
            <a:avLst>
              <a:gd name="adj1" fmla="val -42407"/>
              <a:gd name="adj2" fmla="val 121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sr-Latn-CS">
                <a:latin typeface="Comic Sans MS" pitchFamily="66" charset="0"/>
              </a:rPr>
              <a:t>Entschuldigung, sind Sie Österreicherin?</a:t>
            </a:r>
          </a:p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31801" y="5084763"/>
            <a:ext cx="4578351" cy="1223962"/>
          </a:xfrm>
          <a:prstGeom prst="wedgeEllipseCallout">
            <a:avLst>
              <a:gd name="adj1" fmla="val 81852"/>
              <a:gd name="adj2" fmla="val -2581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Nein </a:t>
            </a:r>
            <a:r>
              <a:rPr lang="de-DE" smtClean="0">
                <a:latin typeface="Comic Sans MS" pitchFamily="66" charset="0"/>
              </a:rPr>
              <a:t>Schweizerin.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585" y="1143000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4751918" y="260351"/>
            <a:ext cx="6242049" cy="936625"/>
          </a:xfrm>
          <a:prstGeom prst="wedgeEllipseCallout">
            <a:avLst>
              <a:gd name="adj1" fmla="val -52375"/>
              <a:gd name="adj2" fmla="val 213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Ihren Pass bitte.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31801" y="5300664"/>
            <a:ext cx="4578351" cy="936625"/>
          </a:xfrm>
          <a:prstGeom prst="wedgeEllipseCallout">
            <a:avLst>
              <a:gd name="adj1" fmla="val 81852"/>
              <a:gd name="adj2" fmla="val -3437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Hier, bitte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967" y="1143000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790952" y="260351"/>
            <a:ext cx="6242049" cy="1484313"/>
          </a:xfrm>
          <a:prstGeom prst="wedgeEllipseCallout">
            <a:avLst>
              <a:gd name="adj1" fmla="val -42269"/>
              <a:gd name="adj2" fmla="val 1170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>
                <a:latin typeface="Comic Sans MS" pitchFamily="66" charset="0"/>
              </a:rPr>
              <a:t>Füllen Sie bitte das Formular aus.</a:t>
            </a:r>
            <a:endParaRPr lang="en-US">
              <a:latin typeface="Comic Sans MS" pitchFamily="66" charset="0"/>
            </a:endParaRPr>
          </a:p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31801" y="5300663"/>
            <a:ext cx="4578351" cy="792162"/>
          </a:xfrm>
          <a:prstGeom prst="wedgeEllipseCallout">
            <a:avLst>
              <a:gd name="adj1" fmla="val 80144"/>
              <a:gd name="adj2" fmla="val -404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So?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2585" y="1143000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695700" y="476251"/>
            <a:ext cx="8113184" cy="1368425"/>
          </a:xfrm>
          <a:prstGeom prst="wedgeEllipseCallout">
            <a:avLst>
              <a:gd name="adj1" fmla="val -40190"/>
              <a:gd name="adj2" fmla="val 11415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Danke. Bitte, unterschreiben Sie hier!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31801" y="5300664"/>
            <a:ext cx="4578351" cy="1150937"/>
          </a:xfrm>
          <a:prstGeom prst="wedgeEllipseCallout">
            <a:avLst>
              <a:gd name="adj1" fmla="val 81852"/>
              <a:gd name="adj2" fmla="val -2890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>
                <a:latin typeface="Comic Sans MS" pitchFamily="66" charset="0"/>
              </a:rPr>
              <a:t>Ist das alles?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983567" y="1"/>
            <a:ext cx="7871884" cy="1844675"/>
          </a:xfrm>
          <a:prstGeom prst="wedgeEllipseCallout">
            <a:avLst>
              <a:gd name="adj1" fmla="val -40454"/>
              <a:gd name="adj2" fmla="val 9122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>
                <a:latin typeface="Comic Sans MS" pitchFamily="66" charset="0"/>
              </a:rPr>
              <a:t>J</a:t>
            </a:r>
            <a:r>
              <a:rPr lang="sr-Latn-CS">
                <a:latin typeface="Comic Sans MS" pitchFamily="66" charset="0"/>
              </a:rPr>
              <a:t>a. </a:t>
            </a:r>
            <a:r>
              <a:rPr lang="de-DE">
                <a:latin typeface="Comic Sans MS" pitchFamily="66" charset="0"/>
              </a:rPr>
              <a:t>Das</a:t>
            </a:r>
            <a:r>
              <a:rPr lang="sr-Latn-CS">
                <a:latin typeface="Comic Sans MS" pitchFamily="66" charset="0"/>
              </a:rPr>
              <a:t> ist Ihr Schlüssel. Ihr Zimmer ist ...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algn="ctr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7" grpId="1" animBg="1"/>
      <p:bldP spid="31748" grpId="0" animBg="1"/>
      <p:bldP spid="31748" grpId="1" animBg="1"/>
      <p:bldP spid="317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2142</Words>
  <Application>Microsoft Office PowerPoint</Application>
  <PresentationFormat>Custom</PresentationFormat>
  <Paragraphs>863</Paragraphs>
  <Slides>129</Slides>
  <Notes>129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Herzlich willkommen im Deutschkurs an der Fachhochschule für Hotelmanagement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Herzlich willkommen  2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                                                   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ERSTE KONTAKTE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7.30</vt:lpstr>
      <vt:lpstr>Slide 57</vt:lpstr>
      <vt:lpstr>12:21</vt:lpstr>
      <vt:lpstr>Slide 59</vt:lpstr>
      <vt:lpstr>19:17</vt:lpstr>
      <vt:lpstr>Slide 61</vt:lpstr>
      <vt:lpstr>Wie geht´s?   Danke,</vt:lpstr>
      <vt:lpstr>Personalpronomen</vt:lpstr>
      <vt:lpstr>SEIN  Präsens</vt:lpstr>
      <vt:lpstr>Slide 65</vt:lpstr>
      <vt:lpstr>Präsens  kommen</vt:lpstr>
      <vt:lpstr>Slide 67</vt:lpstr>
      <vt:lpstr>Übungen zu Präsens</vt:lpstr>
      <vt:lpstr>Lektion 2 ANMELDUNG IM HOTEL  1. Buchstabieren Sie bitte </vt:lpstr>
      <vt:lpstr>Slide 70</vt:lpstr>
      <vt:lpstr>Slide 71</vt:lpstr>
      <vt:lpstr>Slide 72</vt:lpstr>
      <vt:lpstr>Slide 73</vt:lpstr>
      <vt:lpstr>Slide 74</vt:lpstr>
      <vt:lpstr>Slide 75</vt:lpstr>
      <vt:lpstr>Wie schreibt man das?  Mit  v oder mit w?</vt:lpstr>
      <vt:lpstr>Slide 77</vt:lpstr>
      <vt:lpstr>Slide 78</vt:lpstr>
      <vt:lpstr>Slide 79</vt:lpstr>
      <vt:lpstr>Slide 80</vt:lpstr>
      <vt:lpstr>Slide 81</vt:lpstr>
      <vt:lpstr>Slide 82</vt:lpstr>
      <vt:lpstr>Dialog 1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Dialog 2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Zahlen</vt:lpstr>
      <vt:lpstr>Slide 103</vt:lpstr>
      <vt:lpstr>Slide 104</vt:lpstr>
      <vt:lpstr>Slide 105</vt:lpstr>
      <vt:lpstr>Slide 106</vt:lpstr>
      <vt:lpstr>Slide 107</vt:lpstr>
      <vt:lpstr>Woher kommen Sie?</vt:lpstr>
      <vt:lpstr>Slide 109</vt:lpstr>
      <vt:lpstr>Slide 110</vt:lpstr>
      <vt:lpstr>Slide 111</vt:lpstr>
      <vt:lpstr>Familienname?</vt:lpstr>
      <vt:lpstr>Vorname?</vt:lpstr>
      <vt:lpstr>Land?</vt:lpstr>
      <vt:lpstr>Wohnort?</vt:lpstr>
      <vt:lpstr>Straße und Nummer?</vt:lpstr>
      <vt:lpstr>Nummer?</vt:lpstr>
      <vt:lpstr>Passnummer?</vt:lpstr>
      <vt:lpstr>Dialog 1</vt:lpstr>
      <vt:lpstr>Slide 120</vt:lpstr>
      <vt:lpstr>Slide 121</vt:lpstr>
      <vt:lpstr>Slide 122</vt:lpstr>
      <vt:lpstr>Slide 123</vt:lpstr>
      <vt:lpstr>Dialog 2</vt:lpstr>
      <vt:lpstr>Slide 125</vt:lpstr>
      <vt:lpstr>Slide 126</vt:lpstr>
      <vt:lpstr>Slide 127</vt:lpstr>
      <vt:lpstr>Spielen Sie den Dialog vor!</vt:lpstr>
      <vt:lpstr>Slide 129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und Aussprache</dc:title>
  <dc:creator>Андреа Жерајић</dc:creator>
  <cp:lastModifiedBy>Valued Acer Customer</cp:lastModifiedBy>
  <cp:revision>16</cp:revision>
  <dcterms:created xsi:type="dcterms:W3CDTF">2021-10-04T22:48:33Z</dcterms:created>
  <dcterms:modified xsi:type="dcterms:W3CDTF">2021-10-27T09:11:53Z</dcterms:modified>
</cp:coreProperties>
</file>