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4" r:id="rId3"/>
    <p:sldId id="275" r:id="rId4"/>
    <p:sldId id="276" r:id="rId5"/>
    <p:sldId id="257" r:id="rId6"/>
    <p:sldId id="273" r:id="rId7"/>
    <p:sldId id="272" r:id="rId8"/>
    <p:sldId id="271" r:id="rId9"/>
    <p:sldId id="259" r:id="rId10"/>
    <p:sldId id="279" r:id="rId11"/>
    <p:sldId id="277" r:id="rId12"/>
    <p:sldId id="280" r:id="rId13"/>
    <p:sldId id="270" r:id="rId14"/>
    <p:sldId id="278" r:id="rId15"/>
    <p:sldId id="263" r:id="rId16"/>
    <p:sldId id="264" r:id="rId17"/>
    <p:sldId id="268" r:id="rId18"/>
    <p:sldId id="265" r:id="rId19"/>
    <p:sldId id="266" r:id="rId20"/>
    <p:sldId id="267" r:id="rId21"/>
    <p:sldId id="281" r:id="rId22"/>
    <p:sldId id="282" r:id="rId23"/>
    <p:sldId id="260" r:id="rId24"/>
    <p:sldId id="261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7674E-EF60-4B19-807D-EC111D7D236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43FA-EC33-4245-A899-692000E8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2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BE61FF-7A8C-47DD-8E99-D76E1ABCDFB8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7DA414-BF66-44A6-A3B8-526DF09BE2C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B059C1-0994-4048-B96D-9062203B4F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vcibare.rs/wp-content/uploads/2017/03/strategija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7772400" cy="2686050"/>
          </a:xfrm>
        </p:spPr>
        <p:txBody>
          <a:bodyPr>
            <a:normAutofit/>
          </a:bodyPr>
          <a:lstStyle/>
          <a:p>
            <a:pPr algn="ctr"/>
            <a:r>
              <a:rPr lang="sr-Latn-RS" dirty="0"/>
              <a:t>Nastanak, definicije i pojam          marketinga, marketinga u turizmu i marketinga u hotelijerstvu</a:t>
            </a:r>
            <a:br>
              <a:rPr lang="sr-Latn-RS" dirty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II 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76800"/>
            <a:ext cx="7162800" cy="15240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err="1"/>
              <a:t>dr</a:t>
            </a:r>
            <a:r>
              <a:rPr lang="en-US" sz="1600" b="1" dirty="0"/>
              <a:t> Jelisaveta </a:t>
            </a:r>
            <a:r>
              <a:rPr lang="en-US" sz="1600" b="1" dirty="0" err="1"/>
              <a:t>Vučković</a:t>
            </a:r>
            <a:r>
              <a:rPr lang="en-US" sz="1600" b="1" dirty="0"/>
              <a:t>, </a:t>
            </a:r>
            <a:r>
              <a:rPr lang="en-US" sz="1600" b="1" dirty="0" err="1"/>
              <a:t>profesor</a:t>
            </a:r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i="1" dirty="0" err="1"/>
              <a:t>Odsek</a:t>
            </a:r>
            <a:r>
              <a:rPr lang="en-US" sz="1600" b="1" i="1" dirty="0"/>
              <a:t> </a:t>
            </a:r>
            <a:r>
              <a:rPr lang="en-US" sz="1600" b="1" i="1" dirty="0" err="1"/>
              <a:t>Visoka</a:t>
            </a:r>
            <a:r>
              <a:rPr lang="en-US" sz="1600" b="1" i="1" dirty="0"/>
              <a:t> </a:t>
            </a:r>
            <a:r>
              <a:rPr lang="en-US" sz="1600" b="1" i="1" dirty="0" err="1"/>
              <a:t>hotelijerska</a:t>
            </a:r>
            <a:r>
              <a:rPr lang="en-US" sz="1600" b="1" i="1" dirty="0"/>
              <a:t> </a:t>
            </a:r>
            <a:r>
              <a:rPr lang="en-US" sz="1600" b="1" i="1" dirty="0" err="1"/>
              <a:t>škola</a:t>
            </a:r>
            <a:r>
              <a:rPr lang="en-US" sz="1600" b="1" i="1" dirty="0"/>
              <a:t> </a:t>
            </a:r>
            <a:r>
              <a:rPr lang="en-US" sz="1600" b="1" i="1" dirty="0" err="1"/>
              <a:t>strukovnih</a:t>
            </a:r>
            <a:r>
              <a:rPr lang="en-US" sz="1600" b="1" i="1" dirty="0"/>
              <a:t> </a:t>
            </a:r>
            <a:r>
              <a:rPr lang="en-US" sz="1600" b="1" i="1" dirty="0" err="1"/>
              <a:t>studija</a:t>
            </a:r>
            <a:r>
              <a:rPr lang="en-US" sz="1600" b="1" i="1" dirty="0"/>
              <a:t>, </a:t>
            </a:r>
            <a:endParaRPr lang="sr-Latn-RS" sz="1600" b="1" i="1" dirty="0" smtClean="0"/>
          </a:p>
          <a:p>
            <a:pPr algn="ctr"/>
            <a:r>
              <a:rPr lang="en-US" sz="1600" b="1" i="1" dirty="0" smtClean="0"/>
              <a:t>Beograd</a:t>
            </a:r>
            <a:r>
              <a:rPr lang="en-US" sz="1600" b="1" i="1" dirty="0"/>
              <a:t>, </a:t>
            </a:r>
            <a:r>
              <a:rPr lang="en-US" sz="1600" b="1" i="1" dirty="0" err="1"/>
              <a:t>Srbija</a:t>
            </a:r>
            <a:endParaRPr lang="en-US" sz="1600" b="1" i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73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579438"/>
          </a:xfrm>
        </p:spPr>
        <p:txBody>
          <a:bodyPr>
            <a:noAutofit/>
          </a:bodyPr>
          <a:lstStyle/>
          <a:p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Usklađivanje marketinških aktivnosti u </a:t>
            </a:r>
            <a:r>
              <a:rPr lang="vi-V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- integralni marketing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5867400"/>
          </a:xfrm>
        </p:spPr>
        <p:txBody>
          <a:bodyPr>
            <a:normAutofit fontScale="70000" lnSpcReduction="20000"/>
          </a:bodyPr>
          <a:lstStyle/>
          <a:p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Marketing koncepcija - osnova za posmatranje i sprovođenje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kako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turističke politike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tako i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poslovne politike preduzeća turističke privrede.</a:t>
            </a:r>
          </a:p>
          <a:p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Polazna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osnova za korišćenje ovoga pristupa je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primena integralnog marketinga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kako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po horizontalnoj, tako i po vertikalnoj liniji.</a:t>
            </a: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Posebno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važan aspekt integrisanosti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tiče se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marketing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nosilaca turističke politike (koordinatora razvoja turizma)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njihove povezanosti sa aktivnostima nosilaca poslovne politike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odnosno preduzeća turističke privrede.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Osnovni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kriterijum racionalnosti marketing aktivnosti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 celokupne organizovanosti turizma na makro i mikro nivou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treba da proizađe iz baznog razvojnog planskog dokumenta na makro nivou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što je u slučaju Srbije Strategija razvoja turizma.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Strategija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razvoja turizma Srbije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2016-2025. 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www.divcibare.rs/wp-content/uploads/2017/03/strategija.pdf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Njome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su utvrđeni osnovni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ciljevi razvoja turizma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načini za ostvarivanje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definisanih ciljeva.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osnovu toga se određuju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osnove za sprovođenje aktivnosti nosilaca poslovne i turističke politike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kako bi bili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ostvareni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opšti ciljevi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, definisani Strategijom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763000" cy="579438"/>
          </a:xfrm>
        </p:spPr>
        <p:txBody>
          <a:bodyPr>
            <a:normAutofit/>
          </a:bodyPr>
          <a:lstStyle/>
          <a:p>
            <a:pPr algn="ctr"/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Usklađivanje marketinških aktivnosti u turizmu - </a:t>
            </a:r>
            <a:r>
              <a:rPr lang="sr-Latn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integralni marketing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Osnovni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cilj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korišćenja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koncepta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integralnog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marketinga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okviru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preduzeća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turističke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privrede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jeste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adekvatno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organizovanje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poslovnih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funkcija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bi bio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ostvaren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osnovni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cilj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odgovarajuće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zadovoljavanje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potreba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želja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turista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potrošača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osnovi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realizovanje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adekvatne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dobiti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Takvo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organizovanje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poslovnih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funkcija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podrazumeva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marketing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funkcija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usmeravajuća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odnosu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ostale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poslovne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funkcije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finansijska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kadrovska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proizvodna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pružanja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usluga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Posebno je važno 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pitanje lociranja pojedinih marketing aktivnosti u određenim organizacionim jedinicama i organizacionim nivoima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preduzeća.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Integralnost, pri primeni marketinga u preduzećima turističke privrede, obezbeđuje se 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povezivanjem sa srodnim preduzećima turističke privrede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" y="304800"/>
            <a:ext cx="8839200" cy="579438"/>
          </a:xfrm>
        </p:spPr>
        <p:txBody>
          <a:bodyPr>
            <a:noAutofit/>
          </a:bodyPr>
          <a:lstStyle/>
          <a:p>
            <a:pPr algn="ctr"/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Usklađivanje marketinških aktivnosti u </a:t>
            </a:r>
            <a:r>
              <a:rPr lang="vi-V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integralni marketing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itanje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lociranja pojedinih marketing aktivnosti u određenim organizacionim jedinicama i organizacionim nivoima preduzeća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Organizaciona struktura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formalna konfiguracija ljudi i grupa međusobno povezanih u pogledu podele radnih zadataka, obaveza i autoriteta u okviru organizacije.</a:t>
            </a:r>
          </a:p>
          <a:p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Osnovni elementi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organizacione strukture: hijerarhija autoriteta, podela rada, raspon kontrole, linijske i štapske pozicije i centralizacija-decentralizacija. </a:t>
            </a:r>
          </a:p>
          <a:p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Ne postoji optimalna organizaciona struktura po sebi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zavisi od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: vrste zadataka, veličine organizacije, tehnologije, dinamike okruženja.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792162"/>
          </a:xfrm>
        </p:spPr>
        <p:txBody>
          <a:bodyPr/>
          <a:lstStyle/>
          <a:p>
            <a:pPr algn="ctr"/>
            <a:r>
              <a:rPr lang="en-US" b="1" dirty="0" err="1" smtClean="0"/>
              <a:t>Organi</a:t>
            </a:r>
            <a:r>
              <a:rPr lang="sr-Latn-RS" b="1" dirty="0" smtClean="0"/>
              <a:t>zaciona šema hotela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ljan\Desktop\Jelisavetini dokumenti\Organizaciona-sema-hote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6868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77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763000" cy="655638"/>
          </a:xfrm>
        </p:spPr>
        <p:txBody>
          <a:bodyPr>
            <a:normAutofit/>
          </a:bodyPr>
          <a:lstStyle/>
          <a:p>
            <a:pPr algn="ctr"/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Usklađivanje marketinških aktivnosti u </a:t>
            </a:r>
            <a:r>
              <a:rPr lang="vi-V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integralni marketing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763000" cy="552487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Sve aktivnosti u okviru marketing funkcije moraju biti međusobno koordinirane.</a:t>
            </a:r>
          </a:p>
          <a:p>
            <a:pPr marL="457200" indent="-457200">
              <a:buAutoNum type="arabicPeriod"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Marketing kao poslovna funkcija mora biti koordinirana sa ostalim funkcijama u preduzeću (</a:t>
            </a:r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tzv. </a:t>
            </a:r>
            <a:r>
              <a:rPr lang="sr-Latn-RS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orizontalna koordinacija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57200" indent="-457200">
              <a:buAutoNum type="arabicPeriod"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Marketing aktivnosti moraju biti koordinirane sa delatnošću institucija i organizacija koje čine makro i mikro sredinu u marketingu, a pre svega sa tržišnim institucijama i organizacijama.</a:t>
            </a:r>
          </a:p>
          <a:p>
            <a:pPr marL="457200" indent="-457200">
              <a:buAutoNum type="arabicPeriod"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Osnovna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svrha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koncepta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integralnog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marketinga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organizovanju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preduzeća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turističke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privrede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uopšte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jeste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naglašenoj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orijentaciji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zadovoljavanju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potreba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postojećih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potencijalnih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potrošača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kroz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povezivanje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koordinaciju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ukupne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poslovne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9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Promene na turističkom tržištu i pravci</a:t>
            </a:r>
            <a:br>
              <a:rPr 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prilagođavanja </a:t>
            </a: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preduzeća turističke privrede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534400" cy="5638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80. </a:t>
            </a:r>
            <a:r>
              <a:rPr lang="en-US" alt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godina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20. </a:t>
            </a:r>
            <a:r>
              <a:rPr lang="en-US" alt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veka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nova era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r>
              <a:rPr lang="sr-Latn-R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(proizvodni koncept: od masovnog turizma ka fleksibilnim putovanjima i turizmu sa više opcija)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alt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sr-Latn-R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vi-VN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Fundamentalne kvalitativne promene u turizmu </a:t>
            </a:r>
            <a:r>
              <a:rPr lang="sr-Latn-R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rezultat prilagođavanja turističke privrede svetskim ekonomskim, tehnološkim, komunikacionim, informacionim, klimatskim, sociopsihološkim i drugim promenama</a:t>
            </a:r>
            <a:r>
              <a:rPr lang="sr-Latn-R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Promene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zahtevima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potrošača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defRPr/>
            </a:pPr>
            <a:endParaRPr lang="en-US" alt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tehnologije</a:t>
            </a:r>
            <a:r>
              <a:rPr lang="sr-Latn-R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defRPr/>
            </a:pPr>
            <a:endParaRPr lang="sr-Latn-RS" alt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sr-Latn-R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Globalizacija.</a:t>
            </a:r>
            <a:endParaRPr lang="en-US" altLang="en-US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Promene</a:t>
            </a:r>
            <a:r>
              <a:rPr lang="en-US" alt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en-U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načinu</a:t>
            </a:r>
            <a:r>
              <a:rPr lang="en-US" alt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poslovanja hotelskih preduzeća </a:t>
            </a:r>
            <a:r>
              <a:rPr lang="sr-Latn-R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(nove mogućnosti smeštaja, novi oblici segmentacije tržišta, proširivanje i učvršćivanje marki, novi načini sticanja potrošača, novi oblici distribucije i dr.)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pojava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</a:t>
            </a:r>
            <a:r>
              <a:rPr lang="sr-Latn-R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vrst</a:t>
            </a:r>
            <a:r>
              <a:rPr lang="sr-Latn-R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hotela i 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turoperatora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defRPr/>
            </a:pPr>
            <a:endParaRPr lang="en-US" alt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Promene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odnosu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en-US" alt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okruženju</a:t>
            </a: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vi-VN" sz="2500" b="1" dirty="0" smtClean="0"/>
              <a:t>Promene na turističkom tržištu i pravci</a:t>
            </a:r>
            <a:br>
              <a:rPr lang="vi-VN" sz="2500" b="1" dirty="0" smtClean="0"/>
            </a:br>
            <a:r>
              <a:rPr lang="vi-VN" sz="2500" b="1" dirty="0" smtClean="0"/>
              <a:t>prilagođavanja </a:t>
            </a:r>
            <a:r>
              <a:rPr lang="vi-VN" sz="2500" b="1" dirty="0"/>
              <a:t>preduzeća turističke </a:t>
            </a:r>
            <a:r>
              <a:rPr lang="vi-VN" sz="2500" b="1" dirty="0" smtClean="0"/>
              <a:t>privrede</a:t>
            </a: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61" y="1371600"/>
            <a:ext cx="8686800" cy="51054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Profil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novog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turiste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samostalan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iskusan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tehnološki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orijentisan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traži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vrednost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novac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aktivan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želi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uči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drugih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kultura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uzima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kraćih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odmora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ekološki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socijalno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senzitivan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Aspekti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negativnih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posledica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ekonomski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socio-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kulturni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ekološki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Potreba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implementiranjem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načela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novog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koncepta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tzv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Primena</a:t>
            </a:r>
            <a:r>
              <a:rPr lang="en-US" alt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koncepcije</a:t>
            </a:r>
            <a:r>
              <a:rPr lang="sr-Latn-RS" alt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r-Latn-RS" alt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alt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alt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endParaRPr lang="en-US" altLang="en-US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133600"/>
            <a:ext cx="3786188" cy="2895600"/>
          </a:xfr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8600" y="1981200"/>
            <a:ext cx="5029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Brzi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masovna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produkcija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paket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aranžmana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negativne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posledice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pojedinim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destinacijama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Mediteran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Tajland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 dr.</a:t>
            </a:r>
          </a:p>
          <a:p>
            <a:pPr>
              <a:defRPr/>
            </a:pPr>
            <a:endParaRPr lang="sr-Latn-R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Promene u strategijama hotelskih preduzeća i turoperatora orijentisanih na masovno tržište koji prihvataju i svoj deo odgovornosti. </a:t>
            </a:r>
          </a:p>
          <a:p>
            <a:pPr>
              <a:defRPr/>
            </a:pP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Pojava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zelenih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sr-Latn-R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hotela i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turoperatora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Inicijativ</a:t>
            </a:r>
            <a:r>
              <a:rPr lang="sr-Latn-R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vodećih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međunarodnih hotelskih lanaca i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turoperatora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(zajedničke i pojedinačne – npr.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TUI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/>
            </a:pP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Koordinacija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lokalnim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organima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domicilnim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stanovništvom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edukacija</a:t>
            </a:r>
            <a:r>
              <a:rPr lang="en-US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turista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731838"/>
          </a:xfrm>
        </p:spPr>
        <p:txBody>
          <a:bodyPr/>
          <a:lstStyle/>
          <a:p>
            <a:pPr algn="ctr">
              <a:defRPr/>
            </a:pP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Pojam održivog razvoja turizma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763000" cy="4873625"/>
          </a:xfrm>
        </p:spPr>
        <p:txBody>
          <a:bodyPr/>
          <a:lstStyle/>
          <a:p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Pod </a:t>
            </a:r>
            <a:r>
              <a:rPr lang="vi-V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odgovornim i održivim razvojem turizma </a:t>
            </a:r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podrazumeva se 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razvoj turizma koji zadovoljava potrebe sadašnjih turista, turističkih destinacija i svih učesnika u turizmu, uz istovremeno očuvanje i uvećavanje potencijala za korišćenje turističkih resursa u budućnosti, bez ugrožavanja mogućnosti budućih generacija da zadovolje sopstvene potrebe.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Odnosno, 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podrazumeva se unapređenje kvaliteta života ljudi (</a:t>
            </a:r>
            <a:r>
              <a:rPr lang="vi-VN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turista i lokalnog stanovištva</a:t>
            </a:r>
            <a:r>
              <a:rPr lang="vi-V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 u okviru mogućnosti ekosistema koji nas okružuje</a:t>
            </a:r>
            <a:r>
              <a:rPr lang="sr-Latn-R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731838"/>
          </a:xfrm>
        </p:spPr>
        <p:txBody>
          <a:bodyPr/>
          <a:lstStyle/>
          <a:p>
            <a:pPr algn="ctr">
              <a:defRPr/>
            </a:pP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Održivi razvoj turizma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34400" cy="48736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Principi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princip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ekološke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princip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društvene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kulturne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princip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ekonomske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Kontinuelan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proces</a:t>
            </a: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 model za budućnost u turističkom razvoju kada su svi odgovorni (za sudbinu resursa ukupno, kao i onih korišćenih u turističkom razvoju).</a:t>
            </a:r>
          </a:p>
          <a:p>
            <a:pPr>
              <a:defRPr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Održivi turizam bi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takođe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trebalo da obezbedi 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visok nivo zadovoljstva turista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i da osigura turistima 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sadržajno iskustvo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, povećavajući njihovu 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svesnost o pitanjima </a:t>
            </a:r>
            <a:r>
              <a:rPr lang="vi-VN" i="1" smtClean="0">
                <a:latin typeface="Calibri" panose="020F0502020204030204" pitchFamily="34" charset="0"/>
                <a:cs typeface="Calibri" panose="020F0502020204030204" pitchFamily="34" charset="0"/>
              </a:rPr>
              <a:t>održivosti </a:t>
            </a:r>
            <a:r>
              <a:rPr lang="vi-VN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unapređujući među njima praksu održivog turizma.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Marketing u turizmu i hotelijerstvu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6868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Glavnim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činiocima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uticali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kasniju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primenu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marketinga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hotelijerstvu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označiti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kasnija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primena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marketinga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uslužnim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delatnostima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turističko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bilo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relativno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mlado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je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posebnoj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ekspanziji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pedesetih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godina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20.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Tražnja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je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dugom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razdoblju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značajno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nadmašivala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ponudu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doprinelo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prodajnoj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orijentaciji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preduzeća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turističke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privrede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turizam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karakterisao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postojanjem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strani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ponude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velikog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broja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manjih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preduzeća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zbog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nedostatka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sredstava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nisu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spremna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primene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marketing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koncepciju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specifičnost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složenost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predmeta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razmene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turističkom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tržištu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karakteristike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toga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tržišta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uopšte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uslovili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marketinški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rešavanju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tržišnih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iziskuje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posebne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napore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tradicionalan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poslovanju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ograničavao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inventivnost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tržišnom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poslovanju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predstavljao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prepreku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primeni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marketing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koncepcije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655638"/>
          </a:xfrm>
        </p:spPr>
        <p:txBody>
          <a:bodyPr/>
          <a:lstStyle/>
          <a:p>
            <a:pPr algn="ctr">
              <a:defRPr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Održivi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turizma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95400"/>
            <a:ext cx="8991600" cy="5486400"/>
          </a:xfrm>
        </p:spPr>
        <p:txBody>
          <a:bodyPr/>
          <a:lstStyle/>
          <a:p>
            <a:pPr>
              <a:defRPr/>
            </a:pPr>
            <a:r>
              <a:rPr lang="vi-VN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„Deset zlatnih pravila održivog turiste“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vi-VN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Traži oblik smeštaja koji je posvećen smanjenju uticaja na životnu sredinu.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Izaberi organizatora putovanja koji je svestan enviro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mentalnog uticaja turizma.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Usmeri se na sredstva prevoza koja manje zagađuju kako bi dospeo do svoje turističke 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destinacije.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Tokom odmora koristi kolektivna sredstva prevoza kao i ekološka kao što je bicikl.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5. Stvaraj manje otpada i doprinesi njegovom diferenciranom sakupljanju.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6. Smanji potrošnju vode.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7. Smanji potrošnju energije.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Daj prednost lokalno proizvedenim ručnim radovima i lokalnim gastronomskim 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specijalitetima.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9. Učini sve kako bi poštovao životnu sredinu u mestima koje posećuješ.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 Daj savete i predloge o poboljšanju životne sredine u mestima za odmor.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676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Promene na turističkom tržištu i pravci</a:t>
            </a:r>
            <a:b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prilagođavanja preduzeća turističke privrede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715000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rz razvoj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informacione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i komunikacione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tehnologije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uslovio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se može govoriti o sve većem usmeravanju marketinških, posebno promotivnih aktivnosti, ka tzv.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„elektronskom” ili „digitalnom” marketingu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. Osnova za ovo preusmeravanje je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sve veće korišćenje interneta za potrebe marketinških aktivnosti kako turističkih preduzeća tako i turističkih destinacija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. Kao posledica korišćenja informacione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tehnologije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u turizmu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promenio se i pristup korišćenju 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marketinga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masovnog ka data-base marketingu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marketing mora koristiti tehnologiju baza podataka u cilju preciznijeg usmeravanja, posebno promotivnih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na prioritetnim tržišnim segmentima, naročito prilagođavanjem poruka potrebama ciljnog auditorijuma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masovnih medija ka interaktivnim medijima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omogućava klijentima da biraju kada, gde i kako se sreću sa nosiocima ponude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usmeravanje prema individualnim potrebama klijenata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tržišnog učešća ka obogaćenju odnosa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obogaćenje odnosa sa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potrošačima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biće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važnije merilo uspešnosti marketinga od učešća na tržištu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d)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prodaje ka usluzi potrošačima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marketing više ne znači samo prenošenje poruke najširem mogućem auditorijumu, već je prožet brigom o potrošačima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e)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najkreativnijeg ka tehnološki najsofisticiranijem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najbolji stručnjaci za marketing više nisu oni najkreativniji, iako je ta osobina i dalje važna, već tehnološki najsofisticiraniji.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503238"/>
          </a:xfrm>
        </p:spPr>
        <p:txBody>
          <a:bodyPr>
            <a:normAutofit/>
          </a:bodyPr>
          <a:lstStyle/>
          <a:p>
            <a:pPr algn="ctr"/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Deset ključnih trendova u vezi sa donošenjem odluke potrošača </a:t>
            </a:r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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5867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Svetska turistička organizacija (</a:t>
            </a:r>
            <a:r>
              <a:rPr lang="sr-Latn-R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UNWTO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je 2014. godine ustanovila </a:t>
            </a:r>
            <a:r>
              <a:rPr lang="sr-Latn-R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 ključnih trendova u vezi sa donošenjem odluke potrošača u turizmu, a vezanim </a:t>
            </a:r>
            <a:r>
              <a:rPr lang="sr-Latn-RS" sz="1800" b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sr-Latn-R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primenu savremene informacione i komunikacione tehnologije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omuniciranje je sve više mobilno.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otrošači vode razgovore 24/7.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Potrošačima se nudi sve veća količina informacija.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Vizuelne informacije imaju primat.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5. Potrošači veruju drugim potrošačima.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6. Potrošač kontroliše.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7. Potrošači formiraju on-line grupe.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 Potrošačima pomaže razvoj pretraživača.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9. Usluge zasnovane na lokaciji postaju sve popularnije.</a:t>
            </a:r>
          </a:p>
          <a:p>
            <a:pPr marL="0" indent="0" algn="just">
              <a:buNone/>
            </a:pP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otrošači teže personalizaciji i pripadništvu.</a:t>
            </a:r>
          </a:p>
        </p:txBody>
      </p:sp>
    </p:spTree>
    <p:extLst>
      <p:ext uri="{BB962C8B-B14F-4D97-AF65-F5344CB8AC3E}">
        <p14:creationId xmlns:p14="http://schemas.microsoft.com/office/powerpoint/2010/main" val="2276633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G:\VISOKA TURISTICKA SKOLA\PREDAVANJA\Priprema za prezentacije Marketing u turizmu\MARKETING U TURIZMU\rast profita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286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6524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x-none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Marketing u </a:t>
            </a:r>
            <a:r>
              <a:rPr lang="x-none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turizmu </a:t>
            </a:r>
            <a:r>
              <a:rPr 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hotelijerstvu</a:t>
            </a:r>
            <a:r>
              <a:rPr lang="x-none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suština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497888" cy="5334000"/>
          </a:xfrm>
        </p:spPr>
        <p:txBody>
          <a:bodyPr>
            <a:normAutofit/>
          </a:bodyPr>
          <a:lstStyle/>
          <a:p>
            <a:pPr marL="365760" lvl="1" indent="0">
              <a:buNone/>
              <a:defRPr/>
            </a:pPr>
            <a:endParaRPr lang="x-none" dirty="0" smtClean="0"/>
          </a:p>
          <a:p>
            <a:pPr marL="365760" lvl="1" indent="0">
              <a:buNone/>
              <a:defRPr/>
            </a:pPr>
            <a:endParaRPr lang="x-none" dirty="0"/>
          </a:p>
          <a:p>
            <a:pPr lvl="1">
              <a:defRPr/>
            </a:pPr>
            <a:r>
              <a:rPr lang="x-none" dirty="0" smtClean="0"/>
              <a:t>Prilagođavanje poslovne politike da bi se zadovoljile potrebe </a:t>
            </a:r>
            <a:r>
              <a:rPr lang="x-none" smtClean="0"/>
              <a:t>potrošača </a:t>
            </a:r>
            <a:r>
              <a:rPr lang="sr-Latn-RS" dirty="0" smtClean="0"/>
              <a:t>bolje od konkurencije </a:t>
            </a:r>
            <a:r>
              <a:rPr lang="x-none" smtClean="0"/>
              <a:t>i </a:t>
            </a:r>
            <a:r>
              <a:rPr lang="x-none" dirty="0" smtClean="0"/>
              <a:t>ostvario profit.</a:t>
            </a:r>
          </a:p>
          <a:p>
            <a:pPr marL="301943" lvl="1" indent="0">
              <a:buFont typeface="Wingdings 2" pitchFamily="18" charset="2"/>
              <a:buNone/>
              <a:defRPr/>
            </a:pPr>
            <a:endParaRPr lang="x-none" dirty="0" smtClean="0"/>
          </a:p>
          <a:p>
            <a:pPr marL="301943" lvl="1" indent="0">
              <a:buFont typeface="Wingdings 2" pitchFamily="18" charset="2"/>
              <a:buNone/>
              <a:defRPr/>
            </a:pPr>
            <a:endParaRPr lang="x-none" dirty="0"/>
          </a:p>
          <a:p>
            <a:pPr marL="301943" lvl="1" indent="0">
              <a:buFont typeface="Wingdings 2" pitchFamily="18" charset="2"/>
              <a:buNone/>
              <a:defRPr/>
            </a:pPr>
            <a:endParaRPr lang="x-none" dirty="0" smtClean="0"/>
          </a:p>
          <a:p>
            <a:pPr lvl="1">
              <a:defRPr/>
            </a:pPr>
            <a:r>
              <a:rPr lang="x-none" dirty="0" smtClean="0"/>
              <a:t>Marketing </a:t>
            </a:r>
            <a:r>
              <a:rPr lang="x-none" smtClean="0"/>
              <a:t>u turizmu</a:t>
            </a:r>
            <a:r>
              <a:rPr lang="sr-Latn-RS" dirty="0" smtClean="0"/>
              <a:t> i hotelijerstvu</a:t>
            </a:r>
            <a:r>
              <a:rPr lang="x-none" smtClean="0"/>
              <a:t> je:</a:t>
            </a:r>
            <a:endParaRPr lang="sr-Latn-RS" dirty="0" smtClean="0"/>
          </a:p>
          <a:p>
            <a:pPr marL="365760" lvl="1" indent="0">
              <a:buNone/>
              <a:defRPr/>
            </a:pPr>
            <a:endParaRPr lang="x-none" dirty="0" smtClean="0"/>
          </a:p>
          <a:p>
            <a:pPr lvl="2">
              <a:defRPr/>
            </a:pPr>
            <a:r>
              <a:rPr lang="x-none" dirty="0" smtClean="0"/>
              <a:t>Više od same prodaje   -    usmerenost </a:t>
            </a:r>
            <a:r>
              <a:rPr lang="x-none" smtClean="0"/>
              <a:t>ka prodaji</a:t>
            </a:r>
            <a:r>
              <a:rPr lang="sr-Latn-RS" dirty="0" smtClean="0"/>
              <a:t>.</a:t>
            </a:r>
          </a:p>
          <a:p>
            <a:pPr marL="731520" lvl="2" indent="0">
              <a:buNone/>
              <a:defRPr/>
            </a:pPr>
            <a:endParaRPr lang="x-none" dirty="0" smtClean="0"/>
          </a:p>
          <a:p>
            <a:pPr lvl="2">
              <a:defRPr/>
            </a:pPr>
            <a:r>
              <a:rPr lang="x-none" dirty="0" smtClean="0"/>
              <a:t>Više od oglašavanja  - usmerenost </a:t>
            </a:r>
            <a:r>
              <a:rPr lang="x-none" smtClean="0"/>
              <a:t>ka promociji</a:t>
            </a:r>
            <a:r>
              <a:rPr lang="sr-Latn-RS" dirty="0" smtClean="0"/>
              <a:t>.</a:t>
            </a:r>
          </a:p>
          <a:p>
            <a:pPr marL="731520" lvl="2" indent="0">
              <a:buNone/>
              <a:defRPr/>
            </a:pPr>
            <a:endParaRPr lang="x-none" dirty="0" smtClean="0"/>
          </a:p>
          <a:p>
            <a:pPr lvl="2">
              <a:defRPr/>
            </a:pPr>
            <a:r>
              <a:rPr lang="x-none" dirty="0" smtClean="0"/>
              <a:t>Više od pojedinačnih intrumenata </a:t>
            </a:r>
            <a:r>
              <a:rPr lang="x-none" smtClean="0"/>
              <a:t>marketing mixa</a:t>
            </a:r>
            <a:r>
              <a:rPr lang="sr-Latn-RS" dirty="0" smtClean="0"/>
              <a:t>.</a:t>
            </a:r>
            <a:endParaRPr lang="x-none" dirty="0" smtClean="0"/>
          </a:p>
          <a:p>
            <a:pPr lvl="2">
              <a:defRPr/>
            </a:pPr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231642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750" y="22225"/>
            <a:ext cx="7467600" cy="4222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Rezime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4925" y="404813"/>
            <a:ext cx="8820150" cy="6453187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Definicije marketinga (zajedničke odrednice).</a:t>
            </a: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Zadovoljavanje potreba potrošača brže i bolje od </a:t>
            </a:r>
            <a:r>
              <a:rPr lang="pl-PL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konkurencije</a:t>
            </a:r>
            <a:r>
              <a:rPr lang="en-US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Latn-RS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cilju ostvarivanja profita!!!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sr-Latn-RS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Glavni činioci </a:t>
            </a:r>
            <a:r>
              <a:rPr lang="sr-Latn-R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koji su uticali na kasniju primenu marketinga u turizmu i 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hotelijerstvu.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r-Latn-R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Latn-R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Osnovni razlozi za prihvatanje marketing koncepcije u turizmu i hotelijerstvu 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r-Latn-R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Primena marketinga u turizmu i hotelijerstvu zasnovana je na opštim karakteristikama korišćenja marketinga u uslužnim delatnostima, ali njena bit proizlazi iz određenih osobenosti turističkog tržišta i turizma u celini. </a:t>
            </a:r>
            <a:endParaRPr lang="sr-Latn-R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r-Latn-RS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Definicije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marketinga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 turizmu i hotelijerstvu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ključne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odrednice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r-Latn-RS" dirty="0" smtClean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</a:rPr>
              <a:t>Usklađivanje marketinških aktivnosti u turizmu - integralni </a:t>
            </a:r>
            <a:r>
              <a:rPr lang="vi-VN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marketing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r-Latn-R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Promene na turističkom tržištu i </a:t>
            </a:r>
            <a:r>
              <a:rPr lang="vi-VN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pravci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prilagođavanja </a:t>
            </a: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preduzeća turističke </a:t>
            </a:r>
            <a:r>
              <a:rPr lang="vi-VN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privrede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(održivi razvoj turizma i tzv</a:t>
            </a:r>
            <a:r>
              <a:rPr lang="sr-Latn-RS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„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elektronski” </a:t>
            </a:r>
            <a:r>
              <a:rPr lang="sr-Latn-R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ili „</a:t>
            </a:r>
            <a:r>
              <a:rPr lang="sr-Latn-R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digitalni” marketing).</a:t>
            </a:r>
            <a:endParaRPr lang="sr-Latn-R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x-none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31748" name="Picture 2" descr="E:\Projekti\RS.xxxxx - Kombank - MPS\01. Basic Data\01. Kickoff\External\Temp\Atos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14399"/>
            <a:ext cx="190500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4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252538"/>
          </a:xfrm>
        </p:spPr>
        <p:txBody>
          <a:bodyPr/>
          <a:lstStyle/>
          <a:p>
            <a:pPr algn="ctr">
              <a:defRPr/>
            </a:pPr>
            <a:r>
              <a:rPr lang="x-none" sz="4000" b="1" dirty="0" smtClean="0">
                <a:solidFill>
                  <a:schemeClr val="bg2">
                    <a:lumMod val="50000"/>
                  </a:schemeClr>
                </a:solidFill>
              </a:rPr>
              <a:t>Hvala na </a:t>
            </a:r>
            <a:r>
              <a:rPr lang="x-none" sz="4000" b="1" smtClean="0">
                <a:solidFill>
                  <a:schemeClr val="bg2">
                    <a:lumMod val="50000"/>
                  </a:schemeClr>
                </a:solidFill>
              </a:rPr>
              <a:t>pažnji!</a:t>
            </a:r>
            <a:r>
              <a:rPr lang="sr-Latn-RS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1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Marketing u turizmu i hotelijerstvu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686800" cy="5791200"/>
          </a:xfrm>
        </p:spPr>
        <p:txBody>
          <a:bodyPr>
            <a:normAutofit fontScale="62500" lnSpcReduction="20000"/>
          </a:bodyPr>
          <a:lstStyle/>
          <a:p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Osnovni razlozi za prihvatanje marketing koncepcije u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 hotelijerstvu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bili su sledeći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Turizam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, posebno međunarodni, karakterisao se izuzetno visokim stopama rasta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koje su, posmatrano u dužem razdoblju, pokazivale tendenciju relativnog smanjenja. To je posebno bilo izraženo u osamdesetim godinama prošlog veka, što je posledica, s jedne strane, relativno visokog nivoa koji je bila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dostigla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tražnja na međunarodnom tržištu i, s druge strane, uticaja činilaca koji proističu iz promena u širem ekonomskom i društvenom okruženju. </a:t>
            </a:r>
          </a:p>
          <a:p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Relativno usporavanje stope rasta međunarodnog turizma upućuje i na zaključak o njegovom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ulaženju u fazu zrelost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i, koja se karakteriše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snažnom konkurencijom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i, shodno tome, značajnijom ulogom marketinga.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Promene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u odnosu između tražnje i ponude na turističkom tržištu uslovile su potrebu za napuštanjem prodajne orijentacije nosilaca turističke ponude i prihvatanjem marketing orijentacije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Turističko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tržište je relativno mlado tržište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koje nije bilo u potpunosti stabilizovano, te je, shodno tome, bilo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dosta prostora za inovativnost na tržištu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Značajan je stepen konkurencije na tržištu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što je posebno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važno zbog izražene elastičnosti turističke tražnje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Veliko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učešće fiksnih troškova u osnovnim privrednim organizacijama na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turističkom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tržištu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ističe u prvi plan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pitanje iskorišćenosti kapaciteta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Elastičnost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tražnje, neelastičnost ponude i prevashodno uslužni karakter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turizma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kao delatnosti potenciraju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značaj obezbeđenja dugoročne stabilne tražnje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6.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Heterogenost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turističke tražnje i uticaj socio-psiholoških faktora na ponašanje potrošača u turizmu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Marketing u turizmu i hotelijerstvu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610600" cy="5562600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Primena marketinga u turizmu </a:t>
            </a: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hotelijerstvu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zasnovana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je na opštim karakteristikama korišćenja marketinga u uslužnim delatnostima, ali njena bit proizlazi iz određenih osobenosti turističkog tržišta i turizma u celini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. U tom smislu,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posebno se izdvajaju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direktni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, indirektni i multiplikovani efekti turizma na privredu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društveni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značaj i uticaj turizma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koji se posebno ispoljava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u odnosu na stanovništvo receptivnih turističkih područja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prostor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, kao atraktivni faktor i važan sastavni deo turističkog proizvoda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(prirodni i antropogeni faktori) i jedan od bitnih činilaca pri odlučivanju o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izboru konkretne turističke destinacije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d)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zaštita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i unapređenje životne sredine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kao jedan od osnovnih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preduslova za razvoj turizma i zadovoljavanje potreba turista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e)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turistička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tražnja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kao veoma heterogen i elastičan tržišni subjekt,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zahteva poseban tretman u cilju prilagođavanja turističke ponude posebnim segmentima tražnje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f)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značaj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turizma za razvoj privrede i društva, koji uslovljava poseban interes društva i države za razvoj turizma na svim nivoima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6524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RS" b="1" dirty="0" smtClean="0"/>
              <a:t>Marketing u turizmu i hotelijerstvu</a:t>
            </a:r>
            <a:endParaRPr lang="en-US" b="1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915400" cy="52562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r-Latn-RS" altLang="en-US" dirty="0" smtClean="0"/>
          </a:p>
          <a:p>
            <a:r>
              <a:rPr lang="sr-Latn-RS" altLang="en-US" sz="2800" b="1" dirty="0" smtClean="0">
                <a:latin typeface="Calibri" pitchFamily="34" charset="0"/>
                <a:cs typeface="Calibri" pitchFamily="34" charset="0"/>
              </a:rPr>
              <a:t>„Koordinirana aktivnost nosilaca turističke i poslovne politike u cilju optimalnog zadovoljavanja potreba odabranih/ciljnih tržišnih segmenata uz ostvarivanje maksimalnih ekonomskih učinaka i respektovanje uticaja na društveno i prirodno okruženje i postizanje odgovarajućeg kvaliteta života.“</a:t>
            </a:r>
          </a:p>
          <a:p>
            <a:pPr marL="0" indent="0">
              <a:buNone/>
            </a:pPr>
            <a:endParaRPr lang="sr-Latn-RS" alt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altLang="en-US" sz="2800" b="1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en-US" altLang="en-US" sz="2800" b="1" dirty="0">
                <a:latin typeface="Calibri" pitchFamily="34" charset="0"/>
                <a:cs typeface="Calibri" pitchFamily="34" charset="0"/>
              </a:rPr>
              <a:t>K</a:t>
            </a:r>
            <a:r>
              <a:rPr lang="vi-VN" altLang="en-US" sz="2800" b="1" dirty="0" smtClean="0">
                <a:latin typeface="Calibri" pitchFamily="34" charset="0"/>
                <a:cs typeface="Calibri" pitchFamily="34" charset="0"/>
              </a:rPr>
              <a:t>oordiniran</a:t>
            </a:r>
            <a:r>
              <a:rPr lang="en-US" altLang="en-US" sz="28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alt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altLang="en-US" sz="2800" b="1" dirty="0">
                <a:latin typeface="Calibri" pitchFamily="34" charset="0"/>
                <a:cs typeface="Calibri" pitchFamily="34" charset="0"/>
              </a:rPr>
              <a:t>aktivnost organizacija privatnog i javnog sektora u cilju utvrđivanja potreba i želja ciljnih tržišta i isporučivanja željenih zadovoljstava potrošačima delotvornije u odnosu na konkurenciju i na način koji održava ili poboljšava dobrobit potrošača i društva</a:t>
            </a:r>
            <a:r>
              <a:rPr lang="vi-VN" altLang="en-US" sz="28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sr-Latn-RS" altLang="en-US" sz="2800" b="1" dirty="0" smtClean="0">
                <a:latin typeface="Calibri" pitchFamily="34" charset="0"/>
                <a:cs typeface="Calibri" pitchFamily="34" charset="0"/>
              </a:rPr>
              <a:t>“</a:t>
            </a:r>
            <a:endParaRPr lang="en-US" altLang="en-US" sz="2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4471A6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2C1D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3DB7AE-8759-4C0E-8494-2C7438D74427}" type="slidenum">
              <a:rPr lang="hr-HR" altLang="en-US" sz="14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en-US" sz="140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Marketing u turizmu i hotelijerstvu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106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Ovo određenje pojma marketinga u turizmu podrazumeva:</a:t>
            </a: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povezanost i usklađenost marketing aktivnosti nosilaca turističke i poslovne politike;</a:t>
            </a: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2. usmerenost marketing aktivnosti ka osnovnom i određujućem cilju - zadovoljavanju potreba odabranih grupa potrošača;</a:t>
            </a: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straživanje tržišta, prevashodno potreba i motiva, kao i segmentaciju tržišta;</a:t>
            </a: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stvarivanje maksimalnih ekonomskih efekata preduzeća turističke privrede (dobit, učešće na tržištu i dr.);</a:t>
            </a: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ostojanje ograničavajućih faktora u postizanju ekonomskih efekata, koji proističu iz društvenog i prirodnog okruženja (uticaj na lokalno stanovništvo, životnu sredinu i dr.).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214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Marketing u turizmu i hotelijerstvu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036867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Karakteristike turizma kao privredne delatnosti i turističkog tržišta, kao i zainteresovanost društva za njegov razvoj upućuju na </a:t>
            </a:r>
            <a:r>
              <a:rPr lang="sr-Latn-R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dva osnovna i povezana oblika marketing aktivnosti u turizmu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arketing kao osnova za postavljanje i vođenje </a:t>
            </a:r>
            <a:r>
              <a:rPr lang="sr-Latn-R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turističke politike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na svim nivoima (turističko mesto, opština, okrug/klaster, republika odnosno država) - „makromarketing“;</a:t>
            </a:r>
          </a:p>
          <a:p>
            <a:pPr marL="457200" indent="-457200">
              <a:buAutoNum type="alphaLcParenR"/>
            </a:pP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arketing kao osnov za postavljanje i vođenje </a:t>
            </a:r>
            <a:r>
              <a:rPr lang="sr-Latn-R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poslovne politike</a:t>
            </a:r>
            <a:r>
              <a:rPr lang="sr-Latn-R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preduzeća turističke privrede - „mikromarketing“.</a:t>
            </a:r>
          </a:p>
          <a:p>
            <a:pPr marL="457200" indent="-457200">
              <a:buAutoNum type="alphaLcParenR"/>
            </a:pP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I u jednom i u drugom slučaju primena marketinga u turizmu </a:t>
            </a:r>
            <a:r>
              <a:rPr lang="sr-Latn-RS" sz="1800" i="1" dirty="0">
                <a:latin typeface="Calibri" panose="020F0502020204030204" pitchFamily="34" charset="0"/>
                <a:cs typeface="Calibri" panose="020F0502020204030204" pitchFamily="34" charset="0"/>
              </a:rPr>
              <a:t>mora respektovati njegov izuzetan društveni značaj i utica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j, kao i </a:t>
            </a:r>
            <a:r>
              <a:rPr lang="sr-Latn-RS" sz="1800" i="1" dirty="0">
                <a:latin typeface="Calibri" panose="020F0502020204030204" pitchFamily="34" charset="0"/>
                <a:cs typeface="Calibri" panose="020F0502020204030204" pitchFamily="34" charset="0"/>
              </a:rPr>
              <a:t>ulogu prostorne komponente i zaštitu životne sredine u vezi sa razvojem turizma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endParaRPr lang="sr-Latn-R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Latn-R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Politika</a:t>
            </a:r>
            <a:r>
              <a:rPr lang="sr-Latn-R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skup osnovnih principa i pripadajućih smernica, kojima se usmeravaju i limitiraju aktivnosti radi ostvarivanja dugoročnih ciljeva.</a:t>
            </a:r>
          </a:p>
          <a:p>
            <a:pPr>
              <a:buFont typeface="Courier New" panose="02070309020205020404" pitchFamily="49" charset="0"/>
              <a:buChar char="o"/>
            </a:pPr>
            <a:endParaRPr lang="sr-Latn-R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Latn-R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Klaster</a:t>
            </a:r>
            <a:r>
              <a:rPr lang="sr-Latn-R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r-Latn-R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eng. Cluster – mala grupa</a:t>
            </a:r>
            <a:r>
              <a:rPr lang="sr-Latn-R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): Udruživanje manjih okruga, radi lakšeg poslovanja, zajedničkog razvoja ili zajedničkog nastupa na tržištu (može se odnositi i na udruživanje malih i srednjih preduzeća na osnovu: interesa, specifičnosti ili srodnih delatnosti, radi postizanja prethodno navedenih ciljeva).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Marketing u </a:t>
            </a:r>
            <a:r>
              <a:rPr lang="en-US" b="1" dirty="0" err="1" smtClean="0"/>
              <a:t>turizmu</a:t>
            </a:r>
            <a:r>
              <a:rPr lang="sr-Latn-RS" b="1" dirty="0" smtClean="0"/>
              <a:t> i hotelijerstvu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534400" cy="5867400"/>
          </a:xfrm>
        </p:spPr>
        <p:txBody>
          <a:bodyPr>
            <a:normAutofit/>
          </a:bodyPr>
          <a:lstStyle/>
          <a:p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Nosioci </a:t>
            </a:r>
            <a:r>
              <a:rPr lang="sr-Latn-RS" b="1" dirty="0">
                <a:latin typeface="Calibri" panose="020F0502020204030204" pitchFamily="34" charset="0"/>
                <a:cs typeface="Calibri" panose="020F0502020204030204" pitchFamily="34" charset="0"/>
              </a:rPr>
              <a:t>turističke politike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organizacije i organi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koji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koordiniraju i usmeravaju razvoj turizma na različitim nivoima (od nacionalnog do lokalnog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Nosioci </a:t>
            </a:r>
            <a:r>
              <a:rPr lang="sr-Latn-RS" b="1" dirty="0">
                <a:latin typeface="Calibri" panose="020F0502020204030204" pitchFamily="34" charset="0"/>
                <a:cs typeface="Calibri" panose="020F0502020204030204" pitchFamily="34" charset="0"/>
              </a:rPr>
              <a:t>poslovne politike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na turističkom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tržištu su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privredne organizacije (</a:t>
            </a:r>
            <a:r>
              <a:rPr lang="sr-Latn-RS" i="1" dirty="0">
                <a:latin typeface="Calibri" panose="020F0502020204030204" pitchFamily="34" charset="0"/>
                <a:cs typeface="Calibri" panose="020F0502020204030204" pitchFamily="34" charset="0"/>
              </a:rPr>
              <a:t>preduzeća turističke privrede, pre svega, ugostiteljska preduzeća, turističke agencije/organizatori putovanja i saobraćajna preduzeća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), čija je poslovna aktivnost usmerena ka zadovoljavanju potreba i želja turista kao potrošača.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fekti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marketinških aktivnosti navedenih preduzeća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zavisiće, prvenstveno, od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usklađivanja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ovih aktivnosti u okviru celokupne turističke privrede i 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u odnosu na nosioce turističke </a:t>
            </a:r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politike</a:t>
            </a:r>
            <a:r>
              <a:rPr lang="sr-Latn-R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kao i od njihove međusobne saradnje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650" y="152400"/>
            <a:ext cx="7467600" cy="7604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x-none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Marketing </a:t>
            </a:r>
            <a:r>
              <a:rPr lang="x-none" sz="3600" b="1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x-none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turizmu</a:t>
            </a:r>
            <a:r>
              <a:rPr 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 hotelijerstvu </a:t>
            </a:r>
            <a:br>
              <a:rPr 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R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RS" sz="22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r-Latn-R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„mikro“ i „makro“ nivou)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9268880"/>
              </p:ext>
            </p:extLst>
          </p:nvPr>
        </p:nvGraphicFramePr>
        <p:xfrm>
          <a:off x="228601" y="1628775"/>
          <a:ext cx="8458199" cy="396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3505200"/>
                <a:gridCol w="3810000"/>
              </a:tblGrid>
              <a:tr h="3579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Teorijski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Praktično</a:t>
                      </a:r>
                      <a:endParaRPr lang="en-US" dirty="0"/>
                    </a:p>
                  </a:txBody>
                  <a:tcPr/>
                </a:tc>
              </a:tr>
              <a:tr h="1463040">
                <a:tc>
                  <a:txBody>
                    <a:bodyPr/>
                    <a:lstStyle/>
                    <a:p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MIKRO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x-none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sr-Latn-RS" dirty="0" smtClean="0">
                          <a:solidFill>
                            <a:schemeClr val="tx2"/>
                          </a:solidFill>
                        </a:rPr>
                        <a:t>Mikromarketing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 teorija o</a:t>
                      </a:r>
                      <a:r>
                        <a:rPr lang="x-none" smtClean="0">
                          <a:solidFill>
                            <a:schemeClr val="tx2"/>
                          </a:solidFill>
                        </a:rPr>
                        <a:t>bjašnjava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x-none" baseline="0" dirty="0" smtClean="0">
                          <a:solidFill>
                            <a:schemeClr val="tx2"/>
                          </a:solidFill>
                        </a:rPr>
                        <a:t>način upravljanja marketing procesom u preduzeću (kako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i zašto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?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)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2. </a:t>
                      </a:r>
                      <a:r>
                        <a:rPr lang="x-none" smtClean="0">
                          <a:solidFill>
                            <a:schemeClr val="tx2"/>
                          </a:solidFill>
                        </a:rPr>
                        <a:t>Konstituisanje </a:t>
                      </a:r>
                      <a:r>
                        <a:rPr lang="sr-Latn-RS" dirty="0" smtClean="0">
                          <a:solidFill>
                            <a:schemeClr val="tx2"/>
                          </a:solidFill>
                        </a:rPr>
                        <a:t>mikromarketing </a:t>
                      </a:r>
                      <a:r>
                        <a:rPr lang="x-none" smtClean="0">
                          <a:solidFill>
                            <a:schemeClr val="tx2"/>
                          </a:solidFill>
                        </a:rPr>
                        <a:t>modela </a:t>
                      </a:r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na podlozi</a:t>
                      </a:r>
                      <a:r>
                        <a:rPr lang="x-none" baseline="0" dirty="0" smtClean="0">
                          <a:solidFill>
                            <a:schemeClr val="tx2"/>
                          </a:solidFill>
                        </a:rPr>
                        <a:t> korišćenja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marketinga 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radi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x-none" baseline="0" dirty="0" smtClean="0">
                          <a:solidFill>
                            <a:schemeClr val="tx2"/>
                          </a:solidFill>
                        </a:rPr>
                        <a:t>što boljeg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dostizanja 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ciljeva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turističkog preduzeća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135088">
                <a:tc>
                  <a:txBody>
                    <a:bodyPr/>
                    <a:lstStyle/>
                    <a:p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MAKRO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lang="x-none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sr-Latn-RS" dirty="0" smtClean="0">
                          <a:solidFill>
                            <a:schemeClr val="tx2"/>
                          </a:solidFill>
                        </a:rPr>
                        <a:t>Makromarketing teorija i</a:t>
                      </a:r>
                      <a:r>
                        <a:rPr lang="x-none" smtClean="0">
                          <a:solidFill>
                            <a:schemeClr val="tx2"/>
                          </a:solidFill>
                        </a:rPr>
                        <a:t>stiče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x-none" baseline="0" dirty="0" smtClean="0">
                          <a:solidFill>
                            <a:schemeClr val="tx2"/>
                          </a:solidFill>
                        </a:rPr>
                        <a:t>objašnjavanje funkcionisanja kompozitnog marketing mehanizma turizma i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kao rezultata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, ali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x-none" baseline="0" dirty="0" smtClean="0">
                          <a:solidFill>
                            <a:schemeClr val="tx2"/>
                          </a:solidFill>
                        </a:rPr>
                        <a:t>i kao determinante ekonomskog i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socijalnog okruženja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solidFill>
                            <a:schemeClr val="tx2"/>
                          </a:solidFill>
                        </a:rPr>
                        <a:t>4. Konstruisanje</a:t>
                      </a:r>
                      <a:r>
                        <a:rPr lang="x-none" baseline="0" dirty="0" smtClean="0">
                          <a:solidFill>
                            <a:schemeClr val="tx2"/>
                          </a:solidFill>
                        </a:rPr>
                        <a:t> makromarketing modela opšteg marketing procesa turizma koji bi trebalo da vodi najboljem </a:t>
                      </a:r>
                      <a:r>
                        <a:rPr lang="x-none" baseline="0" smtClean="0">
                          <a:solidFill>
                            <a:schemeClr val="tx2"/>
                          </a:solidFill>
                        </a:rPr>
                        <a:t>ispunjavanju interesa</a:t>
                      </a:r>
                      <a:r>
                        <a:rPr lang="sr-Latn-RS" baseline="0" dirty="0" smtClean="0">
                          <a:solidFill>
                            <a:schemeClr val="tx2"/>
                          </a:solidFill>
                        </a:rPr>
                        <a:t> društva.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918</TotalTime>
  <Words>2761</Words>
  <Application>Microsoft Office PowerPoint</Application>
  <PresentationFormat>On-screen Show (4:3)</PresentationFormat>
  <Paragraphs>259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Nastanak, definicije i pojam          marketinga, marketinga u turizmu i marketinga u hotelijerstvu  II deo</vt:lpstr>
      <vt:lpstr>Marketing u turizmu i hotelijerstvu</vt:lpstr>
      <vt:lpstr>Marketing u turizmu i hotelijerstvu</vt:lpstr>
      <vt:lpstr>Marketing u turizmu i hotelijerstvu</vt:lpstr>
      <vt:lpstr>Marketing u turizmu i hotelijerstvu</vt:lpstr>
      <vt:lpstr>Marketing u turizmu i hotelijerstvu</vt:lpstr>
      <vt:lpstr>Marketing u turizmu i hotelijerstvu</vt:lpstr>
      <vt:lpstr>Marketing u turizmu i hotelijerstvu</vt:lpstr>
      <vt:lpstr>Marketing u turizmu i hotelijerstvu  (na „mikro“ i „makro“ nivou)</vt:lpstr>
      <vt:lpstr>Usklađivanje marketinških aktivnosti u turizmu - integralni marketing</vt:lpstr>
      <vt:lpstr>Usklađivanje marketinških aktivnosti u turizmu - integralni marketing</vt:lpstr>
      <vt:lpstr>Usklađivanje marketinških aktivnosti u turizmu - integralni marketing</vt:lpstr>
      <vt:lpstr>Organizaciona šema hotela</vt:lpstr>
      <vt:lpstr>Usklađivanje marketinških aktivnosti u turizmu - integralni marketing</vt:lpstr>
      <vt:lpstr>Promene na turističkom tržištu i pravci prilagođavanja preduzeća turističke privrede</vt:lpstr>
      <vt:lpstr>Promene na turističkom tržištu i pravci prilagođavanja preduzeća turističke privrede</vt:lpstr>
      <vt:lpstr>Primena koncepcije  održivog razvoja turizma</vt:lpstr>
      <vt:lpstr>Pojam održivog razvoja turizma</vt:lpstr>
      <vt:lpstr>Održivi razvoj turizma</vt:lpstr>
      <vt:lpstr>Održivi razvoj turizma</vt:lpstr>
      <vt:lpstr>Promene na turističkom tržištu i pravci prilagođavanja preduzeća turističke privrede</vt:lpstr>
      <vt:lpstr>Deset ključnih trendova u vezi sa donošenjem odluke potrošača </vt:lpstr>
      <vt:lpstr>Marketing u turizmu i hotelijerstvu- suština</vt:lpstr>
      <vt:lpstr>Rezime</vt:lpstr>
      <vt:lpstr>Hvala na pažnji!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deo</dc:title>
  <dc:creator>Jelisaveta</dc:creator>
  <cp:lastModifiedBy>Jelisaveta</cp:lastModifiedBy>
  <cp:revision>122</cp:revision>
  <dcterms:created xsi:type="dcterms:W3CDTF">2021-03-08T12:25:43Z</dcterms:created>
  <dcterms:modified xsi:type="dcterms:W3CDTF">2021-03-15T00:26:24Z</dcterms:modified>
</cp:coreProperties>
</file>