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5" r:id="rId4"/>
    <p:sldId id="258" r:id="rId5"/>
    <p:sldId id="286" r:id="rId6"/>
    <p:sldId id="287" r:id="rId7"/>
    <p:sldId id="290" r:id="rId8"/>
    <p:sldId id="295" r:id="rId9"/>
    <p:sldId id="288" r:id="rId10"/>
    <p:sldId id="294" r:id="rId11"/>
    <p:sldId id="291" r:id="rId12"/>
    <p:sldId id="293" r:id="rId13"/>
    <p:sldId id="292" r:id="rId14"/>
    <p:sldId id="260" r:id="rId15"/>
    <p:sldId id="263" r:id="rId16"/>
    <p:sldId id="298" r:id="rId17"/>
    <p:sldId id="296" r:id="rId18"/>
    <p:sldId id="297" r:id="rId19"/>
    <p:sldId id="265" r:id="rId20"/>
    <p:sldId id="299" r:id="rId21"/>
    <p:sldId id="300" r:id="rId2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A344"/>
    <a:srgbClr val="41B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43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C271-D068-9EB0-059A-FEEBE1A713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45F95C74-5F72-DB8A-257B-B1A36018FA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A9EAAF35-296D-2E0A-CD80-DE630D57C179}"/>
              </a:ext>
            </a:extLst>
          </p:cNvPr>
          <p:cNvSpPr>
            <a:spLocks noGrp="1"/>
          </p:cNvSpPr>
          <p:nvPr>
            <p:ph type="dt" sz="half" idx="10"/>
          </p:nvPr>
        </p:nvSpPr>
        <p:spPr/>
        <p:txBody>
          <a:bodyPr/>
          <a:lstStyle/>
          <a:p>
            <a:fld id="{E06C0D3E-202C-433C-A5BF-5A99FD20AE7D}" type="datetimeFigureOut">
              <a:rPr lang="sr-Latn-RS" smtClean="0"/>
              <a:t>3.1.2024.</a:t>
            </a:fld>
            <a:endParaRPr lang="sr-Latn-RS"/>
          </a:p>
        </p:txBody>
      </p:sp>
      <p:sp>
        <p:nvSpPr>
          <p:cNvPr id="5" name="Footer Placeholder 4">
            <a:extLst>
              <a:ext uri="{FF2B5EF4-FFF2-40B4-BE49-F238E27FC236}">
                <a16:creationId xmlns:a16="http://schemas.microsoft.com/office/drawing/2014/main" id="{77425497-EF4B-C33F-946D-08E4C3BC24A6}"/>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F63F08C1-EF16-8145-A6EB-46C5283353B7}"/>
              </a:ext>
            </a:extLst>
          </p:cNvPr>
          <p:cNvSpPr>
            <a:spLocks noGrp="1"/>
          </p:cNvSpPr>
          <p:nvPr>
            <p:ph type="sldNum" sz="quarter" idx="12"/>
          </p:nvPr>
        </p:nvSpPr>
        <p:spPr/>
        <p:txBody>
          <a:bodyPr/>
          <a:lstStyle/>
          <a:p>
            <a:fld id="{6CBB5E04-A5E0-44BA-B9E7-6A60320C5DC3}" type="slidenum">
              <a:rPr lang="sr-Latn-RS" smtClean="0"/>
              <a:t>‹#›</a:t>
            </a:fld>
            <a:endParaRPr lang="sr-Latn-RS"/>
          </a:p>
        </p:txBody>
      </p:sp>
    </p:spTree>
    <p:extLst>
      <p:ext uri="{BB962C8B-B14F-4D97-AF65-F5344CB8AC3E}">
        <p14:creationId xmlns:p14="http://schemas.microsoft.com/office/powerpoint/2010/main" val="353890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43A5-EDCC-7D5C-11F5-FD77D154F7D3}"/>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00439676-2679-BC7E-0215-324208AAE7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EC13BE88-0B4B-454A-92C7-9C2C96E0B8A9}"/>
              </a:ext>
            </a:extLst>
          </p:cNvPr>
          <p:cNvSpPr>
            <a:spLocks noGrp="1"/>
          </p:cNvSpPr>
          <p:nvPr>
            <p:ph type="dt" sz="half" idx="10"/>
          </p:nvPr>
        </p:nvSpPr>
        <p:spPr/>
        <p:txBody>
          <a:bodyPr/>
          <a:lstStyle/>
          <a:p>
            <a:fld id="{E06C0D3E-202C-433C-A5BF-5A99FD20AE7D}" type="datetimeFigureOut">
              <a:rPr lang="sr-Latn-RS" smtClean="0"/>
              <a:t>3.1.2024.</a:t>
            </a:fld>
            <a:endParaRPr lang="sr-Latn-RS"/>
          </a:p>
        </p:txBody>
      </p:sp>
      <p:sp>
        <p:nvSpPr>
          <p:cNvPr id="5" name="Footer Placeholder 4">
            <a:extLst>
              <a:ext uri="{FF2B5EF4-FFF2-40B4-BE49-F238E27FC236}">
                <a16:creationId xmlns:a16="http://schemas.microsoft.com/office/drawing/2014/main" id="{6D8D2671-305D-6207-3063-108D2E2E6871}"/>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97FDCB05-E2A6-EC9B-29F5-9FCCC4542787}"/>
              </a:ext>
            </a:extLst>
          </p:cNvPr>
          <p:cNvSpPr>
            <a:spLocks noGrp="1"/>
          </p:cNvSpPr>
          <p:nvPr>
            <p:ph type="sldNum" sz="quarter" idx="12"/>
          </p:nvPr>
        </p:nvSpPr>
        <p:spPr/>
        <p:txBody>
          <a:bodyPr/>
          <a:lstStyle/>
          <a:p>
            <a:fld id="{6CBB5E04-A5E0-44BA-B9E7-6A60320C5DC3}" type="slidenum">
              <a:rPr lang="sr-Latn-RS" smtClean="0"/>
              <a:t>‹#›</a:t>
            </a:fld>
            <a:endParaRPr lang="sr-Latn-RS"/>
          </a:p>
        </p:txBody>
      </p:sp>
    </p:spTree>
    <p:extLst>
      <p:ext uri="{BB962C8B-B14F-4D97-AF65-F5344CB8AC3E}">
        <p14:creationId xmlns:p14="http://schemas.microsoft.com/office/powerpoint/2010/main" val="417263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398032-AC37-F455-04D5-D969BD02A3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369746A0-72B6-0398-6C50-A29DE590CE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E772F849-5949-D294-6A0A-06747725E8C8}"/>
              </a:ext>
            </a:extLst>
          </p:cNvPr>
          <p:cNvSpPr>
            <a:spLocks noGrp="1"/>
          </p:cNvSpPr>
          <p:nvPr>
            <p:ph type="dt" sz="half" idx="10"/>
          </p:nvPr>
        </p:nvSpPr>
        <p:spPr/>
        <p:txBody>
          <a:bodyPr/>
          <a:lstStyle/>
          <a:p>
            <a:fld id="{E06C0D3E-202C-433C-A5BF-5A99FD20AE7D}" type="datetimeFigureOut">
              <a:rPr lang="sr-Latn-RS" smtClean="0"/>
              <a:t>3.1.2024.</a:t>
            </a:fld>
            <a:endParaRPr lang="sr-Latn-RS"/>
          </a:p>
        </p:txBody>
      </p:sp>
      <p:sp>
        <p:nvSpPr>
          <p:cNvPr id="5" name="Footer Placeholder 4">
            <a:extLst>
              <a:ext uri="{FF2B5EF4-FFF2-40B4-BE49-F238E27FC236}">
                <a16:creationId xmlns:a16="http://schemas.microsoft.com/office/drawing/2014/main" id="{2641512A-F343-4497-8FA5-58385B0D9C25}"/>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0CEC5707-65E9-8920-0108-F41C44B3C386}"/>
              </a:ext>
            </a:extLst>
          </p:cNvPr>
          <p:cNvSpPr>
            <a:spLocks noGrp="1"/>
          </p:cNvSpPr>
          <p:nvPr>
            <p:ph type="sldNum" sz="quarter" idx="12"/>
          </p:nvPr>
        </p:nvSpPr>
        <p:spPr/>
        <p:txBody>
          <a:bodyPr/>
          <a:lstStyle/>
          <a:p>
            <a:fld id="{6CBB5E04-A5E0-44BA-B9E7-6A60320C5DC3}" type="slidenum">
              <a:rPr lang="sr-Latn-RS" smtClean="0"/>
              <a:t>‹#›</a:t>
            </a:fld>
            <a:endParaRPr lang="sr-Latn-RS"/>
          </a:p>
        </p:txBody>
      </p:sp>
    </p:spTree>
    <p:extLst>
      <p:ext uri="{BB962C8B-B14F-4D97-AF65-F5344CB8AC3E}">
        <p14:creationId xmlns:p14="http://schemas.microsoft.com/office/powerpoint/2010/main" val="214890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9920-77AA-C5FB-0F31-C372F80D97E4}"/>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32F53F73-ABA8-E6A8-E94B-671DA1D52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3D31FB50-4889-678E-8DC6-DC731D5B43DB}"/>
              </a:ext>
            </a:extLst>
          </p:cNvPr>
          <p:cNvSpPr>
            <a:spLocks noGrp="1"/>
          </p:cNvSpPr>
          <p:nvPr>
            <p:ph type="dt" sz="half" idx="10"/>
          </p:nvPr>
        </p:nvSpPr>
        <p:spPr/>
        <p:txBody>
          <a:bodyPr/>
          <a:lstStyle/>
          <a:p>
            <a:fld id="{E06C0D3E-202C-433C-A5BF-5A99FD20AE7D}" type="datetimeFigureOut">
              <a:rPr lang="sr-Latn-RS" smtClean="0"/>
              <a:t>3.1.2024.</a:t>
            </a:fld>
            <a:endParaRPr lang="sr-Latn-RS"/>
          </a:p>
        </p:txBody>
      </p:sp>
      <p:sp>
        <p:nvSpPr>
          <p:cNvPr id="5" name="Footer Placeholder 4">
            <a:extLst>
              <a:ext uri="{FF2B5EF4-FFF2-40B4-BE49-F238E27FC236}">
                <a16:creationId xmlns:a16="http://schemas.microsoft.com/office/drawing/2014/main" id="{92917D2C-8753-8059-9274-5DFB2173AFC6}"/>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0290F8D8-2672-06A4-DA67-A8EA98678E45}"/>
              </a:ext>
            </a:extLst>
          </p:cNvPr>
          <p:cNvSpPr>
            <a:spLocks noGrp="1"/>
          </p:cNvSpPr>
          <p:nvPr>
            <p:ph type="sldNum" sz="quarter" idx="12"/>
          </p:nvPr>
        </p:nvSpPr>
        <p:spPr/>
        <p:txBody>
          <a:bodyPr/>
          <a:lstStyle/>
          <a:p>
            <a:fld id="{6CBB5E04-A5E0-44BA-B9E7-6A60320C5DC3}" type="slidenum">
              <a:rPr lang="sr-Latn-RS" smtClean="0"/>
              <a:t>‹#›</a:t>
            </a:fld>
            <a:endParaRPr lang="sr-Latn-RS"/>
          </a:p>
        </p:txBody>
      </p:sp>
    </p:spTree>
    <p:extLst>
      <p:ext uri="{BB962C8B-B14F-4D97-AF65-F5344CB8AC3E}">
        <p14:creationId xmlns:p14="http://schemas.microsoft.com/office/powerpoint/2010/main" val="202614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A152E-273F-8593-48AB-9DE7322734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EBE427AF-641F-F24D-F689-54A31E42F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EE9DDD-86F5-35D5-4D32-103584BA1F3B}"/>
              </a:ext>
            </a:extLst>
          </p:cNvPr>
          <p:cNvSpPr>
            <a:spLocks noGrp="1"/>
          </p:cNvSpPr>
          <p:nvPr>
            <p:ph type="dt" sz="half" idx="10"/>
          </p:nvPr>
        </p:nvSpPr>
        <p:spPr/>
        <p:txBody>
          <a:bodyPr/>
          <a:lstStyle/>
          <a:p>
            <a:fld id="{E06C0D3E-202C-433C-A5BF-5A99FD20AE7D}" type="datetimeFigureOut">
              <a:rPr lang="sr-Latn-RS" smtClean="0"/>
              <a:t>3.1.2024.</a:t>
            </a:fld>
            <a:endParaRPr lang="sr-Latn-RS"/>
          </a:p>
        </p:txBody>
      </p:sp>
      <p:sp>
        <p:nvSpPr>
          <p:cNvPr id="5" name="Footer Placeholder 4">
            <a:extLst>
              <a:ext uri="{FF2B5EF4-FFF2-40B4-BE49-F238E27FC236}">
                <a16:creationId xmlns:a16="http://schemas.microsoft.com/office/drawing/2014/main" id="{0D1BC335-A3D4-F3CF-0079-6AE22F80E77A}"/>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CDEC5B56-F11D-90A8-1C84-F390E9EA2515}"/>
              </a:ext>
            </a:extLst>
          </p:cNvPr>
          <p:cNvSpPr>
            <a:spLocks noGrp="1"/>
          </p:cNvSpPr>
          <p:nvPr>
            <p:ph type="sldNum" sz="quarter" idx="12"/>
          </p:nvPr>
        </p:nvSpPr>
        <p:spPr/>
        <p:txBody>
          <a:bodyPr/>
          <a:lstStyle/>
          <a:p>
            <a:fld id="{6CBB5E04-A5E0-44BA-B9E7-6A60320C5DC3}" type="slidenum">
              <a:rPr lang="sr-Latn-RS" smtClean="0"/>
              <a:t>‹#›</a:t>
            </a:fld>
            <a:endParaRPr lang="sr-Latn-RS"/>
          </a:p>
        </p:txBody>
      </p:sp>
    </p:spTree>
    <p:extLst>
      <p:ext uri="{BB962C8B-B14F-4D97-AF65-F5344CB8AC3E}">
        <p14:creationId xmlns:p14="http://schemas.microsoft.com/office/powerpoint/2010/main" val="41386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D222-AF68-A934-A135-BFE4DAD079B3}"/>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96EC48FE-3A02-904D-349A-5AAC92FCE7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162D8E5E-4013-D8EB-690D-4E714FC079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382A0268-24D0-18CD-C4DB-768694CDC7E5}"/>
              </a:ext>
            </a:extLst>
          </p:cNvPr>
          <p:cNvSpPr>
            <a:spLocks noGrp="1"/>
          </p:cNvSpPr>
          <p:nvPr>
            <p:ph type="dt" sz="half" idx="10"/>
          </p:nvPr>
        </p:nvSpPr>
        <p:spPr/>
        <p:txBody>
          <a:bodyPr/>
          <a:lstStyle/>
          <a:p>
            <a:fld id="{E06C0D3E-202C-433C-A5BF-5A99FD20AE7D}" type="datetimeFigureOut">
              <a:rPr lang="sr-Latn-RS" smtClean="0"/>
              <a:t>3.1.2024.</a:t>
            </a:fld>
            <a:endParaRPr lang="sr-Latn-RS"/>
          </a:p>
        </p:txBody>
      </p:sp>
      <p:sp>
        <p:nvSpPr>
          <p:cNvPr id="6" name="Footer Placeholder 5">
            <a:extLst>
              <a:ext uri="{FF2B5EF4-FFF2-40B4-BE49-F238E27FC236}">
                <a16:creationId xmlns:a16="http://schemas.microsoft.com/office/drawing/2014/main" id="{DB0582E5-4C3B-D36D-3C28-624AC3DE57E5}"/>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CFDE11C9-FCEE-C696-25EC-ACFC39C34732}"/>
              </a:ext>
            </a:extLst>
          </p:cNvPr>
          <p:cNvSpPr>
            <a:spLocks noGrp="1"/>
          </p:cNvSpPr>
          <p:nvPr>
            <p:ph type="sldNum" sz="quarter" idx="12"/>
          </p:nvPr>
        </p:nvSpPr>
        <p:spPr/>
        <p:txBody>
          <a:bodyPr/>
          <a:lstStyle/>
          <a:p>
            <a:fld id="{6CBB5E04-A5E0-44BA-B9E7-6A60320C5DC3}" type="slidenum">
              <a:rPr lang="sr-Latn-RS" smtClean="0"/>
              <a:t>‹#›</a:t>
            </a:fld>
            <a:endParaRPr lang="sr-Latn-RS"/>
          </a:p>
        </p:txBody>
      </p:sp>
    </p:spTree>
    <p:extLst>
      <p:ext uri="{BB962C8B-B14F-4D97-AF65-F5344CB8AC3E}">
        <p14:creationId xmlns:p14="http://schemas.microsoft.com/office/powerpoint/2010/main" val="77773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6840-AB7E-207E-DEA5-087412409511}"/>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2A49BE6E-0059-36CF-43FB-92C5E9664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249E51-9A3E-1311-2679-92C9EB0C4C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0FB8ED3F-5933-9D5E-D427-106006C72C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D6E77B-B23D-8DEE-1521-96C0492B65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1B229AB1-8BE6-03FA-2AEF-69C70A0B8DA0}"/>
              </a:ext>
            </a:extLst>
          </p:cNvPr>
          <p:cNvSpPr>
            <a:spLocks noGrp="1"/>
          </p:cNvSpPr>
          <p:nvPr>
            <p:ph type="dt" sz="half" idx="10"/>
          </p:nvPr>
        </p:nvSpPr>
        <p:spPr/>
        <p:txBody>
          <a:bodyPr/>
          <a:lstStyle/>
          <a:p>
            <a:fld id="{E06C0D3E-202C-433C-A5BF-5A99FD20AE7D}" type="datetimeFigureOut">
              <a:rPr lang="sr-Latn-RS" smtClean="0"/>
              <a:t>3.1.2024.</a:t>
            </a:fld>
            <a:endParaRPr lang="sr-Latn-RS"/>
          </a:p>
        </p:txBody>
      </p:sp>
      <p:sp>
        <p:nvSpPr>
          <p:cNvPr id="8" name="Footer Placeholder 7">
            <a:extLst>
              <a:ext uri="{FF2B5EF4-FFF2-40B4-BE49-F238E27FC236}">
                <a16:creationId xmlns:a16="http://schemas.microsoft.com/office/drawing/2014/main" id="{D27FA3FF-C0CD-54A7-64F3-21162203F43E}"/>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7F1CFCBE-4C3D-115B-308E-9EFB9770EA3C}"/>
              </a:ext>
            </a:extLst>
          </p:cNvPr>
          <p:cNvSpPr>
            <a:spLocks noGrp="1"/>
          </p:cNvSpPr>
          <p:nvPr>
            <p:ph type="sldNum" sz="quarter" idx="12"/>
          </p:nvPr>
        </p:nvSpPr>
        <p:spPr/>
        <p:txBody>
          <a:bodyPr/>
          <a:lstStyle/>
          <a:p>
            <a:fld id="{6CBB5E04-A5E0-44BA-B9E7-6A60320C5DC3}" type="slidenum">
              <a:rPr lang="sr-Latn-RS" smtClean="0"/>
              <a:t>‹#›</a:t>
            </a:fld>
            <a:endParaRPr lang="sr-Latn-RS"/>
          </a:p>
        </p:txBody>
      </p:sp>
    </p:spTree>
    <p:extLst>
      <p:ext uri="{BB962C8B-B14F-4D97-AF65-F5344CB8AC3E}">
        <p14:creationId xmlns:p14="http://schemas.microsoft.com/office/powerpoint/2010/main" val="309989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EC3C-E32E-04E1-EA0B-67A577916D6F}"/>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CF874307-9CB2-DDAE-C6D5-F953320EAB86}"/>
              </a:ext>
            </a:extLst>
          </p:cNvPr>
          <p:cNvSpPr>
            <a:spLocks noGrp="1"/>
          </p:cNvSpPr>
          <p:nvPr>
            <p:ph type="dt" sz="half" idx="10"/>
          </p:nvPr>
        </p:nvSpPr>
        <p:spPr/>
        <p:txBody>
          <a:bodyPr/>
          <a:lstStyle/>
          <a:p>
            <a:fld id="{E06C0D3E-202C-433C-A5BF-5A99FD20AE7D}" type="datetimeFigureOut">
              <a:rPr lang="sr-Latn-RS" smtClean="0"/>
              <a:t>3.1.2024.</a:t>
            </a:fld>
            <a:endParaRPr lang="sr-Latn-RS"/>
          </a:p>
        </p:txBody>
      </p:sp>
      <p:sp>
        <p:nvSpPr>
          <p:cNvPr id="4" name="Footer Placeholder 3">
            <a:extLst>
              <a:ext uri="{FF2B5EF4-FFF2-40B4-BE49-F238E27FC236}">
                <a16:creationId xmlns:a16="http://schemas.microsoft.com/office/drawing/2014/main" id="{6244E14B-E139-CAD4-09B4-8DA3C2C3DE90}"/>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C31E008C-6D1A-3C7B-C6A3-D2811C28EA8F}"/>
              </a:ext>
            </a:extLst>
          </p:cNvPr>
          <p:cNvSpPr>
            <a:spLocks noGrp="1"/>
          </p:cNvSpPr>
          <p:nvPr>
            <p:ph type="sldNum" sz="quarter" idx="12"/>
          </p:nvPr>
        </p:nvSpPr>
        <p:spPr/>
        <p:txBody>
          <a:bodyPr/>
          <a:lstStyle/>
          <a:p>
            <a:fld id="{6CBB5E04-A5E0-44BA-B9E7-6A60320C5DC3}" type="slidenum">
              <a:rPr lang="sr-Latn-RS" smtClean="0"/>
              <a:t>‹#›</a:t>
            </a:fld>
            <a:endParaRPr lang="sr-Latn-RS"/>
          </a:p>
        </p:txBody>
      </p:sp>
    </p:spTree>
    <p:extLst>
      <p:ext uri="{BB962C8B-B14F-4D97-AF65-F5344CB8AC3E}">
        <p14:creationId xmlns:p14="http://schemas.microsoft.com/office/powerpoint/2010/main" val="381124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C20E8-B9B9-10ED-B230-B9A360BB7239}"/>
              </a:ext>
            </a:extLst>
          </p:cNvPr>
          <p:cNvSpPr>
            <a:spLocks noGrp="1"/>
          </p:cNvSpPr>
          <p:nvPr>
            <p:ph type="dt" sz="half" idx="10"/>
          </p:nvPr>
        </p:nvSpPr>
        <p:spPr/>
        <p:txBody>
          <a:bodyPr/>
          <a:lstStyle/>
          <a:p>
            <a:fld id="{E06C0D3E-202C-433C-A5BF-5A99FD20AE7D}" type="datetimeFigureOut">
              <a:rPr lang="sr-Latn-RS" smtClean="0"/>
              <a:t>3.1.2024.</a:t>
            </a:fld>
            <a:endParaRPr lang="sr-Latn-RS"/>
          </a:p>
        </p:txBody>
      </p:sp>
      <p:sp>
        <p:nvSpPr>
          <p:cNvPr id="3" name="Footer Placeholder 2">
            <a:extLst>
              <a:ext uri="{FF2B5EF4-FFF2-40B4-BE49-F238E27FC236}">
                <a16:creationId xmlns:a16="http://schemas.microsoft.com/office/drawing/2014/main" id="{10B0BBF3-AA6F-6FEA-BEDF-A40113DB4B97}"/>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2A5466A8-1C0B-47AA-11F7-0C4A11D63897}"/>
              </a:ext>
            </a:extLst>
          </p:cNvPr>
          <p:cNvSpPr>
            <a:spLocks noGrp="1"/>
          </p:cNvSpPr>
          <p:nvPr>
            <p:ph type="sldNum" sz="quarter" idx="12"/>
          </p:nvPr>
        </p:nvSpPr>
        <p:spPr/>
        <p:txBody>
          <a:bodyPr/>
          <a:lstStyle/>
          <a:p>
            <a:fld id="{6CBB5E04-A5E0-44BA-B9E7-6A60320C5DC3}" type="slidenum">
              <a:rPr lang="sr-Latn-RS" smtClean="0"/>
              <a:t>‹#›</a:t>
            </a:fld>
            <a:endParaRPr lang="sr-Latn-RS"/>
          </a:p>
        </p:txBody>
      </p:sp>
    </p:spTree>
    <p:extLst>
      <p:ext uri="{BB962C8B-B14F-4D97-AF65-F5344CB8AC3E}">
        <p14:creationId xmlns:p14="http://schemas.microsoft.com/office/powerpoint/2010/main" val="191413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CA9D-1DFC-847E-B514-24315FEBA0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402D32C2-3704-3B27-FF53-D4A12B7A0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A8125E32-B247-6AC4-E2F7-716B83F7E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3B348-127B-D3C6-AB85-34E2926A9638}"/>
              </a:ext>
            </a:extLst>
          </p:cNvPr>
          <p:cNvSpPr>
            <a:spLocks noGrp="1"/>
          </p:cNvSpPr>
          <p:nvPr>
            <p:ph type="dt" sz="half" idx="10"/>
          </p:nvPr>
        </p:nvSpPr>
        <p:spPr/>
        <p:txBody>
          <a:bodyPr/>
          <a:lstStyle/>
          <a:p>
            <a:fld id="{E06C0D3E-202C-433C-A5BF-5A99FD20AE7D}" type="datetimeFigureOut">
              <a:rPr lang="sr-Latn-RS" smtClean="0"/>
              <a:t>3.1.2024.</a:t>
            </a:fld>
            <a:endParaRPr lang="sr-Latn-RS"/>
          </a:p>
        </p:txBody>
      </p:sp>
      <p:sp>
        <p:nvSpPr>
          <p:cNvPr id="6" name="Footer Placeholder 5">
            <a:extLst>
              <a:ext uri="{FF2B5EF4-FFF2-40B4-BE49-F238E27FC236}">
                <a16:creationId xmlns:a16="http://schemas.microsoft.com/office/drawing/2014/main" id="{B3844DDB-ABF5-E775-9A93-6597D24A9C51}"/>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E25B5839-DC69-259A-A832-CBF1FEB02BB5}"/>
              </a:ext>
            </a:extLst>
          </p:cNvPr>
          <p:cNvSpPr>
            <a:spLocks noGrp="1"/>
          </p:cNvSpPr>
          <p:nvPr>
            <p:ph type="sldNum" sz="quarter" idx="12"/>
          </p:nvPr>
        </p:nvSpPr>
        <p:spPr/>
        <p:txBody>
          <a:bodyPr/>
          <a:lstStyle/>
          <a:p>
            <a:fld id="{6CBB5E04-A5E0-44BA-B9E7-6A60320C5DC3}" type="slidenum">
              <a:rPr lang="sr-Latn-RS" smtClean="0"/>
              <a:t>‹#›</a:t>
            </a:fld>
            <a:endParaRPr lang="sr-Latn-RS"/>
          </a:p>
        </p:txBody>
      </p:sp>
    </p:spTree>
    <p:extLst>
      <p:ext uri="{BB962C8B-B14F-4D97-AF65-F5344CB8AC3E}">
        <p14:creationId xmlns:p14="http://schemas.microsoft.com/office/powerpoint/2010/main" val="304588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C27F-892A-C2BA-D961-850A179918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8919DB4E-2661-EF39-6DAA-15124D756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6D5DEECA-3C09-23F3-F01F-71182CE2D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8A1EC-AB59-A347-7257-F3EFBBB3DCFD}"/>
              </a:ext>
            </a:extLst>
          </p:cNvPr>
          <p:cNvSpPr>
            <a:spLocks noGrp="1"/>
          </p:cNvSpPr>
          <p:nvPr>
            <p:ph type="dt" sz="half" idx="10"/>
          </p:nvPr>
        </p:nvSpPr>
        <p:spPr/>
        <p:txBody>
          <a:bodyPr/>
          <a:lstStyle/>
          <a:p>
            <a:fld id="{E06C0D3E-202C-433C-A5BF-5A99FD20AE7D}" type="datetimeFigureOut">
              <a:rPr lang="sr-Latn-RS" smtClean="0"/>
              <a:t>3.1.2024.</a:t>
            </a:fld>
            <a:endParaRPr lang="sr-Latn-RS"/>
          </a:p>
        </p:txBody>
      </p:sp>
      <p:sp>
        <p:nvSpPr>
          <p:cNvPr id="6" name="Footer Placeholder 5">
            <a:extLst>
              <a:ext uri="{FF2B5EF4-FFF2-40B4-BE49-F238E27FC236}">
                <a16:creationId xmlns:a16="http://schemas.microsoft.com/office/drawing/2014/main" id="{B240E543-9A7E-78FF-9E86-9549DAFB14FA}"/>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496A0539-C288-DCDE-D992-4592F9D68FFB}"/>
              </a:ext>
            </a:extLst>
          </p:cNvPr>
          <p:cNvSpPr>
            <a:spLocks noGrp="1"/>
          </p:cNvSpPr>
          <p:nvPr>
            <p:ph type="sldNum" sz="quarter" idx="12"/>
          </p:nvPr>
        </p:nvSpPr>
        <p:spPr/>
        <p:txBody>
          <a:bodyPr/>
          <a:lstStyle/>
          <a:p>
            <a:fld id="{6CBB5E04-A5E0-44BA-B9E7-6A60320C5DC3}" type="slidenum">
              <a:rPr lang="sr-Latn-RS" smtClean="0"/>
              <a:t>‹#›</a:t>
            </a:fld>
            <a:endParaRPr lang="sr-Latn-RS"/>
          </a:p>
        </p:txBody>
      </p:sp>
    </p:spTree>
    <p:extLst>
      <p:ext uri="{BB962C8B-B14F-4D97-AF65-F5344CB8AC3E}">
        <p14:creationId xmlns:p14="http://schemas.microsoft.com/office/powerpoint/2010/main" val="404376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8EA49-0E83-1E63-C11B-77CFED1305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2DF6D47B-30F2-8CAD-3371-612B4EE116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6A4AB043-B177-C004-0C4C-471773444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C0D3E-202C-433C-A5BF-5A99FD20AE7D}" type="datetimeFigureOut">
              <a:rPr lang="sr-Latn-RS" smtClean="0"/>
              <a:t>3.1.2024.</a:t>
            </a:fld>
            <a:endParaRPr lang="sr-Latn-RS"/>
          </a:p>
        </p:txBody>
      </p:sp>
      <p:sp>
        <p:nvSpPr>
          <p:cNvPr id="5" name="Footer Placeholder 4">
            <a:extLst>
              <a:ext uri="{FF2B5EF4-FFF2-40B4-BE49-F238E27FC236}">
                <a16:creationId xmlns:a16="http://schemas.microsoft.com/office/drawing/2014/main" id="{6BCF2B1D-FEEB-5DD4-78CA-5C5DBE5336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77D123A7-C7EF-0A5C-3E58-51372766C3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B5E04-A5E0-44BA-B9E7-6A60320C5DC3}" type="slidenum">
              <a:rPr lang="sr-Latn-RS" smtClean="0"/>
              <a:t>‹#›</a:t>
            </a:fld>
            <a:endParaRPr lang="sr-Latn-RS"/>
          </a:p>
        </p:txBody>
      </p:sp>
    </p:spTree>
    <p:extLst>
      <p:ext uri="{BB962C8B-B14F-4D97-AF65-F5344CB8AC3E}">
        <p14:creationId xmlns:p14="http://schemas.microsoft.com/office/powerpoint/2010/main" val="3914925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B13D-297E-351C-A8BB-0F3FC1C4E9C2}"/>
              </a:ext>
            </a:extLst>
          </p:cNvPr>
          <p:cNvSpPr>
            <a:spLocks noGrp="1"/>
          </p:cNvSpPr>
          <p:nvPr>
            <p:ph type="ctrTitle"/>
          </p:nvPr>
        </p:nvSpPr>
        <p:spPr>
          <a:xfrm>
            <a:off x="1046205" y="1122363"/>
            <a:ext cx="9901881" cy="2387600"/>
          </a:xfrm>
        </p:spPr>
        <p:txBody>
          <a:bodyPr>
            <a:normAutofit/>
          </a:bodyPr>
          <a:lstStyle/>
          <a:p>
            <a:r>
              <a:rPr lang="sr-Cyrl-RS" sz="4400" dirty="0">
                <a:effectLst/>
                <a:latin typeface="Times New Roman" panose="02020603050405020304" pitchFamily="18" charset="0"/>
                <a:ea typeface="Calibri" panose="020F0502020204030204" pitchFamily="34" charset="0"/>
              </a:rPr>
              <a:t>Врсте, подела и употреба готових јела  и печења у гастрономији</a:t>
            </a:r>
            <a:endParaRPr lang="sr-Latn-RS" sz="4400" dirty="0"/>
          </a:p>
        </p:txBody>
      </p:sp>
    </p:spTree>
    <p:extLst>
      <p:ext uri="{BB962C8B-B14F-4D97-AF65-F5344CB8AC3E}">
        <p14:creationId xmlns:p14="http://schemas.microsoft.com/office/powerpoint/2010/main" val="176825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9034-356C-FF76-727F-98D35DA3508E}"/>
              </a:ext>
            </a:extLst>
          </p:cNvPr>
          <p:cNvSpPr>
            <a:spLocks noGrp="1"/>
          </p:cNvSpPr>
          <p:nvPr>
            <p:ph type="title"/>
          </p:nvPr>
        </p:nvSpPr>
        <p:spPr>
          <a:xfrm>
            <a:off x="838200" y="365126"/>
            <a:ext cx="10515600" cy="928216"/>
          </a:xfrm>
        </p:spPr>
        <p:txBody>
          <a:bodyPr/>
          <a:lstStyle/>
          <a:p>
            <a:r>
              <a:rPr lang="sr-Cyrl-RS" dirty="0"/>
              <a:t>Фаширан ролат „Штефани“</a:t>
            </a:r>
            <a:endParaRPr lang="sr-Latn-RS" dirty="0"/>
          </a:p>
        </p:txBody>
      </p:sp>
      <p:sp>
        <p:nvSpPr>
          <p:cNvPr id="3" name="Content Placeholder 2">
            <a:extLst>
              <a:ext uri="{FF2B5EF4-FFF2-40B4-BE49-F238E27FC236}">
                <a16:creationId xmlns:a16="http://schemas.microsoft.com/office/drawing/2014/main" id="{2C822C8F-5E76-9B18-FB48-97FE976A4B41}"/>
              </a:ext>
            </a:extLst>
          </p:cNvPr>
          <p:cNvSpPr>
            <a:spLocks noGrp="1"/>
          </p:cNvSpPr>
          <p:nvPr>
            <p:ph idx="1"/>
          </p:nvPr>
        </p:nvSpPr>
        <p:spPr>
          <a:xfrm>
            <a:off x="551935" y="1573427"/>
            <a:ext cx="10801865" cy="4603536"/>
          </a:xfrm>
        </p:spPr>
        <p:txBody>
          <a:bodyPr/>
          <a:lstStyle/>
          <a:p>
            <a:r>
              <a:rPr lang="sr-Cyrl-RS" dirty="0"/>
              <a:t>Потребне намирнице: 2500 г месне масе, 5 куваних јаја, 2 јаја (за премазивање), 1 дл уља, 1 веза першуновог лишћа. </a:t>
            </a:r>
          </a:p>
          <a:p>
            <a:r>
              <a:rPr lang="sr-Cyrl-RS" dirty="0"/>
              <a:t>Прилог: 1 кг пиреа од кромпира, 1 кг пиреа од спанаћа.</a:t>
            </a:r>
            <a:endParaRPr lang="sr-Latn-RS" dirty="0"/>
          </a:p>
        </p:txBody>
      </p:sp>
      <p:pic>
        <p:nvPicPr>
          <p:cNvPr id="5" name="Picture 4">
            <a:extLst>
              <a:ext uri="{FF2B5EF4-FFF2-40B4-BE49-F238E27FC236}">
                <a16:creationId xmlns:a16="http://schemas.microsoft.com/office/drawing/2014/main" id="{E88A34C0-80EE-500F-F02D-A10F6275F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459" y="2842054"/>
            <a:ext cx="5445211" cy="4083908"/>
          </a:xfrm>
          <a:prstGeom prst="ellipse">
            <a:avLst/>
          </a:prstGeom>
          <a:ln>
            <a:noFill/>
          </a:ln>
          <a:effectLst>
            <a:softEdge rad="112500"/>
          </a:effectLst>
        </p:spPr>
      </p:pic>
      <p:pic>
        <p:nvPicPr>
          <p:cNvPr id="7" name="Picture 6">
            <a:extLst>
              <a:ext uri="{FF2B5EF4-FFF2-40B4-BE49-F238E27FC236}">
                <a16:creationId xmlns:a16="http://schemas.microsoft.com/office/drawing/2014/main" id="{C980D595-FCC1-1D87-6087-AB11DD059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1" y="3139131"/>
            <a:ext cx="6534150" cy="3676650"/>
          </a:xfrm>
          <a:prstGeom prst="ellipse">
            <a:avLst/>
          </a:prstGeom>
          <a:ln>
            <a:noFill/>
          </a:ln>
          <a:effectLst>
            <a:softEdge rad="112500"/>
          </a:effectLst>
        </p:spPr>
      </p:pic>
    </p:spTree>
    <p:extLst>
      <p:ext uri="{BB962C8B-B14F-4D97-AF65-F5344CB8AC3E}">
        <p14:creationId xmlns:p14="http://schemas.microsoft.com/office/powerpoint/2010/main" val="339541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BA14BBE-17F5-158B-38DE-F38841638D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8779" y="90695"/>
            <a:ext cx="6796216" cy="6363776"/>
          </a:xfrm>
          <a:prstGeom prst="rect">
            <a:avLst/>
          </a:prstGeom>
          <a:noFill/>
          <a:extLst>
            <a:ext uri="{909E8E84-426E-40DD-AFC4-6F175D3DCCD1}">
              <a14:hiddenFill xmlns:a14="http://schemas.microsoft.com/office/drawing/2010/main">
                <a:solidFill>
                  <a:srgbClr val="FFFFFF"/>
                </a:solidFill>
              </a14:hiddenFill>
            </a:ext>
          </a:extLst>
        </p:spPr>
      </p:pic>
      <p:sp>
        <p:nvSpPr>
          <p:cNvPr id="4" name="Scroll: Horizontal 3">
            <a:extLst>
              <a:ext uri="{FF2B5EF4-FFF2-40B4-BE49-F238E27FC236}">
                <a16:creationId xmlns:a16="http://schemas.microsoft.com/office/drawing/2014/main" id="{608440B7-BE1A-AB07-775B-F82E73C2262B}"/>
              </a:ext>
            </a:extLst>
          </p:cNvPr>
          <p:cNvSpPr/>
          <p:nvPr/>
        </p:nvSpPr>
        <p:spPr>
          <a:xfrm>
            <a:off x="1" y="135222"/>
            <a:ext cx="5568778" cy="875006"/>
          </a:xfrm>
          <a:prstGeom prst="horizontalScroll">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2500"/>
          </a:bodyPr>
          <a:lstStyle/>
          <a:p>
            <a:pPr algn="ctr">
              <a:lnSpc>
                <a:spcPct val="90000"/>
              </a:lnSpc>
              <a:spcBef>
                <a:spcPct val="0"/>
              </a:spcBef>
              <a:spcAft>
                <a:spcPts val="600"/>
              </a:spcAft>
            </a:pPr>
            <a:r>
              <a:rPr lang="sr-Cyrl-RS" sz="3600" dirty="0">
                <a:solidFill>
                  <a:schemeClr val="tx1"/>
                </a:solidFill>
              </a:rPr>
              <a:t>ГОТОВА ЈЕЛА ОД ИЗНУТРИЦА</a:t>
            </a:r>
            <a:endParaRPr lang="en-US" sz="3600" dirty="0">
              <a:solidFill>
                <a:schemeClr val="tx1"/>
              </a:solidFill>
              <a:latin typeface="Times New Roman" panose="02020603050405020304" pitchFamily="18" charset="0"/>
              <a:ea typeface="+mj-ea"/>
              <a:cs typeface="Times New Roman" panose="02020603050405020304" pitchFamily="18" charset="0"/>
            </a:endParaRPr>
          </a:p>
        </p:txBody>
      </p:sp>
      <p:sp>
        <p:nvSpPr>
          <p:cNvPr id="7" name="TextBox 6">
            <a:extLst>
              <a:ext uri="{FF2B5EF4-FFF2-40B4-BE49-F238E27FC236}">
                <a16:creationId xmlns:a16="http://schemas.microsoft.com/office/drawing/2014/main" id="{D7B95952-77AF-7032-10ED-49BD8B7EB3B6}"/>
              </a:ext>
            </a:extLst>
          </p:cNvPr>
          <p:cNvSpPr txBox="1"/>
          <p:nvPr/>
        </p:nvSpPr>
        <p:spPr>
          <a:xfrm>
            <a:off x="5785481" y="1481844"/>
            <a:ext cx="6301487" cy="4832092"/>
          </a:xfrm>
          <a:prstGeom prst="rect">
            <a:avLst/>
          </a:prstGeom>
          <a:noFill/>
        </p:spPr>
        <p:txBody>
          <a:bodyPr wrap="square">
            <a:spAutoFit/>
          </a:bodyPr>
          <a:lstStyle/>
          <a:p>
            <a:r>
              <a:rPr lang="ru-RU" sz="2800" b="1" dirty="0"/>
              <a:t>Јела од мозга</a:t>
            </a:r>
            <a:r>
              <a:rPr lang="ru-RU" sz="2800" dirty="0"/>
              <a:t>: мозак на париски начин, рестован мозак са поврћем, пуњено плодовичасто поврће од мозга, сарма у виновом лишћу од мозга, мусака од мозга са младим тиквицама и други гастропроизводи. </a:t>
            </a:r>
          </a:p>
          <a:p>
            <a:r>
              <a:rPr lang="ru-RU" sz="2800" b="1" dirty="0"/>
              <a:t>Јела од цревца</a:t>
            </a:r>
            <a:r>
              <a:rPr lang="ru-RU" sz="2800" dirty="0"/>
              <a:t>: цревца у сафту, цревца у пикант сосу. </a:t>
            </a:r>
          </a:p>
          <a:p>
            <a:r>
              <a:rPr lang="ru-RU" sz="2800" b="1" dirty="0"/>
              <a:t>Готова јела од изнутрица – сарме</a:t>
            </a:r>
            <a:r>
              <a:rPr lang="ru-RU" sz="2800" dirty="0"/>
              <a:t>: јагњећа сарма у марамици и друга готова јела.</a:t>
            </a:r>
            <a:endParaRPr lang="sr-Latn-RS" sz="2800" dirty="0"/>
          </a:p>
        </p:txBody>
      </p:sp>
      <p:pic>
        <p:nvPicPr>
          <p:cNvPr id="8" name="Picture 2">
            <a:extLst>
              <a:ext uri="{FF2B5EF4-FFF2-40B4-BE49-F238E27FC236}">
                <a16:creationId xmlns:a16="http://schemas.microsoft.com/office/drawing/2014/main" id="{5E715E3B-4CA0-41D7-8E9E-33C12240F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3" y="1061422"/>
            <a:ext cx="5610886" cy="57965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39D1591-CC86-7587-8EF8-3C9CA8B3F2D0}"/>
              </a:ext>
            </a:extLst>
          </p:cNvPr>
          <p:cNvSpPr txBox="1"/>
          <p:nvPr/>
        </p:nvSpPr>
        <p:spPr>
          <a:xfrm>
            <a:off x="70022" y="2160307"/>
            <a:ext cx="5437432" cy="3970318"/>
          </a:xfrm>
          <a:prstGeom prst="rect">
            <a:avLst/>
          </a:prstGeom>
          <a:noFill/>
        </p:spPr>
        <p:txBody>
          <a:bodyPr wrap="square">
            <a:spAutoFit/>
          </a:bodyPr>
          <a:lstStyle/>
          <a:p>
            <a:r>
              <a:rPr lang="ru-RU" sz="2800" b="1" dirty="0"/>
              <a:t>Јела од шкембића</a:t>
            </a:r>
            <a:r>
              <a:rPr lang="ru-RU" sz="2800" dirty="0"/>
              <a:t>: шкембићи у сафту, трипе италијен (на италијански начин), шкембићи поховани. </a:t>
            </a:r>
          </a:p>
          <a:p>
            <a:r>
              <a:rPr lang="ru-RU" sz="2800" b="1" dirty="0"/>
              <a:t>Јела од џигерице</a:t>
            </a:r>
            <a:r>
              <a:rPr lang="ru-RU" sz="2800" dirty="0"/>
              <a:t>: рестована џигерица на сељачки начин, рестована бела џигерица са поврћем и друге. </a:t>
            </a:r>
          </a:p>
          <a:p>
            <a:endParaRPr lang="ru-RU" sz="2800" dirty="0"/>
          </a:p>
        </p:txBody>
      </p:sp>
    </p:spTree>
    <p:extLst>
      <p:ext uri="{BB962C8B-B14F-4D97-AF65-F5344CB8AC3E}">
        <p14:creationId xmlns:p14="http://schemas.microsoft.com/office/powerpoint/2010/main" val="194897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FDBA-2ED4-3553-A539-2F1037AEF035}"/>
              </a:ext>
            </a:extLst>
          </p:cNvPr>
          <p:cNvSpPr>
            <a:spLocks noGrp="1"/>
          </p:cNvSpPr>
          <p:nvPr>
            <p:ph type="title"/>
          </p:nvPr>
        </p:nvSpPr>
        <p:spPr>
          <a:xfrm>
            <a:off x="838200" y="365125"/>
            <a:ext cx="10515600" cy="878789"/>
          </a:xfrm>
        </p:spPr>
        <p:txBody>
          <a:bodyPr/>
          <a:lstStyle/>
          <a:p>
            <a:r>
              <a:rPr lang="ru-RU" dirty="0"/>
              <a:t>Трипе италијен (Италијанске трипице)</a:t>
            </a:r>
            <a:endParaRPr lang="sr-Latn-RS" dirty="0"/>
          </a:p>
        </p:txBody>
      </p:sp>
      <p:sp>
        <p:nvSpPr>
          <p:cNvPr id="3" name="Content Placeholder 2">
            <a:extLst>
              <a:ext uri="{FF2B5EF4-FFF2-40B4-BE49-F238E27FC236}">
                <a16:creationId xmlns:a16="http://schemas.microsoft.com/office/drawing/2014/main" id="{67917928-766E-C9C7-B9AE-54980847C9FF}"/>
              </a:ext>
            </a:extLst>
          </p:cNvPr>
          <p:cNvSpPr>
            <a:spLocks noGrp="1"/>
          </p:cNvSpPr>
          <p:nvPr>
            <p:ph idx="1"/>
          </p:nvPr>
        </p:nvSpPr>
        <p:spPr>
          <a:xfrm>
            <a:off x="378941" y="1540476"/>
            <a:ext cx="11343501" cy="5231027"/>
          </a:xfrm>
        </p:spPr>
        <p:txBody>
          <a:bodyPr/>
          <a:lstStyle/>
          <a:p>
            <a:r>
              <a:rPr lang="ru-RU" dirty="0"/>
              <a:t>Потребне намирнице: 2 дл уља, 500 г црног лука, 1 г бибера, 2 ловорова листа, 200 г суве сланине, 100 г брашна, 10 г алеве паприке, 100 г парадајз пиреа, 2 л месног фонда, 2 кг бланшираних шкембића, 40 г соли, 20 г белог лука, 5 љутих папричица, 1 веза першуновог лишћа, 200 г сира пармезана</a:t>
            </a:r>
          </a:p>
          <a:p>
            <a:r>
              <a:rPr lang="ru-RU" dirty="0"/>
              <a:t>Куване телеће шкембиће исећи на резанца 1</a:t>
            </a:r>
            <a:r>
              <a:rPr lang="sr-Latn-RS" dirty="0"/>
              <a:t>x</a:t>
            </a:r>
            <a:r>
              <a:rPr lang="ru-RU" dirty="0"/>
              <a:t>8</a:t>
            </a:r>
            <a:r>
              <a:rPr lang="sr-Latn-RS" dirty="0"/>
              <a:t>cm</a:t>
            </a:r>
            <a:endParaRPr lang="sr-Cyrl-RS" dirty="0"/>
          </a:p>
          <a:p>
            <a:r>
              <a:rPr lang="ru-RU" dirty="0"/>
              <a:t>Сервирају се посебно за сваку особу или уједно за више особа у дубоку ватросталну или керамичку чинију. Сервирање прилога није обавезно, али по жељи госта, препоручује се динстан пиринач или рестован кромпир</a:t>
            </a:r>
          </a:p>
          <a:p>
            <a:endParaRPr lang="sr-Latn-RS" dirty="0"/>
          </a:p>
        </p:txBody>
      </p:sp>
    </p:spTree>
    <p:extLst>
      <p:ext uri="{BB962C8B-B14F-4D97-AF65-F5344CB8AC3E}">
        <p14:creationId xmlns:p14="http://schemas.microsoft.com/office/powerpoint/2010/main" val="415793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B9AC-7BBE-C210-A330-3E9164AB833E}"/>
              </a:ext>
            </a:extLst>
          </p:cNvPr>
          <p:cNvSpPr>
            <a:spLocks noGrp="1"/>
          </p:cNvSpPr>
          <p:nvPr>
            <p:ph type="title"/>
          </p:nvPr>
        </p:nvSpPr>
        <p:spPr>
          <a:xfrm>
            <a:off x="838200" y="365125"/>
            <a:ext cx="10515600" cy="631653"/>
          </a:xfrm>
        </p:spPr>
        <p:txBody>
          <a:bodyPr>
            <a:normAutofit fontScale="90000"/>
          </a:bodyPr>
          <a:lstStyle/>
          <a:p>
            <a:r>
              <a:rPr lang="ru-RU" dirty="0"/>
              <a:t>Мозак на париски начин „паризјен“</a:t>
            </a:r>
            <a:endParaRPr lang="sr-Latn-RS" dirty="0"/>
          </a:p>
        </p:txBody>
      </p:sp>
      <p:sp>
        <p:nvSpPr>
          <p:cNvPr id="3" name="Content Placeholder 2">
            <a:extLst>
              <a:ext uri="{FF2B5EF4-FFF2-40B4-BE49-F238E27FC236}">
                <a16:creationId xmlns:a16="http://schemas.microsoft.com/office/drawing/2014/main" id="{6098605D-F525-F15A-AA8B-258C630659F2}"/>
              </a:ext>
            </a:extLst>
          </p:cNvPr>
          <p:cNvSpPr>
            <a:spLocks noGrp="1"/>
          </p:cNvSpPr>
          <p:nvPr>
            <p:ph idx="1"/>
          </p:nvPr>
        </p:nvSpPr>
        <p:spPr>
          <a:xfrm>
            <a:off x="238897" y="1235675"/>
            <a:ext cx="11714206" cy="5527590"/>
          </a:xfrm>
        </p:spPr>
        <p:txBody>
          <a:bodyPr>
            <a:normAutofit/>
          </a:bodyPr>
          <a:lstStyle/>
          <a:p>
            <a:r>
              <a:rPr lang="ru-RU" dirty="0"/>
              <a:t>Потребне намирнице: 2 кг бланшираног мозга, 10 г соли, 100 г брашна, 5 јаја, 3 дл уља, 1 веза першуновог лишћа, 500 г тартар соса. Начин рада: Бланширан мозак оцедити од маринаде, досолити, формирати у облику јајета, за једну особу три комада. Брашно просејати. Јаја опрати, исполирати, разбити у посуду за шне, посолити и улупати. Першуново лишће опрати, формирати букетиће и ситно исећи. Припремити тартар сос. Панирање и поховање мозга: Обликован мозак панирати на париски начин (уваљати у брашно и улупана јаја). Паниран мозак „паризјен“ поховати у умерено загрејаној масноћи до зла</a:t>
            </a:r>
            <a:r>
              <a:rPr lang="sr-Cyrl-RS" dirty="0"/>
              <a:t>т</a:t>
            </a:r>
            <a:r>
              <a:rPr lang="ru-RU" dirty="0"/>
              <a:t>ножуте боје. Потом похован мозак пажљиво оцедити од масноће и сервирати уз пржено поврће. Украсити исеченим першуновим лишћем или букетићима першуновог лишћа. Тартар сос посебно сервирати</a:t>
            </a:r>
            <a:endParaRPr lang="sr-Latn-RS" dirty="0"/>
          </a:p>
        </p:txBody>
      </p:sp>
    </p:spTree>
    <p:extLst>
      <p:ext uri="{BB962C8B-B14F-4D97-AF65-F5344CB8AC3E}">
        <p14:creationId xmlns:p14="http://schemas.microsoft.com/office/powerpoint/2010/main" val="95252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DB45CB-EF1B-B8BD-8010-8D5D242BA76D}"/>
              </a:ext>
            </a:extLst>
          </p:cNvPr>
          <p:cNvPicPr>
            <a:picLocks noChangeAspect="1"/>
          </p:cNvPicPr>
          <p:nvPr/>
        </p:nvPicPr>
        <p:blipFill>
          <a:blip r:embed="rId2"/>
          <a:stretch>
            <a:fillRect/>
          </a:stretch>
        </p:blipFill>
        <p:spPr>
          <a:xfrm>
            <a:off x="7357" y="1714499"/>
            <a:ext cx="3429000" cy="3648333"/>
          </a:xfrm>
          <a:prstGeom prst="rect">
            <a:avLst/>
          </a:prstGeom>
        </p:spPr>
      </p:pic>
      <p:pic>
        <p:nvPicPr>
          <p:cNvPr id="5" name="Picture 4">
            <a:extLst>
              <a:ext uri="{FF2B5EF4-FFF2-40B4-BE49-F238E27FC236}">
                <a16:creationId xmlns:a16="http://schemas.microsoft.com/office/drawing/2014/main" id="{DEAFF1BE-32E8-0215-D606-AACD6B612564}"/>
              </a:ext>
            </a:extLst>
          </p:cNvPr>
          <p:cNvPicPr>
            <a:picLocks noChangeAspect="1"/>
          </p:cNvPicPr>
          <p:nvPr/>
        </p:nvPicPr>
        <p:blipFill>
          <a:blip r:embed="rId2"/>
          <a:stretch>
            <a:fillRect/>
          </a:stretch>
        </p:blipFill>
        <p:spPr>
          <a:xfrm>
            <a:off x="3841041" y="2367504"/>
            <a:ext cx="3429000" cy="3648333"/>
          </a:xfrm>
          <a:prstGeom prst="rect">
            <a:avLst/>
          </a:prstGeom>
        </p:spPr>
      </p:pic>
      <p:pic>
        <p:nvPicPr>
          <p:cNvPr id="6" name="Content Placeholder 5">
            <a:extLst>
              <a:ext uri="{FF2B5EF4-FFF2-40B4-BE49-F238E27FC236}">
                <a16:creationId xmlns:a16="http://schemas.microsoft.com/office/drawing/2014/main" id="{61E8DCD4-8C23-06D7-7EF9-31027B02FF07}"/>
              </a:ext>
            </a:extLst>
          </p:cNvPr>
          <p:cNvPicPr>
            <a:picLocks noGrp="1" noChangeAspect="1"/>
          </p:cNvPicPr>
          <p:nvPr>
            <p:ph idx="1"/>
          </p:nvPr>
        </p:nvPicPr>
        <p:blipFill>
          <a:blip r:embed="rId2"/>
          <a:stretch>
            <a:fillRect/>
          </a:stretch>
        </p:blipFill>
        <p:spPr>
          <a:xfrm>
            <a:off x="7998959" y="2753036"/>
            <a:ext cx="3838814" cy="3991232"/>
          </a:xfrm>
          <a:prstGeom prst="rect">
            <a:avLst/>
          </a:prstGeom>
        </p:spPr>
      </p:pic>
      <p:sp>
        <p:nvSpPr>
          <p:cNvPr id="7" name="Title 6">
            <a:extLst>
              <a:ext uri="{FF2B5EF4-FFF2-40B4-BE49-F238E27FC236}">
                <a16:creationId xmlns:a16="http://schemas.microsoft.com/office/drawing/2014/main" id="{D05A53AD-0CB6-1355-4387-DC5F6DCBD26A}"/>
              </a:ext>
            </a:extLst>
          </p:cNvPr>
          <p:cNvSpPr>
            <a:spLocks noGrp="1"/>
          </p:cNvSpPr>
          <p:nvPr>
            <p:ph type="title"/>
          </p:nvPr>
        </p:nvSpPr>
        <p:spPr>
          <a:xfrm>
            <a:off x="3311611" y="365125"/>
            <a:ext cx="5873578" cy="1175351"/>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noAutofit/>
          </a:bodyPr>
          <a:lstStyle/>
          <a:p>
            <a:pPr algn="ctr"/>
            <a:r>
              <a:rPr lang="sr-Cyrl-RS" sz="3200" dirty="0"/>
              <a:t>ЈЕЛА ПО ПОРУЏБИНИ</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0225B8E-BDB7-4E87-7837-839454564DFF}"/>
              </a:ext>
            </a:extLst>
          </p:cNvPr>
          <p:cNvSpPr txBox="1"/>
          <p:nvPr/>
        </p:nvSpPr>
        <p:spPr>
          <a:xfrm>
            <a:off x="684220" y="4270804"/>
            <a:ext cx="2228295" cy="400110"/>
          </a:xfrm>
          <a:prstGeom prst="rect">
            <a:avLst/>
          </a:prstGeom>
          <a:noFill/>
        </p:spPr>
        <p:txBody>
          <a:bodyPr wrap="square" rtlCol="0">
            <a:spAutoFit/>
          </a:bodyPr>
          <a:lstStyle/>
          <a:p>
            <a:r>
              <a:rPr lang="sr-Cyrl-BA" sz="2000" dirty="0">
                <a:latin typeface="Times New Roman" panose="02020603050405020304" pitchFamily="18" charset="0"/>
                <a:cs typeface="Times New Roman" panose="02020603050405020304" pitchFamily="18" charset="0"/>
              </a:rPr>
              <a:t>Бечка шницла</a:t>
            </a:r>
            <a:endParaRPr lang="en-US" sz="2000" dirty="0"/>
          </a:p>
        </p:txBody>
      </p:sp>
      <p:sp>
        <p:nvSpPr>
          <p:cNvPr id="2" name="TextBox 1">
            <a:extLst>
              <a:ext uri="{FF2B5EF4-FFF2-40B4-BE49-F238E27FC236}">
                <a16:creationId xmlns:a16="http://schemas.microsoft.com/office/drawing/2014/main" id="{529E79A5-8A0D-BFE8-992F-07EA6D902C7A}"/>
              </a:ext>
            </a:extLst>
          </p:cNvPr>
          <p:cNvSpPr txBox="1"/>
          <p:nvPr/>
        </p:nvSpPr>
        <p:spPr>
          <a:xfrm>
            <a:off x="607709" y="2367504"/>
            <a:ext cx="2228295" cy="400110"/>
          </a:xfrm>
          <a:prstGeom prst="rect">
            <a:avLst/>
          </a:prstGeom>
          <a:noFill/>
        </p:spPr>
        <p:txBody>
          <a:bodyPr wrap="square" rtlCol="0">
            <a:spAutoFit/>
          </a:bodyPr>
          <a:lstStyle/>
          <a:p>
            <a:r>
              <a:rPr lang="sr-Cyrl-BA" sz="2000" dirty="0">
                <a:latin typeface="Times New Roman" panose="02020603050405020304" pitchFamily="18" charset="0"/>
                <a:cs typeface="Times New Roman" panose="02020603050405020304" pitchFamily="18" charset="0"/>
              </a:rPr>
              <a:t>Натур шницла</a:t>
            </a:r>
            <a:endParaRPr lang="en-US" sz="2000" dirty="0"/>
          </a:p>
        </p:txBody>
      </p:sp>
      <p:sp>
        <p:nvSpPr>
          <p:cNvPr id="3" name="TextBox 2">
            <a:extLst>
              <a:ext uri="{FF2B5EF4-FFF2-40B4-BE49-F238E27FC236}">
                <a16:creationId xmlns:a16="http://schemas.microsoft.com/office/drawing/2014/main" id="{9B9F075D-09A7-AA22-89AA-4BA34B531B61}"/>
              </a:ext>
            </a:extLst>
          </p:cNvPr>
          <p:cNvSpPr txBox="1"/>
          <p:nvPr/>
        </p:nvSpPr>
        <p:spPr>
          <a:xfrm>
            <a:off x="4648368" y="3142622"/>
            <a:ext cx="2228295" cy="400110"/>
          </a:xfrm>
          <a:prstGeom prst="rect">
            <a:avLst/>
          </a:prstGeom>
          <a:noFill/>
        </p:spPr>
        <p:txBody>
          <a:bodyPr wrap="square" rtlCol="0">
            <a:spAutoFit/>
          </a:bodyPr>
          <a:lstStyle/>
          <a:p>
            <a:r>
              <a:rPr lang="sr-Cyrl-BA" sz="2000" dirty="0">
                <a:latin typeface="Times New Roman" panose="02020603050405020304" pitchFamily="18" charset="0"/>
                <a:cs typeface="Times New Roman" panose="02020603050405020304" pitchFamily="18" charset="0"/>
              </a:rPr>
              <a:t>Париска шницла</a:t>
            </a:r>
            <a:endParaRPr lang="en-US" sz="2000" dirty="0"/>
          </a:p>
        </p:txBody>
      </p:sp>
      <p:sp>
        <p:nvSpPr>
          <p:cNvPr id="9" name="TextBox 8">
            <a:extLst>
              <a:ext uri="{FF2B5EF4-FFF2-40B4-BE49-F238E27FC236}">
                <a16:creationId xmlns:a16="http://schemas.microsoft.com/office/drawing/2014/main" id="{91CC173E-AD82-5190-6148-B90AB87509B2}"/>
              </a:ext>
            </a:extLst>
          </p:cNvPr>
          <p:cNvSpPr txBox="1"/>
          <p:nvPr/>
        </p:nvSpPr>
        <p:spPr>
          <a:xfrm>
            <a:off x="4171436" y="4943445"/>
            <a:ext cx="3020196" cy="400110"/>
          </a:xfrm>
          <a:prstGeom prst="rect">
            <a:avLst/>
          </a:prstGeom>
          <a:noFill/>
        </p:spPr>
        <p:txBody>
          <a:bodyPr wrap="square" rtlCol="0">
            <a:spAutoFit/>
          </a:bodyPr>
          <a:lstStyle/>
          <a:p>
            <a:r>
              <a:rPr lang="sr-Cyrl-BA" sz="2000" dirty="0">
                <a:latin typeface="Times New Roman" panose="02020603050405020304" pitchFamily="18" charset="0"/>
                <a:cs typeface="Times New Roman" panose="02020603050405020304" pitchFamily="18" charset="0"/>
              </a:rPr>
              <a:t>Карађорђева шницла</a:t>
            </a:r>
            <a:endParaRPr lang="en-US" sz="2000" dirty="0"/>
          </a:p>
        </p:txBody>
      </p:sp>
      <p:sp>
        <p:nvSpPr>
          <p:cNvPr id="11" name="TextBox 10">
            <a:extLst>
              <a:ext uri="{FF2B5EF4-FFF2-40B4-BE49-F238E27FC236}">
                <a16:creationId xmlns:a16="http://schemas.microsoft.com/office/drawing/2014/main" id="{EF7266D3-9AF1-5844-7D0E-24B2B0FAE69E}"/>
              </a:ext>
            </a:extLst>
          </p:cNvPr>
          <p:cNvSpPr txBox="1"/>
          <p:nvPr/>
        </p:nvSpPr>
        <p:spPr>
          <a:xfrm>
            <a:off x="8419071" y="3660758"/>
            <a:ext cx="2879389" cy="369332"/>
          </a:xfrm>
          <a:prstGeom prst="rect">
            <a:avLst/>
          </a:prstGeom>
          <a:noFill/>
        </p:spPr>
        <p:txBody>
          <a:bodyPr wrap="square">
            <a:spAutoFit/>
          </a:bodyPr>
          <a:lstStyle/>
          <a:p>
            <a:r>
              <a:rPr lang="sr-Cyrl-RS" dirty="0"/>
              <a:t>Телећи стек „Кордонблу“</a:t>
            </a:r>
            <a:endParaRPr lang="sr-Latn-RS" dirty="0"/>
          </a:p>
        </p:txBody>
      </p:sp>
      <p:sp>
        <p:nvSpPr>
          <p:cNvPr id="13" name="TextBox 12">
            <a:extLst>
              <a:ext uri="{FF2B5EF4-FFF2-40B4-BE49-F238E27FC236}">
                <a16:creationId xmlns:a16="http://schemas.microsoft.com/office/drawing/2014/main" id="{C218D8C1-50F0-5A42-932A-43ECF1E2B475}"/>
              </a:ext>
            </a:extLst>
          </p:cNvPr>
          <p:cNvSpPr txBox="1"/>
          <p:nvPr/>
        </p:nvSpPr>
        <p:spPr>
          <a:xfrm>
            <a:off x="840259" y="6374936"/>
            <a:ext cx="10256108" cy="369332"/>
          </a:xfrm>
          <a:prstGeom prst="rect">
            <a:avLst/>
          </a:prstGeom>
          <a:noFill/>
        </p:spPr>
        <p:txBody>
          <a:bodyPr wrap="square">
            <a:spAutoFit/>
          </a:bodyPr>
          <a:lstStyle/>
          <a:p>
            <a:r>
              <a:rPr lang="ru-RU" dirty="0"/>
              <a:t>(Кордон блу је орден светог духа који је Луј XV доделио, куварици грофице ди Бари)</a:t>
            </a:r>
            <a:endParaRPr lang="sr-Latn-RS" dirty="0"/>
          </a:p>
        </p:txBody>
      </p:sp>
      <p:sp>
        <p:nvSpPr>
          <p:cNvPr id="15" name="TextBox 14">
            <a:extLst>
              <a:ext uri="{FF2B5EF4-FFF2-40B4-BE49-F238E27FC236}">
                <a16:creationId xmlns:a16="http://schemas.microsoft.com/office/drawing/2014/main" id="{2D23349A-175D-840D-7202-7E55246C9A81}"/>
              </a:ext>
            </a:extLst>
          </p:cNvPr>
          <p:cNvSpPr txBox="1"/>
          <p:nvPr/>
        </p:nvSpPr>
        <p:spPr>
          <a:xfrm>
            <a:off x="8336691" y="5369506"/>
            <a:ext cx="3501082" cy="646331"/>
          </a:xfrm>
          <a:prstGeom prst="rect">
            <a:avLst/>
          </a:prstGeom>
          <a:noFill/>
        </p:spPr>
        <p:txBody>
          <a:bodyPr wrap="square">
            <a:spAutoFit/>
          </a:bodyPr>
          <a:lstStyle/>
          <a:p>
            <a:r>
              <a:rPr lang="ru-RU" dirty="0"/>
              <a:t>Телећи стек – шницла на београдски начи</a:t>
            </a:r>
            <a:endParaRPr lang="sr-Latn-RS" dirty="0"/>
          </a:p>
        </p:txBody>
      </p:sp>
    </p:spTree>
    <p:extLst>
      <p:ext uri="{BB962C8B-B14F-4D97-AF65-F5344CB8AC3E}">
        <p14:creationId xmlns:p14="http://schemas.microsoft.com/office/powerpoint/2010/main" val="351033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02A3-54AA-6A39-7D63-66D57D7CD264}"/>
              </a:ext>
            </a:extLst>
          </p:cNvPr>
          <p:cNvSpPr>
            <a:spLocks noGrp="1"/>
          </p:cNvSpPr>
          <p:nvPr>
            <p:ph type="title"/>
          </p:nvPr>
        </p:nvSpPr>
        <p:spPr>
          <a:xfrm>
            <a:off x="838200" y="365125"/>
            <a:ext cx="10515600" cy="549275"/>
          </a:xfrm>
        </p:spPr>
        <p:txBody>
          <a:bodyPr>
            <a:normAutofit fontScale="90000"/>
          </a:bodyPr>
          <a:lstStyle/>
          <a:p>
            <a:r>
              <a:rPr lang="ru-RU" dirty="0"/>
              <a:t>Хајдучки ћевап</a:t>
            </a:r>
            <a:endParaRPr lang="sr-Latn-RS" dirty="0"/>
          </a:p>
        </p:txBody>
      </p:sp>
      <p:sp>
        <p:nvSpPr>
          <p:cNvPr id="3" name="Content Placeholder 2">
            <a:extLst>
              <a:ext uri="{FF2B5EF4-FFF2-40B4-BE49-F238E27FC236}">
                <a16:creationId xmlns:a16="http://schemas.microsoft.com/office/drawing/2014/main" id="{EBFFCDF4-687A-6C8E-A096-AFA55B900528}"/>
              </a:ext>
            </a:extLst>
          </p:cNvPr>
          <p:cNvSpPr>
            <a:spLocks noGrp="1"/>
          </p:cNvSpPr>
          <p:nvPr>
            <p:ph idx="1"/>
          </p:nvPr>
        </p:nvSpPr>
        <p:spPr>
          <a:xfrm>
            <a:off x="238897" y="1210963"/>
            <a:ext cx="11607114" cy="5647038"/>
          </a:xfrm>
        </p:spPr>
        <p:txBody>
          <a:bodyPr>
            <a:normAutofit fontScale="77500" lnSpcReduction="20000"/>
          </a:bodyPr>
          <a:lstStyle/>
          <a:p>
            <a:r>
              <a:rPr lang="ru-RU" dirty="0"/>
              <a:t>Потребне намирнице: 2 кг свињског филеа или меса од бута, 1 кг кромпира, 500 г црног лука, 3 дл уља, 500 г суве сланине, 20 г соли, веза першуновог лишћа, млевени бибер. Прилог: 10 комада печеног парадајза. За подлогу 1 кг динстаног пиринча. </a:t>
            </a:r>
          </a:p>
          <a:p>
            <a:r>
              <a:rPr lang="ru-RU" dirty="0"/>
              <a:t>Начин рада: филе ставити на радну даску, одстранити опну, масно ткиво и жилице. Потом сећи медаљончиће, попречно у односу на мишићна влакна. За једну особу седам до осам комада. Потом медаљончиће лагано излупати и формирати нове округлог облика пречника 5 цм и дебљине 1 цм. Кромпир опрати, ољуштити а потом исећи на шните пречника 5цм и дебљине 1 цм. За једну особу шест до седам комада. Исечене шните кромпира бланширати. Црни лук, ољушити, исећи на колутове, сотирати, посолити и зачинити млевеним бибером и першуновим лишћем. Суву сланину са кожуром исећи попреко у облику каиша, ширине 1,5 цм. Исечене каишеве сланине на неколико места засећи до коже и сотирати до златножуте боје, а потом их формирати у облику венца. Низање ражњића: на жицу ражњића низати прво медаљончић од меса а потом бланширану шниту кромпира, медаљончић, шнита кромпира и тако завршити са медаљончићем. Пржење-печење хајдучког ћевапа: на умерено загрејану и премазану плотну или у тигању испећи хајдучки ћевап-ражњић до златножуте боје. Приликом печења хајдучки ћевап не бости већ исти окретати кухињским машицама. На крају термичке обраде хајдучки ћевап посолити и зачинити. Избор овала за сервирање и сервирање: на изабран овал формирати подлогу од динстаног пиринча у облику ражнића. Преко подлоге од пиринча ставити ћевап, исти прелити сотираним луком, а преко сложити венац од сотиране сланине. На слободан део овала ставити печен парадајз. Овал декорисати букетићима француског першуна. Хајдучки ћевап служити топао. Хајдучки ћевап се може сервирати посебно за једну особу или на једном овалу за више особа</a:t>
            </a:r>
            <a:endParaRPr lang="sr-Latn-RS" dirty="0"/>
          </a:p>
        </p:txBody>
      </p:sp>
    </p:spTree>
    <p:extLst>
      <p:ext uri="{BB962C8B-B14F-4D97-AF65-F5344CB8AC3E}">
        <p14:creationId xmlns:p14="http://schemas.microsoft.com/office/powerpoint/2010/main" val="994267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79F3-C1FA-935D-BAA7-BCC1B3E56270}"/>
              </a:ext>
            </a:extLst>
          </p:cNvPr>
          <p:cNvSpPr>
            <a:spLocks noGrp="1"/>
          </p:cNvSpPr>
          <p:nvPr>
            <p:ph type="title"/>
          </p:nvPr>
        </p:nvSpPr>
        <p:spPr>
          <a:xfrm>
            <a:off x="838200" y="365126"/>
            <a:ext cx="10515600" cy="903502"/>
          </a:xfrm>
        </p:spPr>
        <p:txBody>
          <a:bodyPr/>
          <a:lstStyle/>
          <a:p>
            <a:r>
              <a:rPr lang="ru-RU" dirty="0"/>
              <a:t>Бифтек на природан начин</a:t>
            </a:r>
            <a:endParaRPr lang="sr-Latn-RS" dirty="0"/>
          </a:p>
        </p:txBody>
      </p:sp>
      <p:sp>
        <p:nvSpPr>
          <p:cNvPr id="3" name="Content Placeholder 2">
            <a:extLst>
              <a:ext uri="{FF2B5EF4-FFF2-40B4-BE49-F238E27FC236}">
                <a16:creationId xmlns:a16="http://schemas.microsoft.com/office/drawing/2014/main" id="{81C7C28E-88FB-88D0-F9A1-BF565848E4AC}"/>
              </a:ext>
            </a:extLst>
          </p:cNvPr>
          <p:cNvSpPr>
            <a:spLocks noGrp="1"/>
          </p:cNvSpPr>
          <p:nvPr>
            <p:ph idx="1"/>
          </p:nvPr>
        </p:nvSpPr>
        <p:spPr>
          <a:xfrm>
            <a:off x="172995" y="1268628"/>
            <a:ext cx="11705967" cy="5589372"/>
          </a:xfrm>
        </p:spPr>
        <p:txBody>
          <a:bodyPr>
            <a:normAutofit lnSpcReduction="10000"/>
          </a:bodyPr>
          <a:lstStyle/>
          <a:p>
            <a:r>
              <a:rPr lang="ru-RU" dirty="0"/>
              <a:t>Начин рада: од одлежаног говеђег филеа сећи месо попречно у односу на мишићна влакна. Један комад, 200 г, за једну особу. Исечене комаде бифтека благо излупати а потом формирати округлог облика, висине два до три цм, са пречником шест до осам центиметара. Обликован бифтек, обложити тракама фолије (како се не би деформисали приликом т/о), потом бифтек посолити, зачинити млевеним бибером и премазати сенфом. Термичка обрада-пржење: у тигањ на умерено загрејаном бутеру, опећи бифтек, са обе стране, до златножуте боје. Термичка обрада траје четири до пет минута. Бифтек се пече полупечен-инглиш, једино уколико гост другачије жели. Избор овала и прилога за сервирање и сервирање: на одговарајући овал, ставити обликован печен крутон (висине 2 цм). Изабран прилог сложити на једну половину овала. Гастрономија 367 Преко крутона ставити бифтек. Преко бифтека ставити по једну коцку бутера уваљану у исечено першуново лишће и топло служити.</a:t>
            </a:r>
            <a:endParaRPr lang="sr-Latn-RS" dirty="0"/>
          </a:p>
        </p:txBody>
      </p:sp>
    </p:spTree>
    <p:extLst>
      <p:ext uri="{BB962C8B-B14F-4D97-AF65-F5344CB8AC3E}">
        <p14:creationId xmlns:p14="http://schemas.microsoft.com/office/powerpoint/2010/main" val="190726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7620-BE5D-C43B-F854-86B72E67ECDB}"/>
              </a:ext>
            </a:extLst>
          </p:cNvPr>
          <p:cNvSpPr>
            <a:spLocks noGrp="1"/>
          </p:cNvSpPr>
          <p:nvPr>
            <p:ph type="title"/>
          </p:nvPr>
        </p:nvSpPr>
        <p:spPr>
          <a:xfrm>
            <a:off x="838200" y="365126"/>
            <a:ext cx="10515600" cy="788172"/>
          </a:xfrm>
        </p:spPr>
        <p:txBody>
          <a:bodyPr>
            <a:normAutofit fontScale="90000"/>
          </a:bodyPr>
          <a:lstStyle/>
          <a:p>
            <a:r>
              <a:rPr lang="ru-RU" dirty="0"/>
              <a:t>Шатобријан (дупли бифтек) на природан начин</a:t>
            </a:r>
            <a:endParaRPr lang="sr-Latn-RS" dirty="0"/>
          </a:p>
        </p:txBody>
      </p:sp>
      <p:sp>
        <p:nvSpPr>
          <p:cNvPr id="3" name="Content Placeholder 2">
            <a:extLst>
              <a:ext uri="{FF2B5EF4-FFF2-40B4-BE49-F238E27FC236}">
                <a16:creationId xmlns:a16="http://schemas.microsoft.com/office/drawing/2014/main" id="{6658A399-DA16-A32A-D3D5-8F199299F9BC}"/>
              </a:ext>
            </a:extLst>
          </p:cNvPr>
          <p:cNvSpPr>
            <a:spLocks noGrp="1"/>
          </p:cNvSpPr>
          <p:nvPr>
            <p:ph idx="1"/>
          </p:nvPr>
        </p:nvSpPr>
        <p:spPr>
          <a:xfrm>
            <a:off x="181232" y="1556950"/>
            <a:ext cx="11796584" cy="5301050"/>
          </a:xfrm>
        </p:spPr>
        <p:txBody>
          <a:bodyPr>
            <a:normAutofit fontScale="77500" lnSpcReduction="20000"/>
          </a:bodyPr>
          <a:lstStyle/>
          <a:p>
            <a:r>
              <a:rPr lang="ru-RU" dirty="0"/>
              <a:t>Потребне намирнице: 2 кг говеђег филеа, 200 г бутера, 20 г соли, белог млевеног бибера, сенфа. За подлогу: 10 комада обликованог и печеног тоста. Прилог и декорација: 500 г помфрита, 500 г крокета, 500 г сотираног спанаћа, 500 г сотираних печурака, 10 комада печеног парадајза, веза першуновог лишћа. Начин рада: од одлежаног филеа исећи месо попречно у односу на мишићна влакна. Један комад, 400 г, за две особе. Исечене комаде филеа благо излупати а потом формирати шатобријан овалног облика. Висина обликованог шатобријана треба да износи два до три цм, дужина 15–16 цм са пречником 10–12 цм. Обликован шатобријан, обложити тракама фолије (како се не би деформисали приликом термичке обраде). Потом посолити, зачинити млевеним бибером и премазати сенфом. Термичка обрада-пржење: у тигањ на умерено загрејаном бутеру, опећи шатобријан, са обе стране, до златножуте боје пет до шест минута. Шатобријан се пече полупечен-инглиш, једино уколико гост другачије жели. Избор овала и прилога за сервирање и сервирање: изабран овал украсити топлом декорацијом. Потом на декорисан овал, ставити обликован печен крутон (висине 2 цм). Изабран прилог сложити на једну половину овала. Печен парадајз и букетић француског першуна, ставити на слободан део овала. Печен шатобријан ставити на радну даску и исти засећи, прво уздуж на половине а потом попреко на четвртине или шестине. Приликом сечења водити рачуна да расецање буде дубље од половине. Преко крутона сложити засечен шатобријан. Преко сваког засеченог комада ставити по једну коцку бутера уваљану у исечено першуново лишће и топло служити. Шатобријан се може сервирати посебно за једну особу на једном овалу, или на једном овалу за више особа</a:t>
            </a:r>
            <a:endParaRPr lang="sr-Latn-RS" dirty="0"/>
          </a:p>
        </p:txBody>
      </p:sp>
    </p:spTree>
    <p:extLst>
      <p:ext uri="{BB962C8B-B14F-4D97-AF65-F5344CB8AC3E}">
        <p14:creationId xmlns:p14="http://schemas.microsoft.com/office/powerpoint/2010/main" val="238808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390B-A252-9C41-6E4E-5A2B7DDA4D8F}"/>
              </a:ext>
            </a:extLst>
          </p:cNvPr>
          <p:cNvSpPr>
            <a:spLocks noGrp="1"/>
          </p:cNvSpPr>
          <p:nvPr>
            <p:ph type="title"/>
          </p:nvPr>
        </p:nvSpPr>
        <p:spPr>
          <a:xfrm>
            <a:off x="838200" y="365125"/>
            <a:ext cx="10515600" cy="639891"/>
          </a:xfrm>
        </p:spPr>
        <p:txBody>
          <a:bodyPr>
            <a:normAutofit fontScale="90000"/>
          </a:bodyPr>
          <a:lstStyle/>
          <a:p>
            <a:r>
              <a:rPr lang="ru-RU" dirty="0"/>
              <a:t>Татарски бифтек</a:t>
            </a:r>
            <a:endParaRPr lang="sr-Latn-RS" dirty="0"/>
          </a:p>
        </p:txBody>
      </p:sp>
      <p:sp>
        <p:nvSpPr>
          <p:cNvPr id="3" name="Content Placeholder 2">
            <a:extLst>
              <a:ext uri="{FF2B5EF4-FFF2-40B4-BE49-F238E27FC236}">
                <a16:creationId xmlns:a16="http://schemas.microsoft.com/office/drawing/2014/main" id="{B9F239A0-80B3-9F2B-0766-14E7DE227EC8}"/>
              </a:ext>
            </a:extLst>
          </p:cNvPr>
          <p:cNvSpPr>
            <a:spLocks noGrp="1"/>
          </p:cNvSpPr>
          <p:nvPr>
            <p:ph idx="1"/>
          </p:nvPr>
        </p:nvSpPr>
        <p:spPr>
          <a:xfrm>
            <a:off x="181233" y="1005016"/>
            <a:ext cx="11755394" cy="5852984"/>
          </a:xfrm>
        </p:spPr>
        <p:txBody>
          <a:bodyPr>
            <a:normAutofit fontScale="92500" lnSpcReduction="20000"/>
          </a:bodyPr>
          <a:lstStyle/>
          <a:p>
            <a:r>
              <a:rPr lang="ru-RU" dirty="0"/>
              <a:t>Потребне намирнице: 2 кг говеђег филеа, 10 ком жуманаца, 40 г соли, 100 г црног лука, 1 г млевеног бибера, 2 г алеве паприке, 1 г млевеног кима, веза першуновог лишћа, 50 г сенфа, 50 г киселих капри, 50 г киселих краставчића, 50 г печене љуте папричице, 1 дл уља, 1 дл г сока од лимуна, 2 дл соса од мајонеза, 0,2 мл коњака, кечапа, ворчестера, 200 г бутера и тост по потреби.</a:t>
            </a:r>
          </a:p>
          <a:p>
            <a:r>
              <a:rPr lang="ru-RU" dirty="0"/>
              <a:t>Начин рада: одлежан говеђи-јунећи филе ситно исецкати или самлети. Млевено месо филеа компактно саставити и формирати у облику лоптице. Избор овала-тањира за сервирање: избор овала-тањира зависи од броја особа и сервиса. На средину изабраног округлог тањира „Р“ ставити формиран татарски бифтек. На средини бифтека направити удубљење и у исто ставити жуманце. На жуманце ставити зрно грашка или бибера. Обликовање, пуњење и сервирање корпица са зачинима: обликовати корпице по жељи од црног лука, свежег краставца, лимуна или неке друге намирнице. Сваку корпицу напунити са: сољу, ситно исеченим црним луком, млевеним бибером, алевом паприком, кимом, ситно исеченим першуновим лишћем, сенфом, ситно исеченим каприма, ситно исеченим краставчићима и љутим папричицама. Напуњене и декорисане корпице сложити око татар бифтека. Посебно сервирати: уље, сок од лимуна, сос мајонез, коњак, кечап, ворчестер и друге зачине. Сервирање тоста и бутера: бутер сервирати на посебан тањир на подлози зелене салате. Печен топао тост сервирати у платненој салвети и одмах служити.</a:t>
            </a:r>
            <a:endParaRPr lang="sr-Latn-RS" dirty="0"/>
          </a:p>
        </p:txBody>
      </p:sp>
    </p:spTree>
    <p:extLst>
      <p:ext uri="{BB962C8B-B14F-4D97-AF65-F5344CB8AC3E}">
        <p14:creationId xmlns:p14="http://schemas.microsoft.com/office/powerpoint/2010/main" val="82390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9186B-1C74-177E-E4F4-8131A53BFCB7}"/>
              </a:ext>
            </a:extLst>
          </p:cNvPr>
          <p:cNvSpPr>
            <a:spLocks noGrp="1"/>
          </p:cNvSpPr>
          <p:nvPr>
            <p:ph type="title"/>
          </p:nvPr>
        </p:nvSpPr>
        <p:spPr>
          <a:xfrm>
            <a:off x="327804" y="365125"/>
            <a:ext cx="11025996" cy="1325563"/>
          </a:xfrm>
        </p:spPr>
        <p:txBody>
          <a:bodyPr/>
          <a:lstStyle/>
          <a:p>
            <a:r>
              <a:rPr lang="sr-Cyrl-RS" b="1" dirty="0"/>
              <a:t>Бифтек Велингтон</a:t>
            </a:r>
            <a:endParaRPr lang="sr-Latn-RS" b="1" dirty="0"/>
          </a:p>
        </p:txBody>
      </p:sp>
      <p:pic>
        <p:nvPicPr>
          <p:cNvPr id="7" name="Picture 6">
            <a:extLst>
              <a:ext uri="{FF2B5EF4-FFF2-40B4-BE49-F238E27FC236}">
                <a16:creationId xmlns:a16="http://schemas.microsoft.com/office/drawing/2014/main" id="{6FFE9C89-8211-63D4-2B36-F4C045C25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585"/>
            <a:ext cx="6556843" cy="4177794"/>
          </a:xfrm>
          <a:prstGeom prst="ellipse">
            <a:avLst/>
          </a:prstGeom>
          <a:ln>
            <a:noFill/>
          </a:ln>
          <a:effectLst>
            <a:softEdge rad="112500"/>
          </a:effectLst>
        </p:spPr>
      </p:pic>
      <p:pic>
        <p:nvPicPr>
          <p:cNvPr id="8" name="Picture 7">
            <a:extLst>
              <a:ext uri="{FF2B5EF4-FFF2-40B4-BE49-F238E27FC236}">
                <a16:creationId xmlns:a16="http://schemas.microsoft.com/office/drawing/2014/main" id="{B49147BF-6DC5-F9EE-4BE3-66826E6FD8AB}"/>
              </a:ext>
            </a:extLst>
          </p:cNvPr>
          <p:cNvPicPr>
            <a:picLocks noChangeAspect="1"/>
          </p:cNvPicPr>
          <p:nvPr/>
        </p:nvPicPr>
        <p:blipFill>
          <a:blip r:embed="rId3"/>
          <a:stretch>
            <a:fillRect/>
          </a:stretch>
        </p:blipFill>
        <p:spPr>
          <a:xfrm>
            <a:off x="5450360" y="119574"/>
            <a:ext cx="6622029" cy="4621908"/>
          </a:xfrm>
          <a:prstGeom prst="ellipse">
            <a:avLst/>
          </a:prstGeom>
          <a:ln>
            <a:noFill/>
          </a:ln>
          <a:effectLst>
            <a:softEdge rad="112500"/>
          </a:effectLst>
        </p:spPr>
      </p:pic>
    </p:spTree>
    <p:extLst>
      <p:ext uri="{BB962C8B-B14F-4D97-AF65-F5344CB8AC3E}">
        <p14:creationId xmlns:p14="http://schemas.microsoft.com/office/powerpoint/2010/main" val="125154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2CE6-404B-1B7D-E2BA-58B9E7BA1541}"/>
              </a:ext>
            </a:extLst>
          </p:cNvPr>
          <p:cNvSpPr>
            <a:spLocks noGrp="1"/>
          </p:cNvSpPr>
          <p:nvPr>
            <p:ph type="title"/>
          </p:nvPr>
        </p:nvSpPr>
        <p:spPr>
          <a:xfrm>
            <a:off x="838200" y="365125"/>
            <a:ext cx="10515600" cy="532799"/>
          </a:xfrm>
        </p:spPr>
        <p:txBody>
          <a:bodyPr>
            <a:normAutofit fontScale="90000"/>
          </a:bodyPr>
          <a:lstStyle/>
          <a:p>
            <a:r>
              <a:rPr lang="ru-RU" b="1" dirty="0"/>
              <a:t>Готова</a:t>
            </a:r>
            <a:r>
              <a:rPr lang="ru-RU" dirty="0"/>
              <a:t> </a:t>
            </a:r>
            <a:r>
              <a:rPr lang="ru-RU" b="1" dirty="0"/>
              <a:t>јела</a:t>
            </a:r>
            <a:endParaRPr lang="sr-Latn-RS" b="1" dirty="0"/>
          </a:p>
        </p:txBody>
      </p:sp>
      <p:sp>
        <p:nvSpPr>
          <p:cNvPr id="3" name="Content Placeholder 2">
            <a:extLst>
              <a:ext uri="{FF2B5EF4-FFF2-40B4-BE49-F238E27FC236}">
                <a16:creationId xmlns:a16="http://schemas.microsoft.com/office/drawing/2014/main" id="{EE189504-C185-8E1C-CE51-EA3C869EEDBE}"/>
              </a:ext>
            </a:extLst>
          </p:cNvPr>
          <p:cNvSpPr>
            <a:spLocks noGrp="1"/>
          </p:cNvSpPr>
          <p:nvPr>
            <p:ph idx="1"/>
          </p:nvPr>
        </p:nvSpPr>
        <p:spPr>
          <a:xfrm>
            <a:off x="1" y="1029731"/>
            <a:ext cx="12192000" cy="5725296"/>
          </a:xfrm>
        </p:spPr>
        <p:txBody>
          <a:bodyPr>
            <a:noAutofit/>
          </a:bodyPr>
          <a:lstStyle/>
          <a:p>
            <a:r>
              <a:rPr lang="ru-RU" sz="3600" dirty="0"/>
              <a:t>Припадају групи топлих месних јела која се унапред припремају. </a:t>
            </a:r>
          </a:p>
          <a:p>
            <a:r>
              <a:rPr lang="ru-RU" sz="3600" dirty="0"/>
              <a:t>Најчешће се припремају у пансионским хотелима и ресторанима, у екпрес ресторанима, у радничким ресторанима, у ресторанима друштвене исхране, у специјализованим ресторанима за готова јела, ређе у хотелима више категорије и ресторанима пролазног типа. </a:t>
            </a:r>
          </a:p>
          <a:p>
            <a:r>
              <a:rPr lang="ru-RU" sz="3600" dirty="0"/>
              <a:t>Предност готових јела је у томе што се истовремено припрема више порција-обеда, што омогућава рационалније коришћење намирница и режијских трошкова</a:t>
            </a:r>
          </a:p>
        </p:txBody>
      </p:sp>
    </p:spTree>
    <p:extLst>
      <p:ext uri="{BB962C8B-B14F-4D97-AF65-F5344CB8AC3E}">
        <p14:creationId xmlns:p14="http://schemas.microsoft.com/office/powerpoint/2010/main" val="29621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37DF-D6C7-F3E4-9CA5-3CA0791308FA}"/>
              </a:ext>
            </a:extLst>
          </p:cNvPr>
          <p:cNvSpPr>
            <a:spLocks noGrp="1"/>
          </p:cNvSpPr>
          <p:nvPr>
            <p:ph type="title"/>
          </p:nvPr>
        </p:nvSpPr>
        <p:spPr/>
        <p:txBody>
          <a:bodyPr/>
          <a:lstStyle/>
          <a:p>
            <a:r>
              <a:rPr lang="ru-RU" b="1" dirty="0">
                <a:latin typeface="Times New Roman" panose="02020603050405020304" pitchFamily="18" charset="0"/>
                <a:ea typeface="Calibri" panose="020F0502020204030204" pitchFamily="34" charset="0"/>
              </a:rPr>
              <a:t>Т</a:t>
            </a:r>
            <a:r>
              <a:rPr lang="ru-RU" sz="4400" b="1" dirty="0">
                <a:effectLst/>
                <a:latin typeface="Times New Roman" panose="02020603050405020304" pitchFamily="18" charset="0"/>
                <a:ea typeface="Calibri" panose="020F0502020204030204" pitchFamily="34" charset="0"/>
              </a:rPr>
              <a:t>урнедо</a:t>
            </a:r>
            <a:endParaRPr lang="sr-Latn-RS" dirty="0"/>
          </a:p>
        </p:txBody>
      </p:sp>
      <p:sp>
        <p:nvSpPr>
          <p:cNvPr id="3" name="Content Placeholder 2">
            <a:extLst>
              <a:ext uri="{FF2B5EF4-FFF2-40B4-BE49-F238E27FC236}">
                <a16:creationId xmlns:a16="http://schemas.microsoft.com/office/drawing/2014/main" id="{5E33E8E9-A546-2A18-7D34-F6757D6BB483}"/>
              </a:ext>
            </a:extLst>
          </p:cNvPr>
          <p:cNvSpPr>
            <a:spLocks noGrp="1"/>
          </p:cNvSpPr>
          <p:nvPr>
            <p:ph idx="1"/>
          </p:nvPr>
        </p:nvSpPr>
        <p:spPr/>
        <p:txBody>
          <a:bodyPr/>
          <a:lstStyle/>
          <a:p>
            <a:endParaRPr lang="sr-Cyrl-RS" dirty="0"/>
          </a:p>
          <a:p>
            <a:endParaRPr lang="sr-Latn-RS" dirty="0"/>
          </a:p>
        </p:txBody>
      </p:sp>
      <p:pic>
        <p:nvPicPr>
          <p:cNvPr id="5" name="Picture 4">
            <a:extLst>
              <a:ext uri="{FF2B5EF4-FFF2-40B4-BE49-F238E27FC236}">
                <a16:creationId xmlns:a16="http://schemas.microsoft.com/office/drawing/2014/main" id="{FFFEF09E-5338-FCF4-0DBA-5FDBE4DAA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368" y="774356"/>
            <a:ext cx="9121180" cy="5931243"/>
          </a:xfrm>
          <a:prstGeom prst="ellipse">
            <a:avLst/>
          </a:prstGeom>
          <a:ln>
            <a:noFill/>
          </a:ln>
          <a:effectLst>
            <a:softEdge rad="112500"/>
          </a:effectLst>
        </p:spPr>
      </p:pic>
    </p:spTree>
    <p:extLst>
      <p:ext uri="{BB962C8B-B14F-4D97-AF65-F5344CB8AC3E}">
        <p14:creationId xmlns:p14="http://schemas.microsoft.com/office/powerpoint/2010/main" val="1552239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3121-5AE0-9C59-C502-775353D36D21}"/>
              </a:ext>
            </a:extLst>
          </p:cNvPr>
          <p:cNvSpPr>
            <a:spLocks noGrp="1"/>
          </p:cNvSpPr>
          <p:nvPr>
            <p:ph type="title"/>
          </p:nvPr>
        </p:nvSpPr>
        <p:spPr>
          <a:xfrm>
            <a:off x="838200" y="365125"/>
            <a:ext cx="10515600" cy="648129"/>
          </a:xfrm>
        </p:spPr>
        <p:txBody>
          <a:bodyPr>
            <a:normAutofit fontScale="90000"/>
          </a:bodyPr>
          <a:lstStyle/>
          <a:p>
            <a:r>
              <a:rPr lang="ru-RU" b="1" dirty="0">
                <a:latin typeface="Times New Roman" panose="02020603050405020304" pitchFamily="18" charset="0"/>
                <a:ea typeface="Calibri" panose="020F0502020204030204" pitchFamily="34" charset="0"/>
              </a:rPr>
              <a:t>С</a:t>
            </a:r>
            <a:r>
              <a:rPr lang="ru-RU" sz="4400" b="1" dirty="0">
                <a:effectLst/>
                <a:latin typeface="Times New Roman" panose="02020603050405020304" pitchFamily="18" charset="0"/>
                <a:ea typeface="Calibri" panose="020F0502020204030204" pitchFamily="34" charset="0"/>
              </a:rPr>
              <a:t>оте Строганоф</a:t>
            </a:r>
            <a:endParaRPr lang="sr-Latn-RS" dirty="0"/>
          </a:p>
        </p:txBody>
      </p:sp>
      <p:pic>
        <p:nvPicPr>
          <p:cNvPr id="5" name="Content Placeholder 4">
            <a:extLst>
              <a:ext uri="{FF2B5EF4-FFF2-40B4-BE49-F238E27FC236}">
                <a16:creationId xmlns:a16="http://schemas.microsoft.com/office/drawing/2014/main" id="{C0146512-F659-7112-6347-1B1EE823384F}"/>
              </a:ext>
            </a:extLst>
          </p:cNvPr>
          <p:cNvPicPr>
            <a:picLocks noGrp="1" noChangeAspect="1"/>
          </p:cNvPicPr>
          <p:nvPr>
            <p:ph idx="1"/>
          </p:nvPr>
        </p:nvPicPr>
        <p:blipFill>
          <a:blip r:embed="rId2"/>
          <a:stretch>
            <a:fillRect/>
          </a:stretch>
        </p:blipFill>
        <p:spPr>
          <a:xfrm>
            <a:off x="2158314" y="822272"/>
            <a:ext cx="7728177" cy="6035728"/>
          </a:xfrm>
          <a:prstGeom prst="ellipse">
            <a:avLst/>
          </a:prstGeom>
          <a:ln>
            <a:noFill/>
          </a:ln>
          <a:effectLst>
            <a:softEdge rad="112500"/>
          </a:effectLst>
        </p:spPr>
      </p:pic>
    </p:spTree>
    <p:extLst>
      <p:ext uri="{BB962C8B-B14F-4D97-AF65-F5344CB8AC3E}">
        <p14:creationId xmlns:p14="http://schemas.microsoft.com/office/powerpoint/2010/main" val="3589813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31D87A-FF5A-F8A4-D229-7D33C2F8C51B}"/>
              </a:ext>
            </a:extLst>
          </p:cNvPr>
          <p:cNvPicPr>
            <a:picLocks noChangeAspect="1"/>
          </p:cNvPicPr>
          <p:nvPr/>
        </p:nvPicPr>
        <p:blipFill>
          <a:blip r:embed="rId2"/>
          <a:stretch>
            <a:fillRect/>
          </a:stretch>
        </p:blipFill>
        <p:spPr>
          <a:xfrm>
            <a:off x="-36508" y="-75271"/>
            <a:ext cx="12192000" cy="6856783"/>
          </a:xfrm>
          <a:prstGeom prst="rect">
            <a:avLst/>
          </a:prstGeom>
        </p:spPr>
      </p:pic>
      <p:sp>
        <p:nvSpPr>
          <p:cNvPr id="5" name="Scroll: Vertical 4">
            <a:extLst>
              <a:ext uri="{FF2B5EF4-FFF2-40B4-BE49-F238E27FC236}">
                <a16:creationId xmlns:a16="http://schemas.microsoft.com/office/drawing/2014/main" id="{106974CA-E1C6-1C4D-3E10-EE8177F79D04}"/>
              </a:ext>
            </a:extLst>
          </p:cNvPr>
          <p:cNvSpPr/>
          <p:nvPr/>
        </p:nvSpPr>
        <p:spPr>
          <a:xfrm>
            <a:off x="225673" y="1336366"/>
            <a:ext cx="3434881" cy="2428325"/>
          </a:xfrm>
          <a:prstGeom prst="verticalScroll">
            <a:avLst/>
          </a:prstGeom>
          <a:ln>
            <a:solidFill>
              <a:schemeClr val="tx1">
                <a:lumMod val="95000"/>
                <a:lumOff val="5000"/>
              </a:schemeClr>
            </a:solidFill>
            <a:headEnd type="none" w="med" len="med"/>
            <a:tailEnd type="none" w="med" len="med"/>
          </a:ln>
          <a:effectLst>
            <a:glow rad="101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2800" dirty="0"/>
              <a:t>Месо стоке за клање,  пернате живине,  дивљачи,  риба</a:t>
            </a:r>
            <a:endParaRPr lang="en-US" sz="2800" dirty="0"/>
          </a:p>
        </p:txBody>
      </p:sp>
      <p:sp>
        <p:nvSpPr>
          <p:cNvPr id="12" name="Scroll: Vertical 11">
            <a:extLst>
              <a:ext uri="{FF2B5EF4-FFF2-40B4-BE49-F238E27FC236}">
                <a16:creationId xmlns:a16="http://schemas.microsoft.com/office/drawing/2014/main" id="{4E17969E-1374-2027-5122-EF85B930E899}"/>
              </a:ext>
            </a:extLst>
          </p:cNvPr>
          <p:cNvSpPr/>
          <p:nvPr/>
        </p:nvSpPr>
        <p:spPr>
          <a:xfrm>
            <a:off x="8271011" y="190537"/>
            <a:ext cx="3801517" cy="2529340"/>
          </a:xfrm>
          <a:prstGeom prst="verticalScroll">
            <a:avLst/>
          </a:prstGeom>
          <a:effectLst>
            <a:glow rad="228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dirty="0"/>
              <a:t>За припремање готових јела потребан је дужи радни поступак, тј. дужа термичка обрада</a:t>
            </a:r>
            <a:endParaRPr lang="en-US" sz="2400" dirty="0"/>
          </a:p>
        </p:txBody>
      </p:sp>
      <p:sp>
        <p:nvSpPr>
          <p:cNvPr id="13" name="Scroll: Vertical 12">
            <a:extLst>
              <a:ext uri="{FF2B5EF4-FFF2-40B4-BE49-F238E27FC236}">
                <a16:creationId xmlns:a16="http://schemas.microsoft.com/office/drawing/2014/main" id="{0DD9A60B-AAD2-AD65-4AFD-A12D0A925777}"/>
              </a:ext>
            </a:extLst>
          </p:cNvPr>
          <p:cNvSpPr/>
          <p:nvPr/>
        </p:nvSpPr>
        <p:spPr>
          <a:xfrm>
            <a:off x="4029769" y="298824"/>
            <a:ext cx="3872027" cy="3054297"/>
          </a:xfrm>
          <a:prstGeom prst="verticalScroll">
            <a:avLst/>
          </a:prstGeom>
          <a:effectLst>
            <a:glow rad="1397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2400" dirty="0"/>
              <a:t>Користе се тврђа и жилавија меса од којих се разним кулинарским методама припремају укусна и тражена јела</a:t>
            </a:r>
            <a:endParaRPr lang="ru-RU" sz="2400" dirty="0">
              <a:latin typeface="Times New Roman" panose="02020603050405020304" pitchFamily="18" charset="0"/>
              <a:cs typeface="Times New Roman" panose="02020603050405020304" pitchFamily="18" charset="0"/>
            </a:endParaRPr>
          </a:p>
        </p:txBody>
      </p:sp>
      <p:sp>
        <p:nvSpPr>
          <p:cNvPr id="14" name="Arrow: Right 13">
            <a:extLst>
              <a:ext uri="{FF2B5EF4-FFF2-40B4-BE49-F238E27FC236}">
                <a16:creationId xmlns:a16="http://schemas.microsoft.com/office/drawing/2014/main" id="{89FA2D43-E194-9F26-9A60-6F2C4537994F}"/>
              </a:ext>
            </a:extLst>
          </p:cNvPr>
          <p:cNvSpPr/>
          <p:nvPr/>
        </p:nvSpPr>
        <p:spPr>
          <a:xfrm rot="20927071">
            <a:off x="3578489" y="4878177"/>
            <a:ext cx="983151" cy="603681"/>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55081AB6-6546-2230-0F53-D01C09555B88}"/>
              </a:ext>
            </a:extLst>
          </p:cNvPr>
          <p:cNvSpPr/>
          <p:nvPr/>
        </p:nvSpPr>
        <p:spPr>
          <a:xfrm rot="20927071">
            <a:off x="7740587" y="4229537"/>
            <a:ext cx="884470" cy="603681"/>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8BF4A09B-5FE0-B8B7-48BB-CBF559751792}"/>
              </a:ext>
            </a:extLst>
          </p:cNvPr>
          <p:cNvSpPr txBox="1">
            <a:spLocks/>
          </p:cNvSpPr>
          <p:nvPr/>
        </p:nvSpPr>
        <p:spPr>
          <a:xfrm>
            <a:off x="260011" y="161016"/>
            <a:ext cx="3626216" cy="1175351"/>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sr-Cyrl-BA" sz="2800" dirty="0">
                <a:latin typeface="Times New Roman" panose="02020603050405020304" pitchFamily="18" charset="0"/>
                <a:cs typeface="Times New Roman" panose="02020603050405020304" pitchFamily="18" charset="0"/>
              </a:rPr>
              <a:t>Припрема готових јела</a:t>
            </a: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F2C4CE2-CC72-20DC-DB38-993A676E8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63" y="4061254"/>
            <a:ext cx="2980468" cy="2326648"/>
          </a:xfrm>
          <a:prstGeom prst="rect">
            <a:avLst/>
          </a:prstGeom>
        </p:spPr>
      </p:pic>
      <p:pic>
        <p:nvPicPr>
          <p:cNvPr id="23" name="Picture 22">
            <a:extLst>
              <a:ext uri="{FF2B5EF4-FFF2-40B4-BE49-F238E27FC236}">
                <a16:creationId xmlns:a16="http://schemas.microsoft.com/office/drawing/2014/main" id="{CC0CC037-8F4D-FBDF-BB7C-DDD179240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465" y="3568274"/>
            <a:ext cx="2832576" cy="3012011"/>
          </a:xfrm>
          <a:prstGeom prst="rect">
            <a:avLst/>
          </a:prstGeom>
        </p:spPr>
      </p:pic>
      <p:pic>
        <p:nvPicPr>
          <p:cNvPr id="25" name="Picture 24">
            <a:extLst>
              <a:ext uri="{FF2B5EF4-FFF2-40B4-BE49-F238E27FC236}">
                <a16:creationId xmlns:a16="http://schemas.microsoft.com/office/drawing/2014/main" id="{1619E463-4273-266B-5478-4AB46F04E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5320" y="3529242"/>
            <a:ext cx="3357568" cy="2518176"/>
          </a:xfrm>
          <a:prstGeom prst="rect">
            <a:avLst/>
          </a:prstGeom>
        </p:spPr>
      </p:pic>
    </p:spTree>
    <p:extLst>
      <p:ext uri="{BB962C8B-B14F-4D97-AF65-F5344CB8AC3E}">
        <p14:creationId xmlns:p14="http://schemas.microsoft.com/office/powerpoint/2010/main" val="11052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C6F22A1-48C3-EB54-A80D-D2FF30CFDE29}"/>
              </a:ext>
            </a:extLst>
          </p:cNvPr>
          <p:cNvPicPr>
            <a:picLocks noGrp="1" noChangeAspect="1"/>
          </p:cNvPicPr>
          <p:nvPr>
            <p:ph idx="1"/>
          </p:nvPr>
        </p:nvPicPr>
        <p:blipFill>
          <a:blip r:embed="rId2"/>
          <a:stretch>
            <a:fillRect/>
          </a:stretch>
        </p:blipFill>
        <p:spPr>
          <a:xfrm>
            <a:off x="2718486" y="-91552"/>
            <a:ext cx="8163698" cy="6979164"/>
          </a:xfrm>
          <a:prstGeom prst="ellipse">
            <a:avLst/>
          </a:prstGeom>
          <a:ln>
            <a:noFill/>
          </a:ln>
          <a:effectLst>
            <a:softEdge rad="112500"/>
          </a:effectLst>
        </p:spPr>
      </p:pic>
      <p:sp>
        <p:nvSpPr>
          <p:cNvPr id="2" name="Title 1">
            <a:extLst>
              <a:ext uri="{FF2B5EF4-FFF2-40B4-BE49-F238E27FC236}">
                <a16:creationId xmlns:a16="http://schemas.microsoft.com/office/drawing/2014/main" id="{2ABEE49F-8AB6-F412-2CD3-A3C161E7F7E0}"/>
              </a:ext>
            </a:extLst>
          </p:cNvPr>
          <p:cNvSpPr>
            <a:spLocks noGrp="1"/>
          </p:cNvSpPr>
          <p:nvPr>
            <p:ph type="title"/>
          </p:nvPr>
        </p:nvSpPr>
        <p:spPr>
          <a:xfrm>
            <a:off x="148281" y="365125"/>
            <a:ext cx="6837405" cy="656367"/>
          </a:xfrm>
        </p:spPr>
        <p:txBody>
          <a:bodyPr>
            <a:normAutofit fontScale="90000"/>
          </a:bodyPr>
          <a:lstStyle/>
          <a:p>
            <a:r>
              <a:rPr lang="ru-RU" dirty="0"/>
              <a:t>Готова јела се могу термички обрађивати:</a:t>
            </a:r>
            <a:endParaRPr lang="sr-Latn-RS" dirty="0"/>
          </a:p>
        </p:txBody>
      </p:sp>
      <p:sp>
        <p:nvSpPr>
          <p:cNvPr id="5" name="TextBox 4">
            <a:extLst>
              <a:ext uri="{FF2B5EF4-FFF2-40B4-BE49-F238E27FC236}">
                <a16:creationId xmlns:a16="http://schemas.microsoft.com/office/drawing/2014/main" id="{4BAF86E0-2188-6FF9-85F6-2250DE48E190}"/>
              </a:ext>
            </a:extLst>
          </p:cNvPr>
          <p:cNvSpPr txBox="1"/>
          <p:nvPr/>
        </p:nvSpPr>
        <p:spPr>
          <a:xfrm>
            <a:off x="7290486" y="1556632"/>
            <a:ext cx="4901514" cy="553998"/>
          </a:xfrm>
          <a:prstGeom prst="rect">
            <a:avLst/>
          </a:prstGeom>
          <a:noFill/>
        </p:spPr>
        <p:txBody>
          <a:bodyPr wrap="square" rtlCol="0">
            <a:spAutoFit/>
          </a:bodyPr>
          <a:lstStyle/>
          <a:p>
            <a:pPr algn="ctr"/>
            <a:r>
              <a:rPr lang="sr-Cyrl-RS" sz="3000" dirty="0"/>
              <a:t>Кувањем (у течности, у пари)</a:t>
            </a:r>
            <a:endParaRPr lang="en-US" sz="3000" dirty="0"/>
          </a:p>
        </p:txBody>
      </p:sp>
      <p:sp>
        <p:nvSpPr>
          <p:cNvPr id="6" name="TextBox 5">
            <a:extLst>
              <a:ext uri="{FF2B5EF4-FFF2-40B4-BE49-F238E27FC236}">
                <a16:creationId xmlns:a16="http://schemas.microsoft.com/office/drawing/2014/main" id="{4C2EDED5-CE62-8597-1BDE-51179CEBECD7}"/>
              </a:ext>
            </a:extLst>
          </p:cNvPr>
          <p:cNvSpPr txBox="1"/>
          <p:nvPr/>
        </p:nvSpPr>
        <p:spPr>
          <a:xfrm>
            <a:off x="7398418" y="2926673"/>
            <a:ext cx="2388133" cy="584775"/>
          </a:xfrm>
          <a:prstGeom prst="rect">
            <a:avLst/>
          </a:prstGeom>
          <a:noFill/>
        </p:spPr>
        <p:txBody>
          <a:bodyPr wrap="square" rtlCol="0">
            <a:spAutoFit/>
          </a:bodyPr>
          <a:lstStyle/>
          <a:p>
            <a:pPr algn="ctr"/>
            <a:r>
              <a:rPr lang="sr-Cyrl-BA" sz="3200" dirty="0">
                <a:latin typeface="Times New Roman" panose="02020603050405020304" pitchFamily="18" charset="0"/>
                <a:cs typeface="Times New Roman" panose="02020603050405020304" pitchFamily="18" charset="0"/>
              </a:rPr>
              <a:t>Динстањем</a:t>
            </a:r>
            <a:endParaRPr lang="en-US" sz="3200" dirty="0"/>
          </a:p>
        </p:txBody>
      </p:sp>
      <p:sp>
        <p:nvSpPr>
          <p:cNvPr id="7" name="TextBox 6">
            <a:extLst>
              <a:ext uri="{FF2B5EF4-FFF2-40B4-BE49-F238E27FC236}">
                <a16:creationId xmlns:a16="http://schemas.microsoft.com/office/drawing/2014/main" id="{C0630135-826C-C85D-6315-3245D34E75C0}"/>
              </a:ext>
            </a:extLst>
          </p:cNvPr>
          <p:cNvSpPr txBox="1"/>
          <p:nvPr/>
        </p:nvSpPr>
        <p:spPr>
          <a:xfrm>
            <a:off x="7398418" y="2209799"/>
            <a:ext cx="2215139" cy="584775"/>
          </a:xfrm>
          <a:prstGeom prst="rect">
            <a:avLst/>
          </a:prstGeom>
          <a:noFill/>
        </p:spPr>
        <p:txBody>
          <a:bodyPr wrap="square" rtlCol="0">
            <a:spAutoFit/>
          </a:bodyPr>
          <a:lstStyle/>
          <a:p>
            <a:pPr algn="ctr"/>
            <a:r>
              <a:rPr lang="sr-Cyrl-BA" sz="3200" dirty="0">
                <a:latin typeface="Times New Roman" panose="02020603050405020304" pitchFamily="18" charset="0"/>
                <a:cs typeface="Times New Roman" panose="02020603050405020304" pitchFamily="18" charset="0"/>
              </a:rPr>
              <a:t>Печење</a:t>
            </a:r>
            <a:r>
              <a:rPr lang="sr-Cyrl-RS" sz="3200" dirty="0">
                <a:latin typeface="Times New Roman" panose="02020603050405020304" pitchFamily="18" charset="0"/>
                <a:cs typeface="Times New Roman" panose="02020603050405020304" pitchFamily="18" charset="0"/>
              </a:rPr>
              <a:t>м</a:t>
            </a:r>
            <a:endParaRPr lang="en-US" sz="3200" dirty="0"/>
          </a:p>
        </p:txBody>
      </p:sp>
      <p:sp>
        <p:nvSpPr>
          <p:cNvPr id="8" name="TextBox 7">
            <a:extLst>
              <a:ext uri="{FF2B5EF4-FFF2-40B4-BE49-F238E27FC236}">
                <a16:creationId xmlns:a16="http://schemas.microsoft.com/office/drawing/2014/main" id="{F78CC445-670B-33F6-7418-809E1BD0F8C3}"/>
              </a:ext>
            </a:extLst>
          </p:cNvPr>
          <p:cNvSpPr txBox="1"/>
          <p:nvPr/>
        </p:nvSpPr>
        <p:spPr>
          <a:xfrm>
            <a:off x="7468441" y="3642653"/>
            <a:ext cx="2894759" cy="584775"/>
          </a:xfrm>
          <a:prstGeom prst="rect">
            <a:avLst/>
          </a:prstGeom>
          <a:noFill/>
        </p:spPr>
        <p:txBody>
          <a:bodyPr wrap="square" rtlCol="0">
            <a:spAutoFit/>
          </a:bodyPr>
          <a:lstStyle/>
          <a:p>
            <a:pPr algn="ctr"/>
            <a:r>
              <a:rPr lang="sr-Cyrl-BA" sz="3200" dirty="0">
                <a:latin typeface="Times New Roman" panose="02020603050405020304" pitchFamily="18" charset="0"/>
                <a:cs typeface="Times New Roman" panose="02020603050405020304" pitchFamily="18" charset="0"/>
              </a:rPr>
              <a:t>Гратинирањем</a:t>
            </a:r>
            <a:endParaRPr lang="en-US" sz="3200" dirty="0"/>
          </a:p>
        </p:txBody>
      </p:sp>
      <p:sp>
        <p:nvSpPr>
          <p:cNvPr id="9" name="TextBox 8">
            <a:extLst>
              <a:ext uri="{FF2B5EF4-FFF2-40B4-BE49-F238E27FC236}">
                <a16:creationId xmlns:a16="http://schemas.microsoft.com/office/drawing/2014/main" id="{4D6D0A5B-D636-5BBE-CF1C-FFE3C97E10D2}"/>
              </a:ext>
            </a:extLst>
          </p:cNvPr>
          <p:cNvSpPr txBox="1"/>
          <p:nvPr/>
        </p:nvSpPr>
        <p:spPr>
          <a:xfrm>
            <a:off x="7398418" y="4358269"/>
            <a:ext cx="2511701" cy="584775"/>
          </a:xfrm>
          <a:prstGeom prst="rect">
            <a:avLst/>
          </a:prstGeom>
          <a:noFill/>
        </p:spPr>
        <p:txBody>
          <a:bodyPr wrap="square" rtlCol="0">
            <a:spAutoFit/>
          </a:bodyPr>
          <a:lstStyle/>
          <a:p>
            <a:pPr algn="ctr"/>
            <a:r>
              <a:rPr lang="sr-Cyrl-BA" sz="3200" dirty="0">
                <a:latin typeface="Times New Roman" panose="02020603050405020304" pitchFamily="18" charset="0"/>
                <a:cs typeface="Times New Roman" panose="02020603050405020304" pitchFamily="18" charset="0"/>
              </a:rPr>
              <a:t>Поховањем</a:t>
            </a:r>
            <a:endParaRPr lang="en-US" sz="3200" dirty="0"/>
          </a:p>
        </p:txBody>
      </p:sp>
      <p:pic>
        <p:nvPicPr>
          <p:cNvPr id="10" name="Picture 9">
            <a:extLst>
              <a:ext uri="{FF2B5EF4-FFF2-40B4-BE49-F238E27FC236}">
                <a16:creationId xmlns:a16="http://schemas.microsoft.com/office/drawing/2014/main" id="{F9BF0DFD-B915-E644-9F85-2D9115612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86" y="4572001"/>
            <a:ext cx="3122762" cy="2149506"/>
          </a:xfrm>
          <a:prstGeom prst="ellipse">
            <a:avLst/>
          </a:prstGeom>
          <a:ln>
            <a:noFill/>
          </a:ln>
          <a:effectLst>
            <a:softEdge rad="112500"/>
          </a:effectLst>
        </p:spPr>
      </p:pic>
      <p:pic>
        <p:nvPicPr>
          <p:cNvPr id="12" name="Picture 11">
            <a:extLst>
              <a:ext uri="{FF2B5EF4-FFF2-40B4-BE49-F238E27FC236}">
                <a16:creationId xmlns:a16="http://schemas.microsoft.com/office/drawing/2014/main" id="{C29581CA-EC05-A44F-DAF3-919B3BDF1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86" y="1995775"/>
            <a:ext cx="2894758" cy="2240775"/>
          </a:xfrm>
          <a:prstGeom prst="ellipse">
            <a:avLst/>
          </a:prstGeom>
          <a:ln>
            <a:noFill/>
          </a:ln>
          <a:effectLst>
            <a:softEdge rad="112500"/>
          </a:effectLst>
        </p:spPr>
      </p:pic>
      <p:pic>
        <p:nvPicPr>
          <p:cNvPr id="15" name="Picture 14">
            <a:extLst>
              <a:ext uri="{FF2B5EF4-FFF2-40B4-BE49-F238E27FC236}">
                <a16:creationId xmlns:a16="http://schemas.microsoft.com/office/drawing/2014/main" id="{8A420AEC-C7B3-F754-CFC8-8D770847AE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222" y="5221477"/>
            <a:ext cx="2280414" cy="1847850"/>
          </a:xfrm>
          <a:prstGeom prst="ellipse">
            <a:avLst/>
          </a:prstGeom>
          <a:ln>
            <a:noFill/>
          </a:ln>
          <a:effectLst>
            <a:softEdge rad="112500"/>
          </a:effectLst>
        </p:spPr>
      </p:pic>
      <p:pic>
        <p:nvPicPr>
          <p:cNvPr id="17" name="Picture 16">
            <a:extLst>
              <a:ext uri="{FF2B5EF4-FFF2-40B4-BE49-F238E27FC236}">
                <a16:creationId xmlns:a16="http://schemas.microsoft.com/office/drawing/2014/main" id="{2AC6A14D-3936-91DF-3A3E-6ECCB7F67B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0119" y="5221477"/>
            <a:ext cx="2334879" cy="1666135"/>
          </a:xfrm>
          <a:prstGeom prst="ellipse">
            <a:avLst/>
          </a:prstGeom>
          <a:ln>
            <a:noFill/>
          </a:ln>
          <a:effectLst>
            <a:softEdge rad="112500"/>
          </a:effectLst>
        </p:spPr>
      </p:pic>
      <p:pic>
        <p:nvPicPr>
          <p:cNvPr id="19" name="Picture 18">
            <a:extLst>
              <a:ext uri="{FF2B5EF4-FFF2-40B4-BE49-F238E27FC236}">
                <a16:creationId xmlns:a16="http://schemas.microsoft.com/office/drawing/2014/main" id="{95CC5806-CA98-AFD7-3FD0-4EAFA0344F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5896" y="5221477"/>
            <a:ext cx="2439719" cy="1638300"/>
          </a:xfrm>
          <a:prstGeom prst="ellipse">
            <a:avLst/>
          </a:prstGeom>
          <a:ln>
            <a:noFill/>
          </a:ln>
          <a:effectLst>
            <a:softEdge rad="112500"/>
          </a:effectLst>
        </p:spPr>
      </p:pic>
    </p:spTree>
    <p:extLst>
      <p:ext uri="{BB962C8B-B14F-4D97-AF65-F5344CB8AC3E}">
        <p14:creationId xmlns:p14="http://schemas.microsoft.com/office/powerpoint/2010/main" val="3193032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DB45CB-EF1B-B8BD-8010-8D5D242BA76D}"/>
              </a:ext>
            </a:extLst>
          </p:cNvPr>
          <p:cNvPicPr>
            <a:picLocks noChangeAspect="1"/>
          </p:cNvPicPr>
          <p:nvPr/>
        </p:nvPicPr>
        <p:blipFill>
          <a:blip r:embed="rId2"/>
          <a:stretch>
            <a:fillRect/>
          </a:stretch>
        </p:blipFill>
        <p:spPr>
          <a:xfrm>
            <a:off x="92104" y="1196717"/>
            <a:ext cx="4175095" cy="4973424"/>
          </a:xfrm>
          <a:prstGeom prst="rect">
            <a:avLst/>
          </a:prstGeom>
        </p:spPr>
      </p:pic>
      <p:pic>
        <p:nvPicPr>
          <p:cNvPr id="6" name="Content Placeholder 5">
            <a:extLst>
              <a:ext uri="{FF2B5EF4-FFF2-40B4-BE49-F238E27FC236}">
                <a16:creationId xmlns:a16="http://schemas.microsoft.com/office/drawing/2014/main" id="{61E8DCD4-8C23-06D7-7EF9-31027B02FF07}"/>
              </a:ext>
            </a:extLst>
          </p:cNvPr>
          <p:cNvPicPr>
            <a:picLocks noGrp="1" noChangeAspect="1"/>
          </p:cNvPicPr>
          <p:nvPr>
            <p:ph idx="1"/>
          </p:nvPr>
        </p:nvPicPr>
        <p:blipFill>
          <a:blip r:embed="rId2"/>
          <a:stretch>
            <a:fillRect/>
          </a:stretch>
        </p:blipFill>
        <p:spPr>
          <a:xfrm>
            <a:off x="7792995" y="2158314"/>
            <a:ext cx="3999473" cy="4625545"/>
          </a:xfrm>
          <a:prstGeom prst="rect">
            <a:avLst/>
          </a:prstGeom>
        </p:spPr>
      </p:pic>
      <p:sp>
        <p:nvSpPr>
          <p:cNvPr id="7" name="Title 6">
            <a:extLst>
              <a:ext uri="{FF2B5EF4-FFF2-40B4-BE49-F238E27FC236}">
                <a16:creationId xmlns:a16="http://schemas.microsoft.com/office/drawing/2014/main" id="{D05A53AD-0CB6-1355-4387-DC5F6DCBD26A}"/>
              </a:ext>
            </a:extLst>
          </p:cNvPr>
          <p:cNvSpPr>
            <a:spLocks noGrp="1"/>
          </p:cNvSpPr>
          <p:nvPr>
            <p:ph type="title"/>
          </p:nvPr>
        </p:nvSpPr>
        <p:spPr>
          <a:xfrm>
            <a:off x="4000217" y="365125"/>
            <a:ext cx="4175095" cy="1175351"/>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normAutofit/>
          </a:bodyPr>
          <a:lstStyle/>
          <a:p>
            <a:pPr algn="ctr"/>
            <a:r>
              <a:rPr lang="sr-Cyrl-RS" sz="4000" dirty="0"/>
              <a:t>Готова јела </a:t>
            </a:r>
            <a:endParaRPr lang="en-US" sz="4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0225B8E-BDB7-4E87-7837-839454564DFF}"/>
              </a:ext>
            </a:extLst>
          </p:cNvPr>
          <p:cNvSpPr txBox="1"/>
          <p:nvPr/>
        </p:nvSpPr>
        <p:spPr>
          <a:xfrm>
            <a:off x="427422" y="2035766"/>
            <a:ext cx="3504458" cy="830997"/>
          </a:xfrm>
          <a:prstGeom prst="rect">
            <a:avLst/>
          </a:prstGeom>
          <a:noFill/>
        </p:spPr>
        <p:txBody>
          <a:bodyPr wrap="square" rtlCol="0">
            <a:spAutoFit/>
          </a:bodyPr>
          <a:lstStyle/>
          <a:p>
            <a:r>
              <a:rPr lang="ru-RU" sz="2400" dirty="0"/>
              <a:t>Припремају се унапред, за исти део дана или дан</a:t>
            </a:r>
            <a:endParaRPr lang="en-US" sz="2400" dirty="0"/>
          </a:p>
        </p:txBody>
      </p:sp>
      <p:sp>
        <p:nvSpPr>
          <p:cNvPr id="2" name="TextBox 1">
            <a:extLst>
              <a:ext uri="{FF2B5EF4-FFF2-40B4-BE49-F238E27FC236}">
                <a16:creationId xmlns:a16="http://schemas.microsoft.com/office/drawing/2014/main" id="{6C1FE57B-A88E-8ED0-687B-9ABAF1015032}"/>
              </a:ext>
            </a:extLst>
          </p:cNvPr>
          <p:cNvSpPr txBox="1"/>
          <p:nvPr/>
        </p:nvSpPr>
        <p:spPr>
          <a:xfrm>
            <a:off x="329514" y="4091624"/>
            <a:ext cx="3937685" cy="1569660"/>
          </a:xfrm>
          <a:prstGeom prst="rect">
            <a:avLst/>
          </a:prstGeom>
          <a:noFill/>
        </p:spPr>
        <p:txBody>
          <a:bodyPr wrap="square" rtlCol="0">
            <a:spAutoFit/>
          </a:bodyPr>
          <a:lstStyle/>
          <a:p>
            <a:r>
              <a:rPr lang="ru-RU" sz="2400" dirty="0"/>
              <a:t>По редоследу конзумирања, служе се после супа, чорби, топлих предјела или јела од риба, шкољки или ракова</a:t>
            </a:r>
            <a:endParaRPr lang="en-US" sz="2400" dirty="0"/>
          </a:p>
        </p:txBody>
      </p:sp>
      <p:sp>
        <p:nvSpPr>
          <p:cNvPr id="9" name="TextBox 8">
            <a:extLst>
              <a:ext uri="{FF2B5EF4-FFF2-40B4-BE49-F238E27FC236}">
                <a16:creationId xmlns:a16="http://schemas.microsoft.com/office/drawing/2014/main" id="{0D371D3A-46CB-0340-D965-645CBFD606B4}"/>
              </a:ext>
            </a:extLst>
          </p:cNvPr>
          <p:cNvSpPr txBox="1"/>
          <p:nvPr/>
        </p:nvSpPr>
        <p:spPr>
          <a:xfrm>
            <a:off x="8243275" y="2722543"/>
            <a:ext cx="3481229" cy="1200329"/>
          </a:xfrm>
          <a:prstGeom prst="rect">
            <a:avLst/>
          </a:prstGeom>
          <a:noFill/>
        </p:spPr>
        <p:txBody>
          <a:bodyPr wrap="square">
            <a:spAutoFit/>
          </a:bodyPr>
          <a:lstStyle/>
          <a:p>
            <a:r>
              <a:rPr lang="ru-RU" sz="2400" dirty="0"/>
              <a:t>Називају се главним јелима, јер имају највећи значај у исхрани.</a:t>
            </a:r>
            <a:endParaRPr lang="sr-Latn-RS" sz="2400" dirty="0"/>
          </a:p>
        </p:txBody>
      </p:sp>
      <p:sp>
        <p:nvSpPr>
          <p:cNvPr id="11" name="TextBox 10">
            <a:extLst>
              <a:ext uri="{FF2B5EF4-FFF2-40B4-BE49-F238E27FC236}">
                <a16:creationId xmlns:a16="http://schemas.microsoft.com/office/drawing/2014/main" id="{6067AEED-6C5C-907E-6F01-5C2AA6B86F38}"/>
              </a:ext>
            </a:extLst>
          </p:cNvPr>
          <p:cNvSpPr txBox="1"/>
          <p:nvPr/>
        </p:nvSpPr>
        <p:spPr>
          <a:xfrm>
            <a:off x="8175312" y="5061119"/>
            <a:ext cx="3617156" cy="1200329"/>
          </a:xfrm>
          <a:prstGeom prst="rect">
            <a:avLst/>
          </a:prstGeom>
          <a:noFill/>
        </p:spPr>
        <p:txBody>
          <a:bodyPr wrap="square">
            <a:spAutoFit/>
          </a:bodyPr>
          <a:lstStyle/>
          <a:p>
            <a:r>
              <a:rPr lang="ru-RU" sz="2400" dirty="0"/>
              <a:t>Сва јела код којих дужина термичке обраде прелази пола сата</a:t>
            </a:r>
            <a:endParaRPr lang="sr-Latn-RS" sz="2400" dirty="0"/>
          </a:p>
        </p:txBody>
      </p:sp>
      <p:pic>
        <p:nvPicPr>
          <p:cNvPr id="3" name="Picture 2">
            <a:extLst>
              <a:ext uri="{FF2B5EF4-FFF2-40B4-BE49-F238E27FC236}">
                <a16:creationId xmlns:a16="http://schemas.microsoft.com/office/drawing/2014/main" id="{84507E64-2A30-D9B7-846A-0FE55A73D925}"/>
              </a:ext>
            </a:extLst>
          </p:cNvPr>
          <p:cNvPicPr>
            <a:picLocks noChangeAspect="1"/>
          </p:cNvPicPr>
          <p:nvPr/>
        </p:nvPicPr>
        <p:blipFill>
          <a:blip r:embed="rId3"/>
          <a:stretch>
            <a:fillRect/>
          </a:stretch>
        </p:blipFill>
        <p:spPr>
          <a:xfrm>
            <a:off x="9229945" y="635526"/>
            <a:ext cx="1507888" cy="1517893"/>
          </a:xfrm>
          <a:prstGeom prst="rect">
            <a:avLst/>
          </a:prstGeom>
        </p:spPr>
      </p:pic>
      <p:pic>
        <p:nvPicPr>
          <p:cNvPr id="5" name="Picture 4">
            <a:extLst>
              <a:ext uri="{FF2B5EF4-FFF2-40B4-BE49-F238E27FC236}">
                <a16:creationId xmlns:a16="http://schemas.microsoft.com/office/drawing/2014/main" id="{5C8A59D2-D02B-8545-10EC-694872E19786}"/>
              </a:ext>
            </a:extLst>
          </p:cNvPr>
          <p:cNvPicPr>
            <a:picLocks noChangeAspect="1"/>
          </p:cNvPicPr>
          <p:nvPr/>
        </p:nvPicPr>
        <p:blipFill>
          <a:blip r:embed="rId4"/>
          <a:stretch>
            <a:fillRect/>
          </a:stretch>
        </p:blipFill>
        <p:spPr>
          <a:xfrm>
            <a:off x="4504609" y="2226251"/>
            <a:ext cx="3070650" cy="3070650"/>
          </a:xfrm>
          <a:prstGeom prst="rect">
            <a:avLst/>
          </a:prstGeom>
        </p:spPr>
      </p:pic>
      <p:pic>
        <p:nvPicPr>
          <p:cNvPr id="12" name="Picture 11">
            <a:extLst>
              <a:ext uri="{FF2B5EF4-FFF2-40B4-BE49-F238E27FC236}">
                <a16:creationId xmlns:a16="http://schemas.microsoft.com/office/drawing/2014/main" id="{2184ABEF-A280-D4C0-7EF8-EC0FC3DF5292}"/>
              </a:ext>
            </a:extLst>
          </p:cNvPr>
          <p:cNvPicPr>
            <a:picLocks noChangeAspect="1"/>
          </p:cNvPicPr>
          <p:nvPr/>
        </p:nvPicPr>
        <p:blipFill>
          <a:blip r:embed="rId3"/>
          <a:stretch>
            <a:fillRect/>
          </a:stretch>
        </p:blipFill>
        <p:spPr>
          <a:xfrm>
            <a:off x="1626609" y="-8238"/>
            <a:ext cx="1507888" cy="1517893"/>
          </a:xfrm>
          <a:prstGeom prst="rect">
            <a:avLst/>
          </a:prstGeom>
        </p:spPr>
      </p:pic>
      <p:pic>
        <p:nvPicPr>
          <p:cNvPr id="13" name="Picture 12">
            <a:extLst>
              <a:ext uri="{FF2B5EF4-FFF2-40B4-BE49-F238E27FC236}">
                <a16:creationId xmlns:a16="http://schemas.microsoft.com/office/drawing/2014/main" id="{282AEAC4-472D-2EE1-85D6-7962BC32ED80}"/>
              </a:ext>
            </a:extLst>
          </p:cNvPr>
          <p:cNvPicPr>
            <a:picLocks noChangeAspect="1"/>
          </p:cNvPicPr>
          <p:nvPr/>
        </p:nvPicPr>
        <p:blipFill>
          <a:blip r:embed="rId5"/>
          <a:stretch>
            <a:fillRect/>
          </a:stretch>
        </p:blipFill>
        <p:spPr>
          <a:xfrm>
            <a:off x="5228887" y="5365002"/>
            <a:ext cx="1414509" cy="1414509"/>
          </a:xfrm>
          <a:prstGeom prst="rect">
            <a:avLst/>
          </a:prstGeom>
        </p:spPr>
      </p:pic>
    </p:spTree>
    <p:extLst>
      <p:ext uri="{BB962C8B-B14F-4D97-AF65-F5344CB8AC3E}">
        <p14:creationId xmlns:p14="http://schemas.microsoft.com/office/powerpoint/2010/main" val="151819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70DF7F9-0763-7C53-789D-E1F44E98510E}"/>
              </a:ext>
            </a:extLst>
          </p:cNvPr>
          <p:cNvPicPr>
            <a:picLocks noGrp="1" noChangeAspect="1"/>
          </p:cNvPicPr>
          <p:nvPr>
            <p:ph idx="1"/>
          </p:nvPr>
        </p:nvPicPr>
        <p:blipFill>
          <a:blip r:embed="rId2"/>
          <a:stretch>
            <a:fillRect/>
          </a:stretch>
        </p:blipFill>
        <p:spPr>
          <a:xfrm>
            <a:off x="6473240" y="1509976"/>
            <a:ext cx="3634586" cy="4942780"/>
          </a:xfrm>
          <a:prstGeom prst="rect">
            <a:avLst/>
          </a:prstGeom>
        </p:spPr>
      </p:pic>
      <p:sp>
        <p:nvSpPr>
          <p:cNvPr id="5" name="Scroll: Horizontal 4">
            <a:extLst>
              <a:ext uri="{FF2B5EF4-FFF2-40B4-BE49-F238E27FC236}">
                <a16:creationId xmlns:a16="http://schemas.microsoft.com/office/drawing/2014/main" id="{805BBFB5-FEA3-67E8-12F0-A8E8670812B0}"/>
              </a:ext>
            </a:extLst>
          </p:cNvPr>
          <p:cNvSpPr/>
          <p:nvPr/>
        </p:nvSpPr>
        <p:spPr>
          <a:xfrm>
            <a:off x="1586060" y="440022"/>
            <a:ext cx="7277853" cy="875006"/>
          </a:xfrm>
          <a:prstGeom prst="horizontalScroll">
            <a:avLst/>
          </a:prstGeom>
          <a:solidFill>
            <a:srgbClr val="37A344">
              <a:alpha val="49804"/>
            </a:srgb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ru-RU" sz="3200" dirty="0">
                <a:solidFill>
                  <a:schemeClr val="tx1"/>
                </a:solidFill>
              </a:rPr>
              <a:t>Готова јела се деле у неколико група</a:t>
            </a:r>
            <a:endParaRPr lang="en-US" sz="3200" dirty="0">
              <a:solidFill>
                <a:schemeClr val="tx1"/>
              </a:solidFill>
              <a:latin typeface="Times New Roman" panose="02020603050405020304" pitchFamily="18" charset="0"/>
              <a:ea typeface="+mj-ea"/>
              <a:cs typeface="Times New Roman" panose="02020603050405020304" pitchFamily="18" charset="0"/>
            </a:endParaRPr>
          </a:p>
        </p:txBody>
      </p:sp>
      <p:sp>
        <p:nvSpPr>
          <p:cNvPr id="7" name="TextBox 6">
            <a:extLst>
              <a:ext uri="{FF2B5EF4-FFF2-40B4-BE49-F238E27FC236}">
                <a16:creationId xmlns:a16="http://schemas.microsoft.com/office/drawing/2014/main" id="{E8C78049-B040-2916-0F69-6569CE29C58D}"/>
              </a:ext>
            </a:extLst>
          </p:cNvPr>
          <p:cNvSpPr txBox="1"/>
          <p:nvPr/>
        </p:nvSpPr>
        <p:spPr>
          <a:xfrm>
            <a:off x="1005016" y="2259450"/>
            <a:ext cx="7613463" cy="584775"/>
          </a:xfrm>
          <a:prstGeom prst="rect">
            <a:avLst/>
          </a:prstGeom>
          <a:noFill/>
        </p:spPr>
        <p:txBody>
          <a:bodyPr wrap="square">
            <a:spAutoFit/>
          </a:bodyPr>
          <a:lstStyle/>
          <a:p>
            <a:r>
              <a:rPr lang="ru-RU" sz="3200" dirty="0"/>
              <a:t>Једноставна и сложена готова јела</a:t>
            </a:r>
            <a:endParaRPr lang="sr-Latn-RS" sz="3200" dirty="0"/>
          </a:p>
        </p:txBody>
      </p:sp>
      <p:sp>
        <p:nvSpPr>
          <p:cNvPr id="9" name="TextBox 8">
            <a:extLst>
              <a:ext uri="{FF2B5EF4-FFF2-40B4-BE49-F238E27FC236}">
                <a16:creationId xmlns:a16="http://schemas.microsoft.com/office/drawing/2014/main" id="{648B35B2-80C4-53F9-6DB5-713A4266B44D}"/>
              </a:ext>
            </a:extLst>
          </p:cNvPr>
          <p:cNvSpPr txBox="1"/>
          <p:nvPr/>
        </p:nvSpPr>
        <p:spPr>
          <a:xfrm>
            <a:off x="1763747" y="3593699"/>
            <a:ext cx="6096000" cy="584775"/>
          </a:xfrm>
          <a:prstGeom prst="rect">
            <a:avLst/>
          </a:prstGeom>
          <a:noFill/>
        </p:spPr>
        <p:txBody>
          <a:bodyPr wrap="square">
            <a:spAutoFit/>
          </a:bodyPr>
          <a:lstStyle/>
          <a:p>
            <a:r>
              <a:rPr lang="ru-RU" sz="3200" dirty="0"/>
              <a:t>Готова јела од млевеног меса</a:t>
            </a:r>
            <a:endParaRPr lang="sr-Latn-RS" sz="3200" dirty="0"/>
          </a:p>
        </p:txBody>
      </p:sp>
      <p:sp>
        <p:nvSpPr>
          <p:cNvPr id="11" name="TextBox 10">
            <a:extLst>
              <a:ext uri="{FF2B5EF4-FFF2-40B4-BE49-F238E27FC236}">
                <a16:creationId xmlns:a16="http://schemas.microsoft.com/office/drawing/2014/main" id="{703804D8-4769-C710-CE1C-9C29DC8EBA9E}"/>
              </a:ext>
            </a:extLst>
          </p:cNvPr>
          <p:cNvSpPr txBox="1"/>
          <p:nvPr/>
        </p:nvSpPr>
        <p:spPr>
          <a:xfrm>
            <a:off x="2451608" y="4927948"/>
            <a:ext cx="6534305" cy="584775"/>
          </a:xfrm>
          <a:prstGeom prst="rect">
            <a:avLst/>
          </a:prstGeom>
          <a:noFill/>
        </p:spPr>
        <p:txBody>
          <a:bodyPr wrap="square">
            <a:spAutoFit/>
          </a:bodyPr>
          <a:lstStyle/>
          <a:p>
            <a:r>
              <a:rPr lang="sr-Cyrl-RS" sz="3200" dirty="0"/>
              <a:t>Готова јела од изнутрица</a:t>
            </a:r>
            <a:endParaRPr lang="sr-Latn-RS" sz="3200" dirty="0"/>
          </a:p>
        </p:txBody>
      </p:sp>
      <p:pic>
        <p:nvPicPr>
          <p:cNvPr id="2" name="Picture 1">
            <a:extLst>
              <a:ext uri="{FF2B5EF4-FFF2-40B4-BE49-F238E27FC236}">
                <a16:creationId xmlns:a16="http://schemas.microsoft.com/office/drawing/2014/main" id="{7BBFAB98-A644-1EDE-1847-3F82A0A0069B}"/>
              </a:ext>
            </a:extLst>
          </p:cNvPr>
          <p:cNvPicPr>
            <a:picLocks noChangeAspect="1"/>
          </p:cNvPicPr>
          <p:nvPr/>
        </p:nvPicPr>
        <p:blipFill>
          <a:blip r:embed="rId3"/>
          <a:stretch>
            <a:fillRect/>
          </a:stretch>
        </p:blipFill>
        <p:spPr>
          <a:xfrm>
            <a:off x="9372600" y="4982017"/>
            <a:ext cx="2819400" cy="1875984"/>
          </a:xfrm>
          <a:prstGeom prst="ellipse">
            <a:avLst/>
          </a:prstGeom>
          <a:ln>
            <a:noFill/>
          </a:ln>
          <a:effectLst>
            <a:softEdge rad="112500"/>
          </a:effectLst>
        </p:spPr>
      </p:pic>
      <p:pic>
        <p:nvPicPr>
          <p:cNvPr id="6" name="Picture 5">
            <a:extLst>
              <a:ext uri="{FF2B5EF4-FFF2-40B4-BE49-F238E27FC236}">
                <a16:creationId xmlns:a16="http://schemas.microsoft.com/office/drawing/2014/main" id="{F483A863-DA27-E835-FE60-E4859630E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82017"/>
            <a:ext cx="2619375" cy="1875983"/>
          </a:xfrm>
          <a:prstGeom prst="ellipse">
            <a:avLst/>
          </a:prstGeom>
          <a:ln>
            <a:noFill/>
          </a:ln>
          <a:effectLst>
            <a:softEdge rad="112500"/>
          </a:effectLst>
        </p:spPr>
      </p:pic>
    </p:spTree>
    <p:extLst>
      <p:ext uri="{BB962C8B-B14F-4D97-AF65-F5344CB8AC3E}">
        <p14:creationId xmlns:p14="http://schemas.microsoft.com/office/powerpoint/2010/main" val="127025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EC69D48A-0023-A7BD-8F10-3164D6E523E6}"/>
              </a:ext>
            </a:extLst>
          </p:cNvPr>
          <p:cNvSpPr/>
          <p:nvPr/>
        </p:nvSpPr>
        <p:spPr>
          <a:xfrm>
            <a:off x="786990" y="135222"/>
            <a:ext cx="7500275" cy="875006"/>
          </a:xfrm>
          <a:prstGeom prst="horizontalScroll">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ru-RU" sz="3600" dirty="0">
                <a:solidFill>
                  <a:schemeClr val="tx1"/>
                </a:solidFill>
              </a:rPr>
              <a:t>Једноставна и сложена готова јела</a:t>
            </a:r>
            <a:endParaRPr lang="en-US" sz="3600" dirty="0">
              <a:solidFill>
                <a:schemeClr val="tx1"/>
              </a:solidFill>
              <a:latin typeface="Times New Roman" panose="02020603050405020304" pitchFamily="18" charset="0"/>
              <a:ea typeface="+mj-ea"/>
              <a:cs typeface="Times New Roman" panose="02020603050405020304" pitchFamily="18" charset="0"/>
            </a:endParaRPr>
          </a:p>
        </p:txBody>
      </p:sp>
      <p:pic>
        <p:nvPicPr>
          <p:cNvPr id="1026" name="Picture 2">
            <a:extLst>
              <a:ext uri="{FF2B5EF4-FFF2-40B4-BE49-F238E27FC236}">
                <a16:creationId xmlns:a16="http://schemas.microsoft.com/office/drawing/2014/main" id="{014FBACB-F0FB-13EC-A2E3-670541EA9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39" y="945261"/>
            <a:ext cx="6292923" cy="57263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8150D2-BE2F-407A-CF84-FE7008EEDDE3}"/>
              </a:ext>
            </a:extLst>
          </p:cNvPr>
          <p:cNvSpPr txBox="1"/>
          <p:nvPr/>
        </p:nvSpPr>
        <p:spPr>
          <a:xfrm>
            <a:off x="584887" y="2043719"/>
            <a:ext cx="5618206" cy="4154984"/>
          </a:xfrm>
          <a:prstGeom prst="rect">
            <a:avLst/>
          </a:prstGeom>
          <a:noFill/>
        </p:spPr>
        <p:txBody>
          <a:bodyPr wrap="square">
            <a:spAutoFit/>
          </a:bodyPr>
          <a:lstStyle/>
          <a:p>
            <a:pPr algn="just"/>
            <a:r>
              <a:rPr lang="sr-Cyrl-RS" sz="2400" b="1" dirty="0"/>
              <a:t>Кувано месо </a:t>
            </a:r>
            <a:r>
              <a:rPr lang="sr-Cyrl-RS" sz="2400" dirty="0"/>
              <a:t>као готово јело: кувана говедина, телетина, јагњетина ...</a:t>
            </a:r>
          </a:p>
          <a:p>
            <a:pPr algn="just"/>
            <a:r>
              <a:rPr lang="sr-Cyrl-RS" sz="2400" b="1" dirty="0"/>
              <a:t>Гулаш</a:t>
            </a:r>
            <a:r>
              <a:rPr lang="sr-Cyrl-RS" sz="2400" dirty="0"/>
              <a:t>: говеђи гулаш, српски гулаш, мађарски гулаш. </a:t>
            </a:r>
          </a:p>
          <a:p>
            <a:pPr algn="just"/>
            <a:r>
              <a:rPr lang="sr-Cyrl-RS" sz="2400" b="1" dirty="0"/>
              <a:t>Паприкаш – перкелт </a:t>
            </a:r>
            <a:r>
              <a:rPr lang="sr-Cyrl-RS" sz="2400" dirty="0"/>
              <a:t>(од свињског меса и перклет од пилећег меса, срнећи паприкаш, паприкаш од дивље свиње и други. </a:t>
            </a:r>
          </a:p>
          <a:p>
            <a:pPr algn="just"/>
            <a:r>
              <a:rPr lang="sr-Cyrl-RS" sz="2400" b="1" dirty="0"/>
              <a:t>Готова јела од купуса и меса</a:t>
            </a:r>
            <a:r>
              <a:rPr lang="sr-Cyrl-RS" sz="2400" dirty="0"/>
              <a:t>: сладак купус са свињским месом, сладак купус са јагњећим месом и други. </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466D24D2-7A48-82A9-3D4E-D0B8511DC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519" y="945261"/>
            <a:ext cx="5791193" cy="56724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888FBAA-906B-234E-DAFB-D097B356C106}"/>
              </a:ext>
            </a:extLst>
          </p:cNvPr>
          <p:cNvSpPr txBox="1"/>
          <p:nvPr/>
        </p:nvSpPr>
        <p:spPr>
          <a:xfrm>
            <a:off x="6722076" y="1920608"/>
            <a:ext cx="5077720" cy="4401205"/>
          </a:xfrm>
          <a:prstGeom prst="rect">
            <a:avLst/>
          </a:prstGeom>
          <a:noFill/>
        </p:spPr>
        <p:txBody>
          <a:bodyPr wrap="square">
            <a:spAutoFit/>
          </a:bodyPr>
          <a:lstStyle/>
          <a:p>
            <a:pPr algn="just"/>
            <a:r>
              <a:rPr lang="sr-Cyrl-RS" sz="2000" b="1" dirty="0"/>
              <a:t>Ђувеч</a:t>
            </a:r>
            <a:r>
              <a:rPr lang="sr-Cyrl-RS" sz="2000" dirty="0"/>
              <a:t> са свињским, рибљим месом, пилећим месом. </a:t>
            </a:r>
          </a:p>
          <a:p>
            <a:pPr algn="just"/>
            <a:r>
              <a:rPr lang="sr-Cyrl-RS" sz="2000" b="1" dirty="0"/>
              <a:t>Ризото</a:t>
            </a:r>
            <a:r>
              <a:rPr lang="sr-Cyrl-RS" sz="2000" dirty="0"/>
              <a:t>: са телећим месом, са рибљим месом, са јагњећим месом, пилећим месом, ризото са лигњама, ризото са шкампима, ризото са печуркама. </a:t>
            </a:r>
          </a:p>
          <a:p>
            <a:pPr algn="just"/>
            <a:r>
              <a:rPr lang="sr-Cyrl-RS" sz="2000" b="1" dirty="0"/>
              <a:t>Пилав</a:t>
            </a:r>
            <a:r>
              <a:rPr lang="sr-Cyrl-RS" sz="2000" dirty="0"/>
              <a:t>: са телећим, јагњећим и са пилећим месом. </a:t>
            </a:r>
          </a:p>
          <a:p>
            <a:pPr algn="just"/>
            <a:r>
              <a:rPr lang="sr-Cyrl-RS" sz="2000" b="1" dirty="0"/>
              <a:t>Ајмокац</a:t>
            </a:r>
            <a:r>
              <a:rPr lang="sr-Cyrl-RS" sz="2000" dirty="0"/>
              <a:t> (фрикасе): ајмокац од телећег меса, ајмокац од јагњећег меса и ајмокац од пилећег меса. </a:t>
            </a:r>
          </a:p>
          <a:p>
            <a:pPr algn="just"/>
            <a:r>
              <a:rPr lang="sr-Cyrl-RS" sz="2000" b="1" dirty="0"/>
              <a:t>Готова јела од пасуља и меса</a:t>
            </a:r>
            <a:r>
              <a:rPr lang="sr-Cyrl-RS" sz="2000" dirty="0"/>
              <a:t>: чорбаст пасуљ са сувим ребрима. </a:t>
            </a:r>
          </a:p>
          <a:p>
            <a:pPr algn="just"/>
            <a:r>
              <a:rPr lang="sr-Cyrl-RS" sz="2000" b="1" dirty="0"/>
              <a:t>Готова јела – соте</a:t>
            </a: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05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94D28E-6787-B08E-C0F7-FFC0ED7DBD93}"/>
              </a:ext>
            </a:extLst>
          </p:cNvPr>
          <p:cNvSpPr>
            <a:spLocks noGrp="1"/>
          </p:cNvSpPr>
          <p:nvPr>
            <p:ph type="body" idx="1"/>
          </p:nvPr>
        </p:nvSpPr>
        <p:spPr>
          <a:xfrm>
            <a:off x="625605" y="1210962"/>
            <a:ext cx="3872253" cy="556441"/>
          </a:xfrm>
          <a:solidFill>
            <a:srgbClr val="FFC000"/>
          </a:solidFill>
        </p:spPr>
        <p:txBody>
          <a:bodyPr>
            <a:normAutofit/>
          </a:bodyPr>
          <a:lstStyle/>
          <a:p>
            <a:r>
              <a:rPr lang="ru-RU" dirty="0"/>
              <a:t>Гулаш од говеђег меса</a:t>
            </a:r>
            <a:endParaRPr lang="sr-Latn-RS" dirty="0"/>
          </a:p>
        </p:txBody>
      </p:sp>
      <p:sp>
        <p:nvSpPr>
          <p:cNvPr id="4" name="Content Placeholder 3">
            <a:extLst>
              <a:ext uri="{FF2B5EF4-FFF2-40B4-BE49-F238E27FC236}">
                <a16:creationId xmlns:a16="http://schemas.microsoft.com/office/drawing/2014/main" id="{012E619D-7E3D-D483-A916-057FE6DDE0E1}"/>
              </a:ext>
            </a:extLst>
          </p:cNvPr>
          <p:cNvSpPr>
            <a:spLocks noGrp="1"/>
          </p:cNvSpPr>
          <p:nvPr>
            <p:ph sz="half" idx="2"/>
          </p:nvPr>
        </p:nvSpPr>
        <p:spPr>
          <a:xfrm>
            <a:off x="0" y="1767402"/>
            <a:ext cx="5997576" cy="4954673"/>
          </a:xfrm>
          <a:solidFill>
            <a:schemeClr val="accent2">
              <a:lumMod val="20000"/>
              <a:lumOff val="80000"/>
            </a:schemeClr>
          </a:solidFill>
        </p:spPr>
        <p:txBody>
          <a:bodyPr>
            <a:normAutofit lnSpcReduction="10000"/>
          </a:bodyPr>
          <a:lstStyle/>
          <a:p>
            <a:r>
              <a:rPr lang="ru-RU" dirty="0"/>
              <a:t>Потребне намирнице: 3 дл уља, 1 кг црног лука, 2 ловорова листа, 1 г бибера, 10 г алеве љуте паприке, 2 кг говеђег меса б/к, 40 г соли, 3 л месног фонда, 50 г брашна, 50 г парадајз пиреа, 20 г еспањола, 100 г гулаш гевирц (50-60 г суве сланине, 1 г кима, 20 г белог лука, веза першуновог лишћа). </a:t>
            </a:r>
          </a:p>
          <a:p>
            <a:r>
              <a:rPr lang="ru-RU" dirty="0"/>
              <a:t>Прилог: 500 г ауштехованог куваног кромпира, 500 г динстаног пиринча, 20 ком. кнедли, 500 г домаћих широких резанца.</a:t>
            </a:r>
            <a:endParaRPr lang="sr-Latn-RS" dirty="0"/>
          </a:p>
          <a:p>
            <a:endParaRPr lang="sr-Latn-RS" dirty="0"/>
          </a:p>
        </p:txBody>
      </p:sp>
      <p:sp>
        <p:nvSpPr>
          <p:cNvPr id="5" name="Text Placeholder 4">
            <a:extLst>
              <a:ext uri="{FF2B5EF4-FFF2-40B4-BE49-F238E27FC236}">
                <a16:creationId xmlns:a16="http://schemas.microsoft.com/office/drawing/2014/main" id="{A28D6D18-5648-1FBD-95CB-9CB0EC6529DE}"/>
              </a:ext>
            </a:extLst>
          </p:cNvPr>
          <p:cNvSpPr>
            <a:spLocks noGrp="1"/>
          </p:cNvSpPr>
          <p:nvPr>
            <p:ph type="body" sz="quarter" idx="3"/>
          </p:nvPr>
        </p:nvSpPr>
        <p:spPr>
          <a:xfrm>
            <a:off x="7545859" y="2097559"/>
            <a:ext cx="3809529" cy="645641"/>
          </a:xfrm>
          <a:solidFill>
            <a:schemeClr val="accent4"/>
          </a:solidFill>
        </p:spPr>
        <p:txBody>
          <a:bodyPr>
            <a:normAutofit/>
          </a:bodyPr>
          <a:lstStyle/>
          <a:p>
            <a:r>
              <a:rPr lang="ru-RU" dirty="0"/>
              <a:t>Паприкаш од телећег меса</a:t>
            </a:r>
            <a:endParaRPr lang="sr-Latn-RS" dirty="0"/>
          </a:p>
        </p:txBody>
      </p:sp>
      <p:sp>
        <p:nvSpPr>
          <p:cNvPr id="6" name="Content Placeholder 5">
            <a:extLst>
              <a:ext uri="{FF2B5EF4-FFF2-40B4-BE49-F238E27FC236}">
                <a16:creationId xmlns:a16="http://schemas.microsoft.com/office/drawing/2014/main" id="{781DFC86-61C9-440B-3D01-2834AFE0E707}"/>
              </a:ext>
            </a:extLst>
          </p:cNvPr>
          <p:cNvSpPr>
            <a:spLocks noGrp="1"/>
          </p:cNvSpPr>
          <p:nvPr>
            <p:ph sz="quarter" idx="4"/>
          </p:nvPr>
        </p:nvSpPr>
        <p:spPr>
          <a:xfrm>
            <a:off x="6172199" y="2743200"/>
            <a:ext cx="5904471" cy="3888260"/>
          </a:xfrm>
          <a:solidFill>
            <a:schemeClr val="accent2">
              <a:lumMod val="20000"/>
              <a:lumOff val="80000"/>
            </a:schemeClr>
          </a:solidFill>
        </p:spPr>
        <p:txBody>
          <a:bodyPr>
            <a:normAutofit lnSpcReduction="10000"/>
          </a:bodyPr>
          <a:lstStyle/>
          <a:p>
            <a:r>
              <a:rPr lang="ru-RU" dirty="0"/>
              <a:t>Потребне намирнице: 3 дл уља, 1 кг црног лука, 2 ловорова листа, 1 г бибера, 10 г алеве паприка, 2 кг телећег меса б/к, 40 г соли, 3 л месног фонда, 50 г брашна, 50 г парадајз пиреа, 2 дл киселе павлаке, веза першуновог лишћа. Прилог: 500 г рестованог кромпира, 500 г пиринча, 20 кнедли, 500 г шпагета, 200 г резанаца</a:t>
            </a:r>
            <a:endParaRPr lang="sr-Latn-RS" dirty="0"/>
          </a:p>
        </p:txBody>
      </p:sp>
      <p:sp>
        <p:nvSpPr>
          <p:cNvPr id="7" name="Title 6">
            <a:extLst>
              <a:ext uri="{FF2B5EF4-FFF2-40B4-BE49-F238E27FC236}">
                <a16:creationId xmlns:a16="http://schemas.microsoft.com/office/drawing/2014/main" id="{96F63A93-5A2B-6110-CC99-810C4C966BE0}"/>
              </a:ext>
            </a:extLst>
          </p:cNvPr>
          <p:cNvSpPr>
            <a:spLocks noGrp="1"/>
          </p:cNvSpPr>
          <p:nvPr>
            <p:ph type="title"/>
          </p:nvPr>
        </p:nvSpPr>
        <p:spPr>
          <a:xfrm>
            <a:off x="839788" y="365125"/>
            <a:ext cx="10515600" cy="664605"/>
          </a:xfrm>
          <a:prstGeom prst="horizontalScroll">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0000"/>
          </a:bodyPr>
          <a:lstStyle/>
          <a:p>
            <a:pPr algn="ctr">
              <a:lnSpc>
                <a:spcPct val="90000"/>
              </a:lnSpc>
              <a:spcBef>
                <a:spcPct val="0"/>
              </a:spcBef>
              <a:spcAft>
                <a:spcPts val="600"/>
              </a:spcAft>
            </a:pPr>
            <a:r>
              <a:rPr lang="ru-RU" sz="3600" dirty="0">
                <a:solidFill>
                  <a:schemeClr val="tx1"/>
                </a:solidFill>
              </a:rPr>
              <a:t>Једноставна и сложена готова јела</a:t>
            </a:r>
            <a:endParaRPr lang="en-US" sz="3600"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54528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6123EEA-ADFC-F248-6F7D-86E0EFE85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341" y="135221"/>
            <a:ext cx="9491536" cy="6757789"/>
          </a:xfrm>
          <a:prstGeom prst="rect">
            <a:avLst/>
          </a:prstGeom>
          <a:noFill/>
          <a:extLst>
            <a:ext uri="{909E8E84-426E-40DD-AFC4-6F175D3DCCD1}">
              <a14:hiddenFill xmlns:a14="http://schemas.microsoft.com/office/drawing/2010/main">
                <a:solidFill>
                  <a:srgbClr val="FFFFFF"/>
                </a:solidFill>
              </a14:hiddenFill>
            </a:ext>
          </a:extLst>
        </p:spPr>
      </p:pic>
      <p:sp>
        <p:nvSpPr>
          <p:cNvPr id="9" name="Scroll: Horizontal 8">
            <a:extLst>
              <a:ext uri="{FF2B5EF4-FFF2-40B4-BE49-F238E27FC236}">
                <a16:creationId xmlns:a16="http://schemas.microsoft.com/office/drawing/2014/main" id="{1D372757-457A-4F40-4C3A-B5A3CD5A91F3}"/>
              </a:ext>
            </a:extLst>
          </p:cNvPr>
          <p:cNvSpPr/>
          <p:nvPr/>
        </p:nvSpPr>
        <p:spPr>
          <a:xfrm>
            <a:off x="1" y="135222"/>
            <a:ext cx="5568778" cy="875006"/>
          </a:xfrm>
          <a:prstGeom prst="horizontalScroll">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endParaRPr lang="en-US" sz="3600" dirty="0">
              <a:solidFill>
                <a:schemeClr val="tx1"/>
              </a:solidFill>
              <a:latin typeface="Times New Roman" panose="02020603050405020304" pitchFamily="18" charset="0"/>
              <a:ea typeface="+mj-ea"/>
              <a:cs typeface="Times New Roman" panose="02020603050405020304" pitchFamily="18" charset="0"/>
            </a:endParaRPr>
          </a:p>
        </p:txBody>
      </p:sp>
      <p:sp>
        <p:nvSpPr>
          <p:cNvPr id="4" name="Title 3">
            <a:extLst>
              <a:ext uri="{FF2B5EF4-FFF2-40B4-BE49-F238E27FC236}">
                <a16:creationId xmlns:a16="http://schemas.microsoft.com/office/drawing/2014/main" id="{F560114B-591D-AD42-1A09-AC18506F94EC}"/>
              </a:ext>
            </a:extLst>
          </p:cNvPr>
          <p:cNvSpPr txBox="1">
            <a:spLocks noGrp="1"/>
          </p:cNvSpPr>
          <p:nvPr>
            <p:ph type="title"/>
          </p:nvPr>
        </p:nvSpPr>
        <p:spPr>
          <a:xfrm>
            <a:off x="0" y="248917"/>
            <a:ext cx="5488459" cy="480131"/>
          </a:xfrm>
          <a:prstGeom prst="rect">
            <a:avLst/>
          </a:prstGeom>
          <a:noFill/>
        </p:spPr>
        <p:txBody>
          <a:bodyPr wrap="square">
            <a:spAutoFit/>
          </a:bodyPr>
          <a:lstStyle/>
          <a:p>
            <a:r>
              <a:rPr lang="ru-RU" sz="2800" dirty="0"/>
              <a:t>ГОТОВА ЈЕЛА ОД МЛЕВЕНОГ МЕСА</a:t>
            </a:r>
            <a:endParaRPr lang="sr-Latn-RS" sz="2800" dirty="0"/>
          </a:p>
        </p:txBody>
      </p:sp>
      <p:sp>
        <p:nvSpPr>
          <p:cNvPr id="6" name="Content Placeholder 2">
            <a:extLst>
              <a:ext uri="{FF2B5EF4-FFF2-40B4-BE49-F238E27FC236}">
                <a16:creationId xmlns:a16="http://schemas.microsoft.com/office/drawing/2014/main" id="{9CF73693-CA54-7B7F-7882-06657E123281}"/>
              </a:ext>
            </a:extLst>
          </p:cNvPr>
          <p:cNvSpPr txBox="1">
            <a:spLocks/>
          </p:cNvSpPr>
          <p:nvPr/>
        </p:nvSpPr>
        <p:spPr>
          <a:xfrm>
            <a:off x="3237469" y="1458097"/>
            <a:ext cx="8476736" cy="5255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b="1" dirty="0"/>
              <a:t>Готова обликована јела од припремљене масе: </a:t>
            </a:r>
            <a:r>
              <a:rPr lang="ru-RU" dirty="0"/>
              <a:t>фаширана шницла, фаширани ролат „Штефани“</a:t>
            </a:r>
            <a:r>
              <a:rPr lang="sr-Latn-RS" dirty="0"/>
              <a:t> </a:t>
            </a:r>
            <a:r>
              <a:rPr lang="ru-RU" dirty="0"/>
              <a:t>и ћуфте у сосу од парадајза. </a:t>
            </a:r>
          </a:p>
          <a:p>
            <a:r>
              <a:rPr lang="ru-RU" b="1" dirty="0"/>
              <a:t>Сарма</a:t>
            </a:r>
            <a:r>
              <a:rPr lang="ru-RU" dirty="0"/>
              <a:t>: сарма од слатког купуса, сарма од киселог купуса, сарма од виновог лишћа и сарма од зеља, сармице од листова рена и друге врсте. </a:t>
            </a:r>
          </a:p>
          <a:p>
            <a:r>
              <a:rPr lang="ru-RU" b="1" dirty="0"/>
              <a:t>Пуњено поврће</a:t>
            </a:r>
            <a:r>
              <a:rPr lang="ru-RU" dirty="0"/>
              <a:t>: пуњене паприке у сосу од парадјза, пуњене суве паприке, пуњене тиквице у сосу од мирођије, пуњен кромпир и пуњени парадајз. </a:t>
            </a:r>
          </a:p>
          <a:p>
            <a:r>
              <a:rPr lang="ru-RU" b="1" dirty="0"/>
              <a:t>Мусаке</a:t>
            </a:r>
            <a:r>
              <a:rPr lang="ru-RU" dirty="0"/>
              <a:t>: мусака од кромпира, мусака од плавог патлиџана, мусака од тиквица, мусака од кеља, мусака од карфиола</a:t>
            </a:r>
            <a:endParaRPr lang="sr-Latn-RS" dirty="0"/>
          </a:p>
        </p:txBody>
      </p:sp>
      <p:pic>
        <p:nvPicPr>
          <p:cNvPr id="3" name="Picture 2">
            <a:extLst>
              <a:ext uri="{FF2B5EF4-FFF2-40B4-BE49-F238E27FC236}">
                <a16:creationId xmlns:a16="http://schemas.microsoft.com/office/drawing/2014/main" id="{8483F97A-F16F-FD31-AB8D-005EDD424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8" y="4672636"/>
            <a:ext cx="3284017" cy="21853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BCBFB20B-2290-8281-7134-DE729ECAA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55555"/>
            <a:ext cx="3178539" cy="21151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66833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2273</Words>
  <Application>Microsoft Office PowerPoint</Application>
  <PresentationFormat>Widescreen</PresentationFormat>
  <Paragraphs>82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Врсте, подела и употреба готових јела  и печења у гастрономији</vt:lpstr>
      <vt:lpstr>Готова јела</vt:lpstr>
      <vt:lpstr>PowerPoint Presentation</vt:lpstr>
      <vt:lpstr>Готова јела се могу термички обрађивати:</vt:lpstr>
      <vt:lpstr>Готова јела </vt:lpstr>
      <vt:lpstr>PowerPoint Presentation</vt:lpstr>
      <vt:lpstr>PowerPoint Presentation</vt:lpstr>
      <vt:lpstr>Једноставна и сложена готова јела</vt:lpstr>
      <vt:lpstr>ГОТОВА ЈЕЛА ОД МЛЕВЕНОГ МЕСА</vt:lpstr>
      <vt:lpstr>Фаширан ролат „Штефани“</vt:lpstr>
      <vt:lpstr>PowerPoint Presentation</vt:lpstr>
      <vt:lpstr>Трипе италијен (Италијанске трипице)</vt:lpstr>
      <vt:lpstr>Мозак на париски начин „паризјен“</vt:lpstr>
      <vt:lpstr>ЈЕЛА ПО ПОРУЏБИНИ</vt:lpstr>
      <vt:lpstr>Хајдучки ћевап</vt:lpstr>
      <vt:lpstr>Бифтек на природан начин</vt:lpstr>
      <vt:lpstr>Шатобријан (дупли бифтек) на природан начин</vt:lpstr>
      <vt:lpstr>Татарски бифтек</vt:lpstr>
      <vt:lpstr>Бифтек Велингтон</vt:lpstr>
      <vt:lpstr>Турнедо</vt:lpstr>
      <vt:lpstr>Соте Строганоф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Врсте, подела и употреба готових јела  и печења у гастрономији</dc:title>
  <dc:creator>Korisnik</dc:creator>
  <cp:lastModifiedBy>Korisnik</cp:lastModifiedBy>
  <cp:revision>9</cp:revision>
  <dcterms:created xsi:type="dcterms:W3CDTF">2023-12-19T19:56:23Z</dcterms:created>
  <dcterms:modified xsi:type="dcterms:W3CDTF">2024-01-03T11:13:26Z</dcterms:modified>
</cp:coreProperties>
</file>