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8" r:id="rId3"/>
    <p:sldId id="269" r:id="rId4"/>
    <p:sldId id="274" r:id="rId5"/>
    <p:sldId id="275" r:id="rId6"/>
    <p:sldId id="317" r:id="rId7"/>
    <p:sldId id="318" r:id="rId8"/>
    <p:sldId id="319" r:id="rId9"/>
    <p:sldId id="320" r:id="rId10"/>
    <p:sldId id="295" r:id="rId11"/>
    <p:sldId id="323" r:id="rId12"/>
    <p:sldId id="294" r:id="rId13"/>
    <p:sldId id="276" r:id="rId14"/>
    <p:sldId id="321" r:id="rId15"/>
    <p:sldId id="270" r:id="rId16"/>
    <p:sldId id="277" r:id="rId17"/>
    <p:sldId id="278" r:id="rId18"/>
    <p:sldId id="279" r:id="rId19"/>
    <p:sldId id="281" r:id="rId20"/>
    <p:sldId id="282" r:id="rId21"/>
    <p:sldId id="283" r:id="rId22"/>
    <p:sldId id="280" r:id="rId23"/>
    <p:sldId id="285" r:id="rId24"/>
    <p:sldId id="286" r:id="rId25"/>
    <p:sldId id="287" r:id="rId26"/>
    <p:sldId id="288" r:id="rId27"/>
    <p:sldId id="289" r:id="rId28"/>
    <p:sldId id="290" r:id="rId29"/>
    <p:sldId id="291" r:id="rId30"/>
    <p:sldId id="292" r:id="rId31"/>
    <p:sldId id="293" r:id="rId32"/>
    <p:sldId id="296" r:id="rId33"/>
    <p:sldId id="297" r:id="rId34"/>
    <p:sldId id="315" r:id="rId35"/>
    <p:sldId id="298" r:id="rId36"/>
    <p:sldId id="299" r:id="rId37"/>
    <p:sldId id="300" r:id="rId38"/>
    <p:sldId id="301" r:id="rId39"/>
    <p:sldId id="302" r:id="rId40"/>
    <p:sldId id="303" r:id="rId41"/>
    <p:sldId id="304" r:id="rId42"/>
    <p:sldId id="306" r:id="rId43"/>
    <p:sldId id="311" r:id="rId44"/>
    <p:sldId id="308" r:id="rId45"/>
    <p:sldId id="322" r:id="rId46"/>
    <p:sldId id="258" r:id="rId47"/>
    <p:sldId id="259" r:id="rId48"/>
    <p:sldId id="260" r:id="rId49"/>
    <p:sldId id="262" r:id="rId50"/>
    <p:sldId id="263" r:id="rId5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7" autoAdjust="0"/>
    <p:restoredTop sz="94291" autoAdjust="0"/>
  </p:normalViewPr>
  <p:slideViewPr>
    <p:cSldViewPr snapToGrid="0">
      <p:cViewPr varScale="1">
        <p:scale>
          <a:sx n="95" d="100"/>
          <a:sy n="95" d="100"/>
        </p:scale>
        <p:origin x="3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7C70B-C314-4AC9-B0D8-9C0F5D2853A3}"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51D2A-4378-41C8-8F9B-2058EE836716}" type="slidenum">
              <a:rPr lang="en-US" smtClean="0"/>
              <a:t>‹#›</a:t>
            </a:fld>
            <a:endParaRPr lang="en-US"/>
          </a:p>
        </p:txBody>
      </p:sp>
    </p:spTree>
    <p:extLst>
      <p:ext uri="{BB962C8B-B14F-4D97-AF65-F5344CB8AC3E}">
        <p14:creationId xmlns:p14="http://schemas.microsoft.com/office/powerpoint/2010/main" val="141877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1D2A-4378-41C8-8F9B-2058EE836716}" type="slidenum">
              <a:rPr lang="en-US" smtClean="0"/>
              <a:t>1</a:t>
            </a:fld>
            <a:endParaRPr lang="en-US"/>
          </a:p>
        </p:txBody>
      </p:sp>
    </p:spTree>
    <p:extLst>
      <p:ext uri="{BB962C8B-B14F-4D97-AF65-F5344CB8AC3E}">
        <p14:creationId xmlns:p14="http://schemas.microsoft.com/office/powerpoint/2010/main" val="2804382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ABB2-7C89-D051-B1D7-6D2893C68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EE517E9E-6D97-2C15-FE81-321A39E50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77B4626E-F621-AC54-5308-4BCEC242B010}"/>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5" name="Footer Placeholder 4">
            <a:extLst>
              <a:ext uri="{FF2B5EF4-FFF2-40B4-BE49-F238E27FC236}">
                <a16:creationId xmlns:a16="http://schemas.microsoft.com/office/drawing/2014/main" id="{E0654012-6569-5D96-1D01-8088AF2AB80D}"/>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E014FE8-EF2D-FBC7-FF15-DBF0FB081BEC}"/>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247453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EDC0-1C15-9171-DD8B-F85B33B77944}"/>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5AF59A12-7F81-C0D6-143A-196E3DDCE9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0F60CC45-68C4-19CE-721A-3572B85075BC}"/>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5" name="Footer Placeholder 4">
            <a:extLst>
              <a:ext uri="{FF2B5EF4-FFF2-40B4-BE49-F238E27FC236}">
                <a16:creationId xmlns:a16="http://schemas.microsoft.com/office/drawing/2014/main" id="{89B227DE-0936-C0FA-880D-6F58E0711067}"/>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DF5A3C15-323A-9FC9-F2EB-CB0D750004DB}"/>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320869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9400C-79BB-A560-72F4-CACA450586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085087A0-C511-BE3D-A5B1-E907BB488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3AFAEE9F-F3A0-389A-BDCC-9692C0E6A5B5}"/>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5" name="Footer Placeholder 4">
            <a:extLst>
              <a:ext uri="{FF2B5EF4-FFF2-40B4-BE49-F238E27FC236}">
                <a16:creationId xmlns:a16="http://schemas.microsoft.com/office/drawing/2014/main" id="{1B256BFD-5EBC-2B39-43BB-0A2AFEF5F534}"/>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97037A5F-015E-4B36-9F48-3EDA92ACF2A2}"/>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403098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5BDA-F225-4421-C6F3-27AFA21A190F}"/>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09FB45EF-758C-4BCB-222C-5D8AD1A9CD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8CEC161C-F8A9-B471-1192-5B32FA683541}"/>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5" name="Footer Placeholder 4">
            <a:extLst>
              <a:ext uri="{FF2B5EF4-FFF2-40B4-BE49-F238E27FC236}">
                <a16:creationId xmlns:a16="http://schemas.microsoft.com/office/drawing/2014/main" id="{A0EBAE84-8BDC-5DAE-343A-D4B3E5EAF2E6}"/>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A01578B-4EBA-D827-26C9-289D410B7B4D}"/>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5897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BA43-BED1-143D-6E7C-DB44977F9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94109F1A-4BC2-E574-9AED-45E4720A60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03A03-9045-AECD-88E7-A7989AD034DD}"/>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5" name="Footer Placeholder 4">
            <a:extLst>
              <a:ext uri="{FF2B5EF4-FFF2-40B4-BE49-F238E27FC236}">
                <a16:creationId xmlns:a16="http://schemas.microsoft.com/office/drawing/2014/main" id="{6D145D1F-BF0E-37F9-3387-4B9B4F62AB1D}"/>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57170D22-2EA8-F25D-E73C-8B0CE8380BA2}"/>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361825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9B38-C364-DCB7-A9BB-DC655E159159}"/>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CECEB5C7-6F8D-C44E-CE73-2DFDC105F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DDBB21B3-C6E1-3901-E56C-595C6BE920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31D0A543-C425-0ED2-C7B9-C5966DBDE455}"/>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6" name="Footer Placeholder 5">
            <a:extLst>
              <a:ext uri="{FF2B5EF4-FFF2-40B4-BE49-F238E27FC236}">
                <a16:creationId xmlns:a16="http://schemas.microsoft.com/office/drawing/2014/main" id="{42DEE13C-6758-000F-D3E4-C2C38220AC52}"/>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0981D49D-EB64-6829-023F-88717768FADB}"/>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350265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EBDF-5C3D-417B-6C30-A54BBA8F194F}"/>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6965A5E9-CEC5-800C-6994-2CB0BB498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FFF40E-D211-53B2-DD24-DA256D0B5F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6BAF041A-FA38-661F-F048-1FCBD43E4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06DDD2-A550-6287-7AAE-147771C01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1F397D89-ED8B-26EF-10C9-F2DCD24F0BB8}"/>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8" name="Footer Placeholder 7">
            <a:extLst>
              <a:ext uri="{FF2B5EF4-FFF2-40B4-BE49-F238E27FC236}">
                <a16:creationId xmlns:a16="http://schemas.microsoft.com/office/drawing/2014/main" id="{EF0145A8-432F-316D-78A3-745BB238212D}"/>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3AC144F8-FEDB-8ADE-D055-5DC7613247C2}"/>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240975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D94C-9F42-B5CF-57E8-A1601D7FC17B}"/>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7F4465F3-A199-E264-34FA-0A5814266D6F}"/>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4" name="Footer Placeholder 3">
            <a:extLst>
              <a:ext uri="{FF2B5EF4-FFF2-40B4-BE49-F238E27FC236}">
                <a16:creationId xmlns:a16="http://schemas.microsoft.com/office/drawing/2014/main" id="{ABD31B1D-3795-3083-721E-5BEA437FA42F}"/>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BC748D84-884E-AE1D-2CF9-C9EC426578CF}"/>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194555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FBA04-C52C-90BD-AF60-FD78FC83B523}"/>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3" name="Footer Placeholder 2">
            <a:extLst>
              <a:ext uri="{FF2B5EF4-FFF2-40B4-BE49-F238E27FC236}">
                <a16:creationId xmlns:a16="http://schemas.microsoft.com/office/drawing/2014/main" id="{3A524771-0AD5-300D-543C-2ECC3FFF5328}"/>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376885ED-B17E-5C8F-B6AB-DDA0A49BA481}"/>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32098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C3EA-1777-DDBD-D474-B78FE0443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22C18C09-E0AC-53D2-98FC-1E8D00F65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94FD2578-E19A-80BB-F797-C14C645FA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2AC1D-D318-2683-D9A1-DC29F8CF4469}"/>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6" name="Footer Placeholder 5">
            <a:extLst>
              <a:ext uri="{FF2B5EF4-FFF2-40B4-BE49-F238E27FC236}">
                <a16:creationId xmlns:a16="http://schemas.microsoft.com/office/drawing/2014/main" id="{2958B3B0-D51A-8E8E-8EC5-BC2DD170F219}"/>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2C984845-3261-8827-6820-0CFF0BC1CE94}"/>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416886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6FB0-950E-E672-3AA4-12EB7EC11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A296DFB9-C9E7-8F43-426A-99969AE2A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2A208EAA-E08C-52AB-54B2-9B8235AA1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2CD55-B11A-3750-DA8F-E545ADFA2D81}"/>
              </a:ext>
            </a:extLst>
          </p:cNvPr>
          <p:cNvSpPr>
            <a:spLocks noGrp="1"/>
          </p:cNvSpPr>
          <p:nvPr>
            <p:ph type="dt" sz="half" idx="10"/>
          </p:nvPr>
        </p:nvSpPr>
        <p:spPr/>
        <p:txBody>
          <a:bodyPr/>
          <a:lstStyle/>
          <a:p>
            <a:fld id="{B724E12F-767A-4556-9A60-B47F69912D2E}" type="datetimeFigureOut">
              <a:rPr lang="sr-Latn-RS" smtClean="0"/>
              <a:t>3.1.2024.</a:t>
            </a:fld>
            <a:endParaRPr lang="sr-Latn-RS"/>
          </a:p>
        </p:txBody>
      </p:sp>
      <p:sp>
        <p:nvSpPr>
          <p:cNvPr id="6" name="Footer Placeholder 5">
            <a:extLst>
              <a:ext uri="{FF2B5EF4-FFF2-40B4-BE49-F238E27FC236}">
                <a16:creationId xmlns:a16="http://schemas.microsoft.com/office/drawing/2014/main" id="{2EC1B25E-2BC9-18AF-672B-8B7D91C8316B}"/>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4F5A881A-2BD9-9601-5740-19BB98EBC39E}"/>
              </a:ext>
            </a:extLst>
          </p:cNvPr>
          <p:cNvSpPr>
            <a:spLocks noGrp="1"/>
          </p:cNvSpPr>
          <p:nvPr>
            <p:ph type="sldNum" sz="quarter" idx="12"/>
          </p:nvPr>
        </p:nvSpPr>
        <p:spPr/>
        <p:txBody>
          <a:bodyPr/>
          <a:lstStyle/>
          <a:p>
            <a:fld id="{40346A2E-AA36-483F-99B9-F2D9D8C775FE}" type="slidenum">
              <a:rPr lang="sr-Latn-RS" smtClean="0"/>
              <a:t>‹#›</a:t>
            </a:fld>
            <a:endParaRPr lang="sr-Latn-RS"/>
          </a:p>
        </p:txBody>
      </p:sp>
    </p:spTree>
    <p:extLst>
      <p:ext uri="{BB962C8B-B14F-4D97-AF65-F5344CB8AC3E}">
        <p14:creationId xmlns:p14="http://schemas.microsoft.com/office/powerpoint/2010/main" val="155627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32AD20-C154-369B-D416-FC376660C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46705CD9-1402-383E-4C71-F61B9C9D2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F8B3908B-8BB3-5FE5-1381-C4929D3EC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4E12F-767A-4556-9A60-B47F69912D2E}" type="datetimeFigureOut">
              <a:rPr lang="sr-Latn-RS" smtClean="0"/>
              <a:t>3.1.2024.</a:t>
            </a:fld>
            <a:endParaRPr lang="sr-Latn-RS"/>
          </a:p>
        </p:txBody>
      </p:sp>
      <p:sp>
        <p:nvSpPr>
          <p:cNvPr id="5" name="Footer Placeholder 4">
            <a:extLst>
              <a:ext uri="{FF2B5EF4-FFF2-40B4-BE49-F238E27FC236}">
                <a16:creationId xmlns:a16="http://schemas.microsoft.com/office/drawing/2014/main" id="{21B0E1E3-5096-F424-8578-90BD0907D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C694E7AF-50DB-D07E-4DE0-45CD93E89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46A2E-AA36-483F-99B9-F2D9D8C775FE}" type="slidenum">
              <a:rPr lang="sr-Latn-RS" smtClean="0"/>
              <a:t>‹#›</a:t>
            </a:fld>
            <a:endParaRPr lang="sr-Latn-RS"/>
          </a:p>
        </p:txBody>
      </p:sp>
    </p:spTree>
    <p:extLst>
      <p:ext uri="{BB962C8B-B14F-4D97-AF65-F5344CB8AC3E}">
        <p14:creationId xmlns:p14="http://schemas.microsoft.com/office/powerpoint/2010/main" val="1341360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webp"/></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89FB2F-FC9C-58B2-83C6-84D03ECB5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2" name="Title 1">
            <a:extLst>
              <a:ext uri="{FF2B5EF4-FFF2-40B4-BE49-F238E27FC236}">
                <a16:creationId xmlns:a16="http://schemas.microsoft.com/office/drawing/2014/main" id="{DEF4D149-CB62-2968-BF1E-1813456C3B9B}"/>
              </a:ext>
            </a:extLst>
          </p:cNvPr>
          <p:cNvSpPr>
            <a:spLocks noGrp="1"/>
          </p:cNvSpPr>
          <p:nvPr>
            <p:ph type="ctrTitle"/>
          </p:nvPr>
        </p:nvSpPr>
        <p:spPr>
          <a:xfrm>
            <a:off x="510746" y="576649"/>
            <a:ext cx="11582400" cy="2933314"/>
          </a:xfrm>
        </p:spPr>
        <p:txBody>
          <a:bodyPr>
            <a:normAutofit/>
          </a:bodyPr>
          <a:lstStyle/>
          <a:p>
            <a:r>
              <a:rPr lang="sr-Cyrl-RS" sz="4400" dirty="0">
                <a:effectLst/>
                <a:latin typeface="Times New Roman" panose="02020603050405020304" pitchFamily="18" charset="0"/>
                <a:ea typeface="Calibri" panose="020F0502020204030204" pitchFamily="34" charset="0"/>
              </a:rPr>
              <a:t>Врсте, подела и употреба варива и прилога у гастрономији</a:t>
            </a:r>
            <a:endParaRPr lang="sr-Latn-RS" sz="4400" dirty="0"/>
          </a:p>
        </p:txBody>
      </p:sp>
      <p:pic>
        <p:nvPicPr>
          <p:cNvPr id="4" name="Picture 3">
            <a:extLst>
              <a:ext uri="{FF2B5EF4-FFF2-40B4-BE49-F238E27FC236}">
                <a16:creationId xmlns:a16="http://schemas.microsoft.com/office/drawing/2014/main" id="{F0B241D9-F6E6-1A9D-CCB5-97FD00040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4972441"/>
            <a:ext cx="2619375" cy="1743075"/>
          </a:xfrm>
          <a:prstGeom prst="rect">
            <a:avLst/>
          </a:prstGeom>
        </p:spPr>
      </p:pic>
      <p:pic>
        <p:nvPicPr>
          <p:cNvPr id="10" name="Picture 9">
            <a:extLst>
              <a:ext uri="{FF2B5EF4-FFF2-40B4-BE49-F238E27FC236}">
                <a16:creationId xmlns:a16="http://schemas.microsoft.com/office/drawing/2014/main" id="{7762229C-237D-1E27-A1C9-862F8018B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6898" y="3028006"/>
            <a:ext cx="2619375" cy="1688006"/>
          </a:xfrm>
          <a:prstGeom prst="rect">
            <a:avLst/>
          </a:prstGeom>
        </p:spPr>
      </p:pic>
      <p:pic>
        <p:nvPicPr>
          <p:cNvPr id="12" name="Picture 11">
            <a:extLst>
              <a:ext uri="{FF2B5EF4-FFF2-40B4-BE49-F238E27FC236}">
                <a16:creationId xmlns:a16="http://schemas.microsoft.com/office/drawing/2014/main" id="{965B0A05-3ECF-78EB-3B2B-1D86448D2A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73" y="2982141"/>
            <a:ext cx="2619375" cy="1743075"/>
          </a:xfrm>
          <a:prstGeom prst="rect">
            <a:avLst/>
          </a:prstGeom>
        </p:spPr>
      </p:pic>
      <p:pic>
        <p:nvPicPr>
          <p:cNvPr id="16" name="Picture 15">
            <a:extLst>
              <a:ext uri="{FF2B5EF4-FFF2-40B4-BE49-F238E27FC236}">
                <a16:creationId xmlns:a16="http://schemas.microsoft.com/office/drawing/2014/main" id="{34FD5835-98FE-B78C-9862-40585DEBAF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338" y="92777"/>
            <a:ext cx="3093916" cy="2316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C6B66F4C-2A21-AC19-7B30-245AAC2E59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598" y="232933"/>
            <a:ext cx="2952750" cy="20364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845911E7-9A8F-79B9-A1C7-44CCF30C05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05" y="4939303"/>
            <a:ext cx="2450940" cy="1838206"/>
          </a:xfrm>
          <a:prstGeom prst="rect">
            <a:avLst/>
          </a:prstGeom>
        </p:spPr>
      </p:pic>
      <p:pic>
        <p:nvPicPr>
          <p:cNvPr id="3" name="Picture 2">
            <a:extLst>
              <a:ext uri="{FF2B5EF4-FFF2-40B4-BE49-F238E27FC236}">
                <a16:creationId xmlns:a16="http://schemas.microsoft.com/office/drawing/2014/main" id="{20FCF28E-EAC2-00F3-482A-E3E0106140EA}"/>
              </a:ext>
            </a:extLst>
          </p:cNvPr>
          <p:cNvPicPr>
            <a:picLocks noChangeAspect="1"/>
          </p:cNvPicPr>
          <p:nvPr/>
        </p:nvPicPr>
        <p:blipFill>
          <a:blip r:embed="rId10"/>
          <a:stretch>
            <a:fillRect/>
          </a:stretch>
        </p:blipFill>
        <p:spPr>
          <a:xfrm>
            <a:off x="3617495" y="32202"/>
            <a:ext cx="4949330" cy="1412078"/>
          </a:xfrm>
          <a:prstGeom prst="rect">
            <a:avLst/>
          </a:prstGeom>
        </p:spPr>
      </p:pic>
      <p:sp>
        <p:nvSpPr>
          <p:cNvPr id="5" name="TextBox 4">
            <a:extLst>
              <a:ext uri="{FF2B5EF4-FFF2-40B4-BE49-F238E27FC236}">
                <a16:creationId xmlns:a16="http://schemas.microsoft.com/office/drawing/2014/main" id="{80AED88E-A810-6389-C1E6-80549301FDF2}"/>
              </a:ext>
            </a:extLst>
          </p:cNvPr>
          <p:cNvSpPr txBox="1"/>
          <p:nvPr/>
        </p:nvSpPr>
        <p:spPr>
          <a:xfrm>
            <a:off x="3608409" y="6426669"/>
            <a:ext cx="5178489" cy="338554"/>
          </a:xfrm>
          <a:prstGeom prst="rect">
            <a:avLst/>
          </a:prstGeom>
          <a:noFill/>
        </p:spPr>
        <p:txBody>
          <a:bodyPr wrap="square" rtlCol="0">
            <a:spAutoFit/>
          </a:bodyPr>
          <a:lstStyle/>
          <a:p>
            <a:r>
              <a:rPr lang="sr-Cyrl-RS" sz="1600" b="1" dirty="0">
                <a:solidFill>
                  <a:schemeClr val="bg1"/>
                </a:solidFill>
              </a:rPr>
              <a:t>др Гордана Јовановић, професор струковних студија</a:t>
            </a:r>
            <a:endParaRPr lang="sr-Latn-RS" sz="1600" dirty="0">
              <a:solidFill>
                <a:schemeClr val="bg1"/>
              </a:solidFill>
            </a:endParaRPr>
          </a:p>
        </p:txBody>
      </p:sp>
    </p:spTree>
    <p:extLst>
      <p:ext uri="{BB962C8B-B14F-4D97-AF65-F5344CB8AC3E}">
        <p14:creationId xmlns:p14="http://schemas.microsoft.com/office/powerpoint/2010/main" val="153501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56" y="274638"/>
            <a:ext cx="11244020" cy="1477962"/>
          </a:xfrm>
          <a:solidFill>
            <a:schemeClr val="accent5">
              <a:lumMod val="60000"/>
              <a:lumOff val="40000"/>
            </a:schemeClr>
          </a:solidFill>
        </p:spPr>
        <p:txBody>
          <a:bodyPr>
            <a:normAutofit/>
          </a:bodyPr>
          <a:lstStyle/>
          <a:p>
            <a:r>
              <a:rPr lang="sr-Cyrl-RS" b="1" dirty="0"/>
              <a:t>Канелони </a:t>
            </a:r>
            <a:r>
              <a:rPr lang="en-US" b="1" dirty="0"/>
              <a:t>– </a:t>
            </a:r>
            <a:r>
              <a:rPr lang="sr-Cyrl-RS" b="1" dirty="0"/>
              <a:t>четвртасти комади тестенине који се уролају. Погодни су за филовање</a:t>
            </a:r>
            <a:r>
              <a:rPr lang="en-US" b="1" dirty="0"/>
              <a:t>. </a:t>
            </a:r>
            <a:endParaRPr lang="en-US" dirty="0"/>
          </a:p>
        </p:txBody>
      </p:sp>
      <p:pic>
        <p:nvPicPr>
          <p:cNvPr id="4" name="Content Placeholder 3" descr="past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9986" y="1752601"/>
            <a:ext cx="7115014" cy="4953000"/>
          </a:xfrm>
          <a:prstGeom prst="rect">
            <a:avLst/>
          </a:prstGeom>
          <a:noFill/>
          <a:ln>
            <a:noFill/>
          </a:ln>
        </p:spPr>
      </p:pic>
    </p:spTree>
    <p:extLst>
      <p:ext uri="{BB962C8B-B14F-4D97-AF65-F5344CB8AC3E}">
        <p14:creationId xmlns:p14="http://schemas.microsoft.com/office/powerpoint/2010/main" val="327164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24" y="170481"/>
            <a:ext cx="11967275" cy="1429719"/>
          </a:xfrm>
          <a:solidFill>
            <a:schemeClr val="accent2">
              <a:lumMod val="60000"/>
              <a:lumOff val="40000"/>
            </a:schemeClr>
          </a:solidFill>
        </p:spPr>
        <p:txBody>
          <a:bodyPr>
            <a:normAutofit/>
          </a:bodyPr>
          <a:lstStyle/>
          <a:p>
            <a:r>
              <a:rPr lang="sr-Cyrl-RS" b="1" dirty="0"/>
              <a:t>Тортелини</a:t>
            </a:r>
            <a:r>
              <a:rPr lang="en-US" b="1" dirty="0"/>
              <a:t> - </a:t>
            </a:r>
            <a:r>
              <a:rPr lang="sr-Cyrl-RS" b="1" dirty="0"/>
              <a:t>мали округли комади тестенина, омотавају се око фила а затим се кружно савијају</a:t>
            </a:r>
            <a:r>
              <a:rPr lang="en-US" b="1" dirty="0"/>
              <a:t>.</a:t>
            </a:r>
            <a:endParaRPr lang="en-US" dirty="0"/>
          </a:p>
        </p:txBody>
      </p:sp>
      <p:pic>
        <p:nvPicPr>
          <p:cNvPr id="4" name="Content Placeholder 3" descr="past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00200"/>
            <a:ext cx="7343138" cy="5257800"/>
          </a:xfrm>
          <a:prstGeom prst="rect">
            <a:avLst/>
          </a:prstGeom>
          <a:noFill/>
          <a:ln>
            <a:noFill/>
          </a:ln>
        </p:spPr>
      </p:pic>
    </p:spTree>
    <p:extLst>
      <p:ext uri="{BB962C8B-B14F-4D97-AF65-F5344CB8AC3E}">
        <p14:creationId xmlns:p14="http://schemas.microsoft.com/office/powerpoint/2010/main" val="29325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22" y="247973"/>
            <a:ext cx="11817458" cy="1169665"/>
          </a:xfrm>
          <a:solidFill>
            <a:schemeClr val="accent6">
              <a:lumMod val="60000"/>
              <a:lumOff val="40000"/>
            </a:schemeClr>
          </a:solidFill>
        </p:spPr>
        <p:txBody>
          <a:bodyPr>
            <a:normAutofit fontScale="90000"/>
          </a:bodyPr>
          <a:lstStyle/>
          <a:p>
            <a:r>
              <a:rPr lang="sr-Cyrl-RS" b="1" dirty="0"/>
              <a:t>Равиоли</a:t>
            </a:r>
            <a:r>
              <a:rPr lang="en-US" b="1" dirty="0"/>
              <a:t> - </a:t>
            </a:r>
            <a:r>
              <a:rPr lang="sr-Cyrl-RS" b="1" dirty="0"/>
              <a:t>разликују се од тортелина само по облику. Филују се месом, сиром или поврћем</a:t>
            </a:r>
            <a:endParaRPr lang="en-US" dirty="0"/>
          </a:p>
        </p:txBody>
      </p:sp>
      <p:pic>
        <p:nvPicPr>
          <p:cNvPr id="4" name="Content Placeholder 3" descr="past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3010" y="1542081"/>
            <a:ext cx="7712990" cy="5163519"/>
          </a:xfrm>
          <a:prstGeom prst="rect">
            <a:avLst/>
          </a:prstGeom>
          <a:noFill/>
          <a:ln>
            <a:noFill/>
          </a:ln>
        </p:spPr>
      </p:pic>
    </p:spTree>
    <p:extLst>
      <p:ext uri="{BB962C8B-B14F-4D97-AF65-F5344CB8AC3E}">
        <p14:creationId xmlns:p14="http://schemas.microsoft.com/office/powerpoint/2010/main" val="374271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5029200"/>
          </a:xfrm>
        </p:spPr>
        <p:txBody>
          <a:bodyPr>
            <a:noAutofit/>
          </a:bodyPr>
          <a:lstStyle/>
          <a:p>
            <a:r>
              <a:rPr lang="sr-Cyrl-RS" sz="4000" b="1" dirty="0">
                <a:solidFill>
                  <a:srgbClr val="FF0000"/>
                </a:solidFill>
              </a:rPr>
              <a:t>Према дужини</a:t>
            </a:r>
            <a:r>
              <a:rPr lang="sr-Latn-RS" sz="4000" dirty="0"/>
              <a:t>:</a:t>
            </a:r>
          </a:p>
          <a:p>
            <a:pPr lvl="0"/>
            <a:r>
              <a:rPr lang="sr-Latn-CS" sz="4000" dirty="0"/>
              <a:t>K</a:t>
            </a:r>
            <a:r>
              <a:rPr lang="sr-Cyrl-RS" sz="4000" dirty="0"/>
              <a:t>ратка тестенина</a:t>
            </a:r>
            <a:r>
              <a:rPr lang="sr-Latn-CS" sz="4000" dirty="0"/>
              <a:t>, </a:t>
            </a:r>
            <a:r>
              <a:rPr lang="sr-Cyrl-RS" sz="4000" dirty="0"/>
              <a:t>краћа од</a:t>
            </a:r>
            <a:r>
              <a:rPr lang="sr-Latn-CS" sz="4000" dirty="0"/>
              <a:t> 5 cm,</a:t>
            </a:r>
            <a:endParaRPr lang="en-US" sz="4000" dirty="0"/>
          </a:p>
          <a:p>
            <a:pPr lvl="0"/>
            <a:r>
              <a:rPr lang="sr-Cyrl-RS" sz="4000" dirty="0"/>
              <a:t>Дуга тестенина, равних облика дужине</a:t>
            </a:r>
            <a:r>
              <a:rPr lang="sr-Latn-CS" sz="4000" dirty="0"/>
              <a:t> 0,8 m,</a:t>
            </a:r>
            <a:endParaRPr lang="en-US" sz="4000" dirty="0"/>
          </a:p>
          <a:p>
            <a:pPr lvl="0"/>
            <a:r>
              <a:rPr lang="sr-Cyrl-RS" sz="4000" dirty="0"/>
              <a:t>Мотана дуга тестенина која се приликом производње савија у облику гнезда</a:t>
            </a:r>
            <a:endParaRPr lang="en-US" sz="4000" dirty="0"/>
          </a:p>
          <a:p>
            <a:endParaRPr lang="en-US" sz="4000" dirty="0"/>
          </a:p>
        </p:txBody>
      </p:sp>
      <p:sp>
        <p:nvSpPr>
          <p:cNvPr id="6" name="Title 4"/>
          <p:cNvSpPr>
            <a:spLocks noGrp="1"/>
          </p:cNvSpPr>
          <p:nvPr>
            <p:ph type="title"/>
          </p:nvPr>
        </p:nvSpPr>
        <p:spPr>
          <a:xfrm>
            <a:off x="838200" y="365126"/>
            <a:ext cx="10515600" cy="1107214"/>
          </a:xfrm>
        </p:spPr>
        <p:style>
          <a:lnRef idx="1">
            <a:schemeClr val="accent2"/>
          </a:lnRef>
          <a:fillRef idx="2">
            <a:schemeClr val="accent2"/>
          </a:fillRef>
          <a:effectRef idx="1">
            <a:schemeClr val="accent2"/>
          </a:effectRef>
          <a:fontRef idx="minor">
            <a:schemeClr val="dk1"/>
          </a:fontRef>
        </p:style>
        <p:txBody>
          <a:bodyPr/>
          <a:lstStyle/>
          <a:p>
            <a:r>
              <a:rPr lang="sr-Cyrl-RS" dirty="0"/>
              <a:t>Подела тестенина</a:t>
            </a:r>
            <a:endParaRPr lang="en-US" dirty="0"/>
          </a:p>
        </p:txBody>
      </p:sp>
      <p:sp>
        <p:nvSpPr>
          <p:cNvPr id="7" name="Sun 6"/>
          <p:cNvSpPr/>
          <p:nvPr/>
        </p:nvSpPr>
        <p:spPr>
          <a:xfrm>
            <a:off x="9049719" y="304800"/>
            <a:ext cx="1295400" cy="1295400"/>
          </a:xfrm>
          <a:prstGeom prst="su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89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sr-Cyrl-RS" dirty="0"/>
              <a:t>Подела тестенина</a:t>
            </a:r>
            <a:endParaRPr lang="en-US" dirty="0"/>
          </a:p>
        </p:txBody>
      </p:sp>
      <p:sp>
        <p:nvSpPr>
          <p:cNvPr id="3" name="Content Placeholder 2"/>
          <p:cNvSpPr>
            <a:spLocks noGrp="1"/>
          </p:cNvSpPr>
          <p:nvPr>
            <p:ph idx="1"/>
          </p:nvPr>
        </p:nvSpPr>
        <p:spPr>
          <a:xfrm>
            <a:off x="929898" y="1960536"/>
            <a:ext cx="10423902" cy="4440264"/>
          </a:xfrm>
        </p:spPr>
        <p:txBody>
          <a:bodyPr>
            <a:noAutofit/>
          </a:bodyPr>
          <a:lstStyle/>
          <a:p>
            <a:r>
              <a:rPr lang="sr-Cyrl-RS" sz="4000" dirty="0"/>
              <a:t>У зависности од употребљених сировина за производњу</a:t>
            </a:r>
            <a:r>
              <a:rPr lang="sr-Latn-CS" sz="4000" dirty="0"/>
              <a:t>:</a:t>
            </a:r>
            <a:endParaRPr lang="en-US" sz="4000" dirty="0"/>
          </a:p>
          <a:p>
            <a:pPr lvl="0"/>
            <a:r>
              <a:rPr lang="sr-Cyrl-RS" sz="4000" dirty="0"/>
              <a:t>Обична тестенина</a:t>
            </a:r>
            <a:r>
              <a:rPr lang="sr-Latn-CS" sz="4000" dirty="0"/>
              <a:t>– </a:t>
            </a:r>
            <a:r>
              <a:rPr lang="sr-Cyrl-RS" sz="4000" dirty="0"/>
              <a:t>без додатака и</a:t>
            </a:r>
            <a:endParaRPr lang="en-US" sz="4000" dirty="0"/>
          </a:p>
          <a:p>
            <a:pPr lvl="0"/>
            <a:r>
              <a:rPr lang="sr-Cyrl-RS" sz="4000" dirty="0"/>
              <a:t>Тестенина са додацима</a:t>
            </a:r>
            <a:r>
              <a:rPr lang="sr-Latn-CS" sz="4000" dirty="0"/>
              <a:t> (jaja, </a:t>
            </a:r>
            <a:r>
              <a:rPr lang="sr-Cyrl-RS" sz="4000" dirty="0"/>
              <a:t>сојино брашно, кукурузно брашно, млеко, поврће....</a:t>
            </a:r>
            <a:r>
              <a:rPr lang="sr-Latn-CS" sz="4000" dirty="0"/>
              <a:t>)</a:t>
            </a:r>
            <a:endParaRPr lang="en-US" sz="4000" dirty="0"/>
          </a:p>
          <a:p>
            <a:pPr marL="0" indent="0">
              <a:buNone/>
            </a:pPr>
            <a:endParaRPr lang="en-US" sz="4000" dirty="0"/>
          </a:p>
        </p:txBody>
      </p:sp>
      <p:sp>
        <p:nvSpPr>
          <p:cNvPr id="2" name="Sun 1">
            <a:extLst>
              <a:ext uri="{FF2B5EF4-FFF2-40B4-BE49-F238E27FC236}">
                <a16:creationId xmlns:a16="http://schemas.microsoft.com/office/drawing/2014/main" id="{4DCE5FC1-75EE-50E0-5BF3-6469F5375299}"/>
              </a:ext>
            </a:extLst>
          </p:cNvPr>
          <p:cNvSpPr/>
          <p:nvPr/>
        </p:nvSpPr>
        <p:spPr>
          <a:xfrm>
            <a:off x="9049719" y="304800"/>
            <a:ext cx="1295400" cy="1295400"/>
          </a:xfrm>
          <a:prstGeom prst="su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44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58DF-7816-A2F9-9D1B-EBD29728EB9A}"/>
              </a:ext>
            </a:extLst>
          </p:cNvPr>
          <p:cNvSpPr>
            <a:spLocks noGrp="1"/>
          </p:cNvSpPr>
          <p:nvPr>
            <p:ph type="title"/>
          </p:nvPr>
        </p:nvSpPr>
        <p:spPr/>
        <p:txBody>
          <a:bodyPr/>
          <a:lstStyle/>
          <a:p>
            <a:r>
              <a:rPr lang="sr-Cyrl-RS" dirty="0"/>
              <a:t>КУВАНО ПОВРћЕ – ПРИЛОЗИ – ВАРИВА</a:t>
            </a:r>
            <a:endParaRPr lang="sr-Latn-RS" dirty="0"/>
          </a:p>
        </p:txBody>
      </p:sp>
      <p:sp>
        <p:nvSpPr>
          <p:cNvPr id="3" name="Content Placeholder 2">
            <a:extLst>
              <a:ext uri="{FF2B5EF4-FFF2-40B4-BE49-F238E27FC236}">
                <a16:creationId xmlns:a16="http://schemas.microsoft.com/office/drawing/2014/main" id="{32750331-9CBE-045E-B0B1-E6F45B7DF747}"/>
              </a:ext>
            </a:extLst>
          </p:cNvPr>
          <p:cNvSpPr>
            <a:spLocks noGrp="1"/>
          </p:cNvSpPr>
          <p:nvPr>
            <p:ph idx="1"/>
          </p:nvPr>
        </p:nvSpPr>
        <p:spPr>
          <a:xfrm>
            <a:off x="224589" y="1443788"/>
            <a:ext cx="11678653" cy="5245769"/>
          </a:xfrm>
        </p:spPr>
        <p:txBody>
          <a:bodyPr>
            <a:normAutofit/>
          </a:bodyPr>
          <a:lstStyle/>
          <a:p>
            <a:r>
              <a:rPr lang="ru-RU" sz="3600" dirty="0"/>
              <a:t>Групи куваних прилога припадају: кувана млада шаргарепа сотирана на бутеру, кувани млади кромпирићи сотирани на бутеру, куван слани кромпир, артичоке сотиране на бутеру, кувана блитва сотирана на бутеру, бланширан спанаћ сотиран на бутеру, куван целер на бутеру, куван карфиол сотиран на бутеру, куван грашак сотиран на бутеру, куван кељ, куван кукуруз шећерац сотиран на бутеру, куван прокељ сотиран на бутеру</a:t>
            </a:r>
            <a:endParaRPr lang="sr-Latn-RS" sz="3600" dirty="0"/>
          </a:p>
        </p:txBody>
      </p:sp>
    </p:spTree>
    <p:extLst>
      <p:ext uri="{BB962C8B-B14F-4D97-AF65-F5344CB8AC3E}">
        <p14:creationId xmlns:p14="http://schemas.microsoft.com/office/powerpoint/2010/main" val="418957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35C1-8A81-ED66-E862-E6FDD00C1553}"/>
              </a:ext>
            </a:extLst>
          </p:cNvPr>
          <p:cNvSpPr>
            <a:spLocks noGrp="1"/>
          </p:cNvSpPr>
          <p:nvPr>
            <p:ph type="title"/>
          </p:nvPr>
        </p:nvSpPr>
        <p:spPr>
          <a:xfrm>
            <a:off x="838200" y="365126"/>
            <a:ext cx="10515600" cy="677612"/>
          </a:xfrm>
        </p:spPr>
        <p:txBody>
          <a:bodyPr>
            <a:normAutofit fontScale="90000"/>
          </a:bodyPr>
          <a:lstStyle/>
          <a:p>
            <a:r>
              <a:rPr lang="ru-RU" dirty="0"/>
              <a:t>СОТИРАНА МЛАДА ШАРГАРЕПА НА БУТЕРУ</a:t>
            </a:r>
            <a:endParaRPr lang="sr-Latn-RS" dirty="0"/>
          </a:p>
        </p:txBody>
      </p:sp>
      <p:sp>
        <p:nvSpPr>
          <p:cNvPr id="3" name="Content Placeholder 2">
            <a:extLst>
              <a:ext uri="{FF2B5EF4-FFF2-40B4-BE49-F238E27FC236}">
                <a16:creationId xmlns:a16="http://schemas.microsoft.com/office/drawing/2014/main" id="{9908BAFE-C4E8-5645-662F-B5E87A13B65F}"/>
              </a:ext>
            </a:extLst>
          </p:cNvPr>
          <p:cNvSpPr>
            <a:spLocks noGrp="1"/>
          </p:cNvSpPr>
          <p:nvPr>
            <p:ph idx="1"/>
          </p:nvPr>
        </p:nvSpPr>
        <p:spPr>
          <a:xfrm>
            <a:off x="401053" y="1379622"/>
            <a:ext cx="11678651" cy="5478378"/>
          </a:xfrm>
        </p:spPr>
        <p:txBody>
          <a:bodyPr>
            <a:normAutofit/>
          </a:bodyPr>
          <a:lstStyle/>
          <a:p>
            <a:r>
              <a:rPr lang="ru-RU" dirty="0"/>
              <a:t>Потребне намирнице: 2 кг младе шаргарепе, 10 г соли, 10 г кристал шећера, вода за кување, 100 г бутера, 1 г млевеног бибера, 1 веза першуновог лишћа. </a:t>
            </a:r>
            <a:endParaRPr lang="en-US" dirty="0"/>
          </a:p>
          <a:p>
            <a:r>
              <a:rPr lang="ru-RU" dirty="0"/>
              <a:t>Начин рада: младу шаргарепу опрати хладном водом, остругати, опрати, исећи по избору на коцкице 2x2 цм, или на правоугаоне штапиће 1x5 цм, или ауштековати лоптице пречника 1,5x1,5 цм или сећи на колутове-шајбне. Исечену шаргарепу ставити у одговарајућу посуду, налити водом, посолити, пошећерити и скувати. </a:t>
            </a:r>
            <a:endParaRPr lang="en-US" dirty="0"/>
          </a:p>
          <a:p>
            <a:r>
              <a:rPr lang="ru-RU" dirty="0"/>
              <a:t>Сотирање и сервирање младе шаргарепе: у одговарајући тигањ на отопљеном бутеру сотирати кувану младу шаргарепу, по потреби досолити, зачинити млевеним бибером и першуновим лишћем. </a:t>
            </a:r>
            <a:endParaRPr lang="en-US" dirty="0"/>
          </a:p>
          <a:p>
            <a:r>
              <a:rPr lang="ru-RU" dirty="0"/>
              <a:t>Сервира се као самостално јело од поврћа или као прилог уз одговарајуће месно јело</a:t>
            </a:r>
            <a:endParaRPr lang="sr-Latn-RS" dirty="0"/>
          </a:p>
        </p:txBody>
      </p:sp>
    </p:spTree>
    <p:extLst>
      <p:ext uri="{BB962C8B-B14F-4D97-AF65-F5344CB8AC3E}">
        <p14:creationId xmlns:p14="http://schemas.microsoft.com/office/powerpoint/2010/main" val="405760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4D2-7DD8-5251-16E8-EF5F61386341}"/>
              </a:ext>
            </a:extLst>
          </p:cNvPr>
          <p:cNvSpPr>
            <a:spLocks noGrp="1"/>
          </p:cNvSpPr>
          <p:nvPr>
            <p:ph type="title"/>
          </p:nvPr>
        </p:nvSpPr>
        <p:spPr>
          <a:xfrm>
            <a:off x="497305" y="365125"/>
            <a:ext cx="11325727" cy="902201"/>
          </a:xfrm>
        </p:spPr>
        <p:txBody>
          <a:bodyPr>
            <a:normAutofit/>
          </a:bodyPr>
          <a:lstStyle/>
          <a:p>
            <a:r>
              <a:rPr lang="ru-RU" dirty="0"/>
              <a:t>СОТИРАНИ МЛАДИ КРОМПИРИћИ НА БУТЕРУ</a:t>
            </a:r>
            <a:endParaRPr lang="sr-Latn-RS" dirty="0"/>
          </a:p>
        </p:txBody>
      </p:sp>
      <p:sp>
        <p:nvSpPr>
          <p:cNvPr id="3" name="Content Placeholder 2">
            <a:extLst>
              <a:ext uri="{FF2B5EF4-FFF2-40B4-BE49-F238E27FC236}">
                <a16:creationId xmlns:a16="http://schemas.microsoft.com/office/drawing/2014/main" id="{36E90EA7-431C-821D-B4BF-586429FDA28D}"/>
              </a:ext>
            </a:extLst>
          </p:cNvPr>
          <p:cNvSpPr>
            <a:spLocks noGrp="1"/>
          </p:cNvSpPr>
          <p:nvPr>
            <p:ph idx="1"/>
          </p:nvPr>
        </p:nvSpPr>
        <p:spPr>
          <a:xfrm>
            <a:off x="160421" y="1443788"/>
            <a:ext cx="9037823" cy="5213685"/>
          </a:xfrm>
        </p:spPr>
        <p:txBody>
          <a:bodyPr/>
          <a:lstStyle/>
          <a:p>
            <a:r>
              <a:rPr lang="ru-RU" dirty="0"/>
              <a:t>Потребне намирнице: 2 кг младих кромпирића, 10 г соли, вода за кување, 100 г бутера, 1 веза першуновог лишћа. </a:t>
            </a:r>
            <a:endParaRPr lang="en-US" dirty="0"/>
          </a:p>
          <a:p>
            <a:r>
              <a:rPr lang="ru-RU" dirty="0"/>
              <a:t>Начин рада: младе кромпириће опрати хладном водом, остругати, опрати, ставити у одговарајућу посуду, налити водом, посолити и скувати. </a:t>
            </a:r>
            <a:endParaRPr lang="en-US" dirty="0"/>
          </a:p>
          <a:p>
            <a:r>
              <a:rPr lang="ru-RU" dirty="0"/>
              <a:t>Сотирање и сервирање младих кромпирића: у одговарајући тигањ на отопљеном бутеру сотирати куване младе кромпириће, по потреби досолити и зачинити першуновим лишћем. </a:t>
            </a:r>
            <a:endParaRPr lang="en-US" dirty="0"/>
          </a:p>
          <a:p>
            <a:r>
              <a:rPr lang="ru-RU" dirty="0"/>
              <a:t>Сервирају се као самостално јело од поврћа или </a:t>
            </a:r>
            <a:endParaRPr lang="sr-Latn-RS" dirty="0"/>
          </a:p>
          <a:p>
            <a:r>
              <a:rPr lang="ru-RU" dirty="0"/>
              <a:t>као прилог уз одговарајуће месно јело.</a:t>
            </a:r>
            <a:endParaRPr lang="sr-Latn-RS" dirty="0"/>
          </a:p>
        </p:txBody>
      </p:sp>
      <p:pic>
        <p:nvPicPr>
          <p:cNvPr id="5" name="Picture 4">
            <a:extLst>
              <a:ext uri="{FF2B5EF4-FFF2-40B4-BE49-F238E27FC236}">
                <a16:creationId xmlns:a16="http://schemas.microsoft.com/office/drawing/2014/main" id="{C0866DCA-EB4E-FA73-572A-8E92FD2AF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5098" y="3580108"/>
            <a:ext cx="3946902" cy="3228900"/>
          </a:xfrm>
          <a:prstGeom prst="rect">
            <a:avLst/>
          </a:prstGeom>
        </p:spPr>
      </p:pic>
    </p:spTree>
    <p:extLst>
      <p:ext uri="{BB962C8B-B14F-4D97-AF65-F5344CB8AC3E}">
        <p14:creationId xmlns:p14="http://schemas.microsoft.com/office/powerpoint/2010/main" val="382210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159F-7646-1818-3B3A-D19207B3299F}"/>
              </a:ext>
            </a:extLst>
          </p:cNvPr>
          <p:cNvSpPr>
            <a:spLocks noGrp="1"/>
          </p:cNvSpPr>
          <p:nvPr>
            <p:ph type="title"/>
          </p:nvPr>
        </p:nvSpPr>
        <p:spPr>
          <a:xfrm>
            <a:off x="838200" y="365126"/>
            <a:ext cx="10515600" cy="934286"/>
          </a:xfrm>
        </p:spPr>
        <p:txBody>
          <a:bodyPr/>
          <a:lstStyle/>
          <a:p>
            <a:r>
              <a:rPr lang="ru-RU" dirty="0"/>
              <a:t>КУВАН ОБЛИКОВАН СЛАНИ КРОМПИР</a:t>
            </a:r>
            <a:endParaRPr lang="sr-Latn-RS" dirty="0"/>
          </a:p>
        </p:txBody>
      </p:sp>
      <p:sp>
        <p:nvSpPr>
          <p:cNvPr id="3" name="Content Placeholder 2">
            <a:extLst>
              <a:ext uri="{FF2B5EF4-FFF2-40B4-BE49-F238E27FC236}">
                <a16:creationId xmlns:a16="http://schemas.microsoft.com/office/drawing/2014/main" id="{794423E6-21F0-5EAB-6C2A-762692664AA7}"/>
              </a:ext>
            </a:extLst>
          </p:cNvPr>
          <p:cNvSpPr>
            <a:spLocks noGrp="1"/>
          </p:cNvSpPr>
          <p:nvPr>
            <p:ph idx="1"/>
          </p:nvPr>
        </p:nvSpPr>
        <p:spPr>
          <a:xfrm>
            <a:off x="0" y="1299412"/>
            <a:ext cx="12192000" cy="5193462"/>
          </a:xfrm>
        </p:spPr>
        <p:txBody>
          <a:bodyPr>
            <a:normAutofit/>
          </a:bodyPr>
          <a:lstStyle/>
          <a:p>
            <a:r>
              <a:rPr lang="ru-RU" dirty="0"/>
              <a:t>Потребне намирнице: 2 кг кромпира, 10 г соли, вода за кување, 100 г бутера, 1 веза першуновог лишћа. </a:t>
            </a:r>
            <a:endParaRPr lang="en-US" dirty="0"/>
          </a:p>
          <a:p>
            <a:r>
              <a:rPr lang="ru-RU" dirty="0"/>
              <a:t>Начин рада: розе кромпир опрати хладном водом, ољуштити</a:t>
            </a:r>
            <a:r>
              <a:rPr lang="en-US" dirty="0"/>
              <a:t>,</a:t>
            </a:r>
            <a:r>
              <a:rPr lang="ru-RU" dirty="0"/>
              <a:t> исећи на коцкице 2x2 цм или ауштековати лоптице пречника 1,5x1,5 цм, ставити у одговарајућу посуду, налити водом, посолити и скувати. </a:t>
            </a:r>
            <a:endParaRPr lang="en-US" dirty="0"/>
          </a:p>
          <a:p>
            <a:r>
              <a:rPr lang="ru-RU" dirty="0"/>
              <a:t>Сотирање и сервирање куваног обликованог сланог кромпира: у одговарајући тигањ на отопљеном бутеру сотирати куван обликован кромпир, по потреби досолити и зачинити першуновим лишћем. </a:t>
            </a:r>
            <a:endParaRPr lang="en-US" dirty="0"/>
          </a:p>
          <a:p>
            <a:r>
              <a:rPr lang="ru-RU" dirty="0"/>
              <a:t>Сервира</a:t>
            </a:r>
            <a:r>
              <a:rPr lang="en-US" dirty="0"/>
              <a:t> </a:t>
            </a:r>
            <a:r>
              <a:rPr lang="sr-Cyrl-RS" dirty="0"/>
              <a:t>се</a:t>
            </a:r>
            <a:r>
              <a:rPr lang="ru-RU" dirty="0"/>
              <a:t> као самостално јело од поврћа или као прилог уз одговарајуће месно јело.</a:t>
            </a:r>
            <a:endParaRPr lang="sr-Latn-RS" dirty="0"/>
          </a:p>
        </p:txBody>
      </p:sp>
    </p:spTree>
    <p:extLst>
      <p:ext uri="{BB962C8B-B14F-4D97-AF65-F5344CB8AC3E}">
        <p14:creationId xmlns:p14="http://schemas.microsoft.com/office/powerpoint/2010/main" val="274014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C31D-1969-C862-3491-5BA3BE2D5B17}"/>
              </a:ext>
            </a:extLst>
          </p:cNvPr>
          <p:cNvSpPr>
            <a:spLocks noGrp="1"/>
          </p:cNvSpPr>
          <p:nvPr>
            <p:ph type="title"/>
          </p:nvPr>
        </p:nvSpPr>
        <p:spPr/>
        <p:txBody>
          <a:bodyPr/>
          <a:lstStyle/>
          <a:p>
            <a:r>
              <a:rPr lang="ru-RU" dirty="0"/>
              <a:t>СОТИРАНА МЛАДА БОРАНИЈА НА БУТЕРУ</a:t>
            </a:r>
            <a:endParaRPr lang="sr-Latn-RS" dirty="0"/>
          </a:p>
        </p:txBody>
      </p:sp>
      <p:sp>
        <p:nvSpPr>
          <p:cNvPr id="3" name="Content Placeholder 2">
            <a:extLst>
              <a:ext uri="{FF2B5EF4-FFF2-40B4-BE49-F238E27FC236}">
                <a16:creationId xmlns:a16="http://schemas.microsoft.com/office/drawing/2014/main" id="{B1D9AA6A-4A7A-4308-E39D-CA7C6837CB29}"/>
              </a:ext>
            </a:extLst>
          </p:cNvPr>
          <p:cNvSpPr>
            <a:spLocks noGrp="1"/>
          </p:cNvSpPr>
          <p:nvPr>
            <p:ph idx="1"/>
          </p:nvPr>
        </p:nvSpPr>
        <p:spPr>
          <a:xfrm>
            <a:off x="288757" y="1540042"/>
            <a:ext cx="11758863" cy="4952833"/>
          </a:xfrm>
        </p:spPr>
        <p:txBody>
          <a:bodyPr>
            <a:normAutofit lnSpcReduction="10000"/>
          </a:bodyPr>
          <a:lstStyle/>
          <a:p>
            <a:r>
              <a:rPr lang="ru-RU" dirty="0"/>
              <a:t>Потребне намирнице: 2 кг младе бораније, 10 г соли, вода за кување, 100 г бутера, 1 г млевеног бибера, 1 веза першуновог лишћа, ¼ везе мирођије. </a:t>
            </a:r>
          </a:p>
          <a:p>
            <a:r>
              <a:rPr lang="ru-RU" dirty="0"/>
              <a:t>Начин рада: одабрати младе сочне и меснате сорте бораније са ситним и неразвијеним зрном. Одабрану младу боранију опрати, одстранити петељке, опрати, пресећи по дужини преко пола, па онда попречно на два једнака дела, уронити у благо слану накиселу воду која лагано струји, и скувати. </a:t>
            </a:r>
          </a:p>
          <a:p>
            <a:r>
              <a:rPr lang="ru-RU" dirty="0"/>
              <a:t>Сотирање и сервирање: у одговарајући тигањ отопити и загрејати бутер, додати младу боранију и исту сотирати, досолити и зачинити бибером, ситно исеченом мирођијом и першуновим лишћем. Сотирану боранију сложити у одговарајућу чинију, прелити бутером и топлу служити. Кувану младу боранију сотирану на бутеру, сервирати као самостално јело од поврћа или као прилог уз одговарајуће месно јело.</a:t>
            </a:r>
            <a:endParaRPr lang="sr-Latn-RS" dirty="0"/>
          </a:p>
        </p:txBody>
      </p:sp>
    </p:spTree>
    <p:extLst>
      <p:ext uri="{BB962C8B-B14F-4D97-AF65-F5344CB8AC3E}">
        <p14:creationId xmlns:p14="http://schemas.microsoft.com/office/powerpoint/2010/main" val="60503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5A677-21DF-EC20-DB8A-5868E867BF0B}"/>
              </a:ext>
            </a:extLst>
          </p:cNvPr>
          <p:cNvSpPr>
            <a:spLocks noGrp="1"/>
          </p:cNvSpPr>
          <p:nvPr>
            <p:ph idx="1"/>
          </p:nvPr>
        </p:nvSpPr>
        <p:spPr>
          <a:xfrm>
            <a:off x="160421" y="464949"/>
            <a:ext cx="9223803" cy="5919809"/>
          </a:xfrm>
        </p:spPr>
        <p:txBody>
          <a:bodyPr>
            <a:normAutofit/>
          </a:bodyPr>
          <a:lstStyle/>
          <a:p>
            <a:r>
              <a:rPr lang="ru-RU" sz="4400" dirty="0"/>
              <a:t>Јела од поврћа, варива и прилози производи су вегетативног порекла – од поврћа и житарица који се спремају разним термичким методама, а сервирају се као посебна јела од поврћа и житарица или као прилог уз јела од меса. </a:t>
            </a:r>
            <a:endParaRPr lang="sr-Latn-RS" sz="4400" dirty="0"/>
          </a:p>
        </p:txBody>
      </p:sp>
      <p:pic>
        <p:nvPicPr>
          <p:cNvPr id="4" name="Picture 3">
            <a:extLst>
              <a:ext uri="{FF2B5EF4-FFF2-40B4-BE49-F238E27FC236}">
                <a16:creationId xmlns:a16="http://schemas.microsoft.com/office/drawing/2014/main" id="{1E3112AE-0E0F-D929-4000-F303074F4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068" y="5029441"/>
            <a:ext cx="2619375"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D3114244-B009-9DF5-4A7F-376AC85AB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958" y="2917819"/>
            <a:ext cx="2476500" cy="1847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832D5C98-8B98-BA19-19A0-D4955E88A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647" y="581430"/>
            <a:ext cx="2771775" cy="1847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3AF4D4EC-8D3F-82C1-B670-FA1DFB9BD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548" y="5029440"/>
            <a:ext cx="2619375"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F10C26B2-AE4B-7FD4-28DC-A2F4F622F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308" y="5029439"/>
            <a:ext cx="2619375"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203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66A0-A29B-66B3-2077-02DEE7480AD2}"/>
              </a:ext>
            </a:extLst>
          </p:cNvPr>
          <p:cNvSpPr>
            <a:spLocks noGrp="1"/>
          </p:cNvSpPr>
          <p:nvPr>
            <p:ph type="title"/>
          </p:nvPr>
        </p:nvSpPr>
        <p:spPr>
          <a:xfrm>
            <a:off x="838200" y="365126"/>
            <a:ext cx="10515600" cy="661570"/>
          </a:xfrm>
        </p:spPr>
        <p:txBody>
          <a:bodyPr>
            <a:normAutofit fontScale="90000"/>
          </a:bodyPr>
          <a:lstStyle/>
          <a:p>
            <a:r>
              <a:rPr lang="ru-RU" dirty="0"/>
              <a:t>МЛАД ГРАШАК СОТИРАН НА БУТЕРУ</a:t>
            </a:r>
            <a:endParaRPr lang="sr-Latn-RS" dirty="0"/>
          </a:p>
        </p:txBody>
      </p:sp>
      <p:sp>
        <p:nvSpPr>
          <p:cNvPr id="3" name="Content Placeholder 2">
            <a:extLst>
              <a:ext uri="{FF2B5EF4-FFF2-40B4-BE49-F238E27FC236}">
                <a16:creationId xmlns:a16="http://schemas.microsoft.com/office/drawing/2014/main" id="{A581E94E-85F3-E9AD-5F98-562D34321F68}"/>
              </a:ext>
            </a:extLst>
          </p:cNvPr>
          <p:cNvSpPr>
            <a:spLocks noGrp="1"/>
          </p:cNvSpPr>
          <p:nvPr>
            <p:ph idx="1"/>
          </p:nvPr>
        </p:nvSpPr>
        <p:spPr>
          <a:xfrm>
            <a:off x="176463" y="1411706"/>
            <a:ext cx="9370493" cy="5245768"/>
          </a:xfrm>
        </p:spPr>
        <p:txBody>
          <a:bodyPr>
            <a:normAutofit lnSpcReduction="10000"/>
          </a:bodyPr>
          <a:lstStyle/>
          <a:p>
            <a:r>
              <a:rPr lang="ru-RU" dirty="0"/>
              <a:t>Потребне намирнице: 2 кг младог грашка, 10 г соли, вода за кување, 1 г млевеног бибера, 1 веза першуновог лишћа, ¼ везе мирођије, 100 г бутера. </a:t>
            </a:r>
          </a:p>
          <a:p>
            <a:r>
              <a:rPr lang="ru-RU" dirty="0"/>
              <a:t>Начин рада: млада зрна грашка опрати, уронити у благо слано накиселу воду која лагано струји и скувати. </a:t>
            </a:r>
          </a:p>
          <a:p>
            <a:r>
              <a:rPr lang="ru-RU" dirty="0"/>
              <a:t>Сотирање и сервирање: у одговарајући тигањ отопити и загрејати бутер, додати млад грашак и исти сотирати, досолити и зачинити бибером, ситно исеченом мирођијом и першуновим лишћем. Сотиран грашак сервирати у одговарајућу чинију, прелити бутером и топао служити. Куван млад грашак сотиран на бутеру, сервирати као самостално јело од поврћа или као прилог уз одговарајуће месно јело</a:t>
            </a:r>
            <a:endParaRPr lang="sr-Latn-RS" dirty="0"/>
          </a:p>
        </p:txBody>
      </p:sp>
      <p:pic>
        <p:nvPicPr>
          <p:cNvPr id="5" name="Picture 4">
            <a:extLst>
              <a:ext uri="{FF2B5EF4-FFF2-40B4-BE49-F238E27FC236}">
                <a16:creationId xmlns:a16="http://schemas.microsoft.com/office/drawing/2014/main" id="{1D37A7B4-D76E-636C-DF4D-FC3FA54D0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498" y="2100021"/>
            <a:ext cx="2973535" cy="2735450"/>
          </a:xfrm>
          <a:prstGeom prst="rect">
            <a:avLst/>
          </a:prstGeom>
        </p:spPr>
      </p:pic>
    </p:spTree>
    <p:extLst>
      <p:ext uri="{BB962C8B-B14F-4D97-AF65-F5344CB8AC3E}">
        <p14:creationId xmlns:p14="http://schemas.microsoft.com/office/powerpoint/2010/main" val="366896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4ABB-F1F4-D095-34E9-2994E773C273}"/>
              </a:ext>
            </a:extLst>
          </p:cNvPr>
          <p:cNvSpPr>
            <a:spLocks noGrp="1"/>
          </p:cNvSpPr>
          <p:nvPr>
            <p:ph type="title"/>
          </p:nvPr>
        </p:nvSpPr>
        <p:spPr/>
        <p:txBody>
          <a:bodyPr/>
          <a:lstStyle/>
          <a:p>
            <a:r>
              <a:rPr lang="ru-RU" dirty="0"/>
              <a:t>КАРФИОЛ СОТИРАН НА БУТЕРУ</a:t>
            </a:r>
            <a:endParaRPr lang="sr-Latn-RS" dirty="0"/>
          </a:p>
        </p:txBody>
      </p:sp>
      <p:sp>
        <p:nvSpPr>
          <p:cNvPr id="3" name="Content Placeholder 2">
            <a:extLst>
              <a:ext uri="{FF2B5EF4-FFF2-40B4-BE49-F238E27FC236}">
                <a16:creationId xmlns:a16="http://schemas.microsoft.com/office/drawing/2014/main" id="{B4AD54EE-0509-25C7-CF90-0FEA6749B8CD}"/>
              </a:ext>
            </a:extLst>
          </p:cNvPr>
          <p:cNvSpPr>
            <a:spLocks noGrp="1"/>
          </p:cNvSpPr>
          <p:nvPr>
            <p:ph idx="1"/>
          </p:nvPr>
        </p:nvSpPr>
        <p:spPr>
          <a:xfrm>
            <a:off x="320841" y="1690688"/>
            <a:ext cx="11758863" cy="4802187"/>
          </a:xfrm>
        </p:spPr>
        <p:txBody>
          <a:bodyPr>
            <a:normAutofit fontScale="92500" lnSpcReduction="10000"/>
          </a:bodyPr>
          <a:lstStyle/>
          <a:p>
            <a:r>
              <a:rPr lang="ru-RU" dirty="0"/>
              <a:t>Потребне намирнице: 2 кг карфиола, 10 г соли, вода и млеко за кување, 100 г лимуна, 1 веза першуновог лишћа, 100 г бутера. </a:t>
            </a:r>
          </a:p>
          <a:p>
            <a:r>
              <a:rPr lang="ru-RU" dirty="0"/>
              <a:t>Начин рада: приликом избора цветова карфиола није битна величина цвета, већ изглед, конзистенција, боја, тј. органолептичко својство. Боја карфиола је најлепша у лепези од беле до крем беле. Површинска структура цвета не сме бити зрнаста већ глатка и збијена. Пошто се у цвету карфиола налазе бубе, инсекти и мушице, претходно треба карфиол потопити у благо слану накиселу воду. Потом га оцедити, уронити у благо слану воду и млеко и исти скувати. Сотирање и сервирање: у одговарајући тигањ отопити и загрејати бутер, додати карфиол, сотирати, досолити и зачинити бибером, ситно исеченим першуновим лишћем. Сотиран карфиол сервирати у одговарајућу чинију, прелити бутером и топао служити. Куван карфиол сотиран на бутеру, сервирати као самостално јело од поврћа или као прилог уз одговарајуће месно јело.</a:t>
            </a:r>
            <a:endParaRPr lang="sr-Latn-RS" dirty="0"/>
          </a:p>
        </p:txBody>
      </p:sp>
    </p:spTree>
    <p:extLst>
      <p:ext uri="{BB962C8B-B14F-4D97-AF65-F5344CB8AC3E}">
        <p14:creationId xmlns:p14="http://schemas.microsoft.com/office/powerpoint/2010/main" val="396922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69D6-8387-704B-D2D5-5992C1CCFCB1}"/>
              </a:ext>
            </a:extLst>
          </p:cNvPr>
          <p:cNvSpPr>
            <a:spLocks noGrp="1"/>
          </p:cNvSpPr>
          <p:nvPr>
            <p:ph type="title"/>
          </p:nvPr>
        </p:nvSpPr>
        <p:spPr>
          <a:xfrm>
            <a:off x="838200" y="365125"/>
            <a:ext cx="10515600" cy="517191"/>
          </a:xfrm>
        </p:spPr>
        <p:txBody>
          <a:bodyPr>
            <a:normAutofit fontScale="90000"/>
          </a:bodyPr>
          <a:lstStyle/>
          <a:p>
            <a:r>
              <a:rPr lang="ru-RU" dirty="0"/>
              <a:t>СПАНАћ СОТИРАН НА БУТЕРУ</a:t>
            </a:r>
            <a:endParaRPr lang="sr-Latn-RS" dirty="0"/>
          </a:p>
        </p:txBody>
      </p:sp>
      <p:sp>
        <p:nvSpPr>
          <p:cNvPr id="3" name="Content Placeholder 2">
            <a:extLst>
              <a:ext uri="{FF2B5EF4-FFF2-40B4-BE49-F238E27FC236}">
                <a16:creationId xmlns:a16="http://schemas.microsoft.com/office/drawing/2014/main" id="{C1679B90-AB9D-803A-8FD4-89ED65F07238}"/>
              </a:ext>
            </a:extLst>
          </p:cNvPr>
          <p:cNvSpPr>
            <a:spLocks noGrp="1"/>
          </p:cNvSpPr>
          <p:nvPr>
            <p:ph idx="1"/>
          </p:nvPr>
        </p:nvSpPr>
        <p:spPr>
          <a:xfrm>
            <a:off x="192505" y="1042736"/>
            <a:ext cx="11823032" cy="5678905"/>
          </a:xfrm>
        </p:spPr>
        <p:txBody>
          <a:bodyPr>
            <a:normAutofit/>
          </a:bodyPr>
          <a:lstStyle/>
          <a:p>
            <a:r>
              <a:rPr lang="ru-RU" dirty="0"/>
              <a:t>Потребне намирнице: 2,5 кг спанаћа, 10 г соли, вода за кување, 100 г лимуна, 1 веза першуновог лишћа, 1 г млевеног бибера, 100 г бутера. </a:t>
            </a:r>
          </a:p>
          <a:p>
            <a:r>
              <a:rPr lang="ru-RU" dirty="0"/>
              <a:t>Начин рада: одабрати младо лишће спанаћа, одстранити петељке, листове опрати, уронити у благо слану накиселу воду и исти бланширати око пет минута. Спанаћ се може бланширати и на пари. Бланширан спанаћ оцедити од воде и сотирати на отопљеном и умерено загрејаном бутеру, два до три минута. </a:t>
            </a:r>
          </a:p>
          <a:p>
            <a:r>
              <a:rPr lang="ru-RU" dirty="0"/>
              <a:t>Сотиран спанаћ досолити, зачинити млевеним бибером и першуновим лишћем. Сервирање спанаћа: сотиран спанаћ формирати у облику куглица, купица или ролница. Обликован спанаћ сервирати у одговарајућу чинију, прелити отопљеним бутером, посути першуновим лишћем и служити топао. Спанаћ на бутеру се сервира као посебно и самостално вариво од поврћа и као прилог уз одређено јело од меса.</a:t>
            </a:r>
            <a:endParaRPr lang="sr-Latn-RS" dirty="0"/>
          </a:p>
        </p:txBody>
      </p:sp>
    </p:spTree>
    <p:extLst>
      <p:ext uri="{BB962C8B-B14F-4D97-AF65-F5344CB8AC3E}">
        <p14:creationId xmlns:p14="http://schemas.microsoft.com/office/powerpoint/2010/main" val="72938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E3B9-DDD5-188D-C01E-A42947736733}"/>
              </a:ext>
            </a:extLst>
          </p:cNvPr>
          <p:cNvSpPr>
            <a:spLocks noGrp="1"/>
          </p:cNvSpPr>
          <p:nvPr>
            <p:ph type="title"/>
          </p:nvPr>
        </p:nvSpPr>
        <p:spPr>
          <a:xfrm>
            <a:off x="405064" y="381168"/>
            <a:ext cx="10515600" cy="661569"/>
          </a:xfrm>
          <a:solidFill>
            <a:schemeClr val="accent2">
              <a:lumMod val="40000"/>
              <a:lumOff val="60000"/>
            </a:schemeClr>
          </a:solidFill>
        </p:spPr>
        <p:txBody>
          <a:bodyPr>
            <a:normAutofit fontScale="90000"/>
          </a:bodyPr>
          <a:lstStyle/>
          <a:p>
            <a:r>
              <a:rPr lang="ru-RU" dirty="0"/>
              <a:t>ПОВЕЗАНО ПОВРћЕ – ПРИЛОЗИ – ВАРИВА</a:t>
            </a:r>
            <a:endParaRPr lang="sr-Latn-RS" dirty="0"/>
          </a:p>
        </p:txBody>
      </p:sp>
      <p:sp>
        <p:nvSpPr>
          <p:cNvPr id="3" name="Content Placeholder 2">
            <a:extLst>
              <a:ext uri="{FF2B5EF4-FFF2-40B4-BE49-F238E27FC236}">
                <a16:creationId xmlns:a16="http://schemas.microsoft.com/office/drawing/2014/main" id="{C410996D-A0BE-94A0-AC45-EF0E16C78C63}"/>
              </a:ext>
            </a:extLst>
          </p:cNvPr>
          <p:cNvSpPr>
            <a:spLocks noGrp="1"/>
          </p:cNvSpPr>
          <p:nvPr>
            <p:ph idx="1"/>
          </p:nvPr>
        </p:nvSpPr>
        <p:spPr>
          <a:xfrm>
            <a:off x="272717" y="1267326"/>
            <a:ext cx="10647947" cy="5374106"/>
          </a:xfrm>
          <a:solidFill>
            <a:schemeClr val="accent4">
              <a:lumMod val="20000"/>
              <a:lumOff val="80000"/>
            </a:schemeClr>
          </a:solidFill>
        </p:spPr>
        <p:txBody>
          <a:bodyPr>
            <a:normAutofit/>
          </a:bodyPr>
          <a:lstStyle/>
          <a:p>
            <a:r>
              <a:rPr lang="ru-RU" sz="3200" dirty="0"/>
              <a:t>боранија на српски начин, </a:t>
            </a:r>
          </a:p>
          <a:p>
            <a:r>
              <a:rPr lang="ru-RU" sz="3200" dirty="0"/>
              <a:t>боранија на сељачки начин, </a:t>
            </a:r>
          </a:p>
          <a:p>
            <a:r>
              <a:rPr lang="ru-RU" sz="3200" dirty="0"/>
              <a:t>боранија на португалски начин, </a:t>
            </a:r>
          </a:p>
          <a:p>
            <a:r>
              <a:rPr lang="ru-RU" sz="3200" dirty="0"/>
              <a:t>кељ као вариво, </a:t>
            </a:r>
          </a:p>
          <a:p>
            <a:r>
              <a:rPr lang="ru-RU" sz="3200" dirty="0"/>
              <a:t>спанаћ ала крем, </a:t>
            </a:r>
          </a:p>
          <a:p>
            <a:r>
              <a:rPr lang="ru-RU" sz="3200" dirty="0"/>
              <a:t>млада шаргарепа ала крем, </a:t>
            </a:r>
          </a:p>
          <a:p>
            <a:r>
              <a:rPr lang="ru-RU" sz="3200" dirty="0"/>
              <a:t>млад грашак а ла крем, </a:t>
            </a:r>
          </a:p>
          <a:p>
            <a:r>
              <a:rPr lang="ru-RU" sz="3200" dirty="0"/>
              <a:t>сладак купус на природан начин, </a:t>
            </a:r>
          </a:p>
          <a:p>
            <a:r>
              <a:rPr lang="ru-RU" sz="3200" dirty="0"/>
              <a:t>густ пасуљ на природан начин и друго</a:t>
            </a:r>
            <a:endParaRPr lang="sr-Latn-RS" sz="3200" dirty="0"/>
          </a:p>
        </p:txBody>
      </p:sp>
    </p:spTree>
    <p:extLst>
      <p:ext uri="{BB962C8B-B14F-4D97-AF65-F5344CB8AC3E}">
        <p14:creationId xmlns:p14="http://schemas.microsoft.com/office/powerpoint/2010/main" val="196902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64F1-8241-89A9-2939-1FD12E3DE92F}"/>
              </a:ext>
            </a:extLst>
          </p:cNvPr>
          <p:cNvSpPr>
            <a:spLocks noGrp="1"/>
          </p:cNvSpPr>
          <p:nvPr>
            <p:ph type="title"/>
          </p:nvPr>
        </p:nvSpPr>
        <p:spPr>
          <a:xfrm>
            <a:off x="838200" y="365125"/>
            <a:ext cx="10515600" cy="425289"/>
          </a:xfrm>
        </p:spPr>
        <p:txBody>
          <a:bodyPr>
            <a:normAutofit fontScale="90000"/>
          </a:bodyPr>
          <a:lstStyle/>
          <a:p>
            <a:r>
              <a:rPr lang="ru-RU" dirty="0"/>
              <a:t>БОРАНИЈА НА СРПСКИ НАЧИН</a:t>
            </a:r>
            <a:endParaRPr lang="sr-Latn-RS" dirty="0"/>
          </a:p>
        </p:txBody>
      </p:sp>
      <p:sp>
        <p:nvSpPr>
          <p:cNvPr id="3" name="Content Placeholder 2">
            <a:extLst>
              <a:ext uri="{FF2B5EF4-FFF2-40B4-BE49-F238E27FC236}">
                <a16:creationId xmlns:a16="http://schemas.microsoft.com/office/drawing/2014/main" id="{3C48314F-26F4-6D9E-09E4-7A6A032BBF0C}"/>
              </a:ext>
            </a:extLst>
          </p:cNvPr>
          <p:cNvSpPr>
            <a:spLocks noGrp="1"/>
          </p:cNvSpPr>
          <p:nvPr>
            <p:ph idx="1"/>
          </p:nvPr>
        </p:nvSpPr>
        <p:spPr>
          <a:xfrm>
            <a:off x="162732" y="875654"/>
            <a:ext cx="11856204" cy="5301309"/>
          </a:xfrm>
        </p:spPr>
        <p:txBody>
          <a:bodyPr>
            <a:normAutofit fontScale="92500" lnSpcReduction="10000"/>
          </a:bodyPr>
          <a:lstStyle/>
          <a:p>
            <a:r>
              <a:rPr lang="ru-RU" dirty="0"/>
              <a:t>Потребне намирнице: 2 кг младе бораније, 200 г црног лука, 2 дл уља, 200 г свеже паприке, 200 г парадајз конкасе, 50 г парадајз пиреа, 5 ком љуте папричице, 20 г соли, 1 г млевеног бибера, 1 веза першуновог лишћа, 1 веза мирођије, 3 л месног фонда, 50 г белог лука, 400 г киселе павлаке. За повезивање-запржавање: 1 дл уља, 100 г брашна, 10 г алеве љуте паприке. Припремање-термичка обрада: у одговарајућу посуду на умерено загрејаном уљу сотирати црни лук; када лук упола омекша додати паприку, папричицу и боранију и наставити са сотирањем. Сотирано поврће налити месним фондом, поклопити и наставити са лаганим динстањем све док боранија не омекша. Потом додати парадајз конкасе и пире од парадајза, повезати – запржити боранију црвеном запршком, посолити и зачинити млевеним бибером, першуновим лишћем, белим луком и мирођијом. Сервирање: избор посуде за сервирање зависи од поруџбине. Боранија на српски начин сервира се као самостално повезано јело или као прилог уз одговарајуће месно јело. Преко сервиране бораније посути першуново лишће и нанети киселу павлаку.</a:t>
            </a:r>
            <a:endParaRPr lang="sr-Latn-RS" dirty="0"/>
          </a:p>
        </p:txBody>
      </p:sp>
    </p:spTree>
    <p:extLst>
      <p:ext uri="{BB962C8B-B14F-4D97-AF65-F5344CB8AC3E}">
        <p14:creationId xmlns:p14="http://schemas.microsoft.com/office/powerpoint/2010/main" val="292736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DCE6-2889-94B2-DA4A-0544BA387325}"/>
              </a:ext>
            </a:extLst>
          </p:cNvPr>
          <p:cNvSpPr>
            <a:spLocks noGrp="1"/>
          </p:cNvSpPr>
          <p:nvPr>
            <p:ph type="title"/>
          </p:nvPr>
        </p:nvSpPr>
        <p:spPr>
          <a:xfrm>
            <a:off x="838200" y="365125"/>
            <a:ext cx="10515600" cy="495031"/>
          </a:xfrm>
        </p:spPr>
        <p:txBody>
          <a:bodyPr>
            <a:normAutofit fontScale="90000"/>
          </a:bodyPr>
          <a:lstStyle/>
          <a:p>
            <a:r>
              <a:rPr lang="ru-RU" dirty="0"/>
              <a:t>СПАНАћ А ЛА КРЕМ</a:t>
            </a:r>
            <a:endParaRPr lang="sr-Latn-RS" dirty="0"/>
          </a:p>
        </p:txBody>
      </p:sp>
      <p:sp>
        <p:nvSpPr>
          <p:cNvPr id="3" name="Content Placeholder 2">
            <a:extLst>
              <a:ext uri="{FF2B5EF4-FFF2-40B4-BE49-F238E27FC236}">
                <a16:creationId xmlns:a16="http://schemas.microsoft.com/office/drawing/2014/main" id="{BAC16CE3-EF16-F045-8F8D-70CA34D749D0}"/>
              </a:ext>
            </a:extLst>
          </p:cNvPr>
          <p:cNvSpPr>
            <a:spLocks noGrp="1"/>
          </p:cNvSpPr>
          <p:nvPr>
            <p:ph idx="1"/>
          </p:nvPr>
        </p:nvSpPr>
        <p:spPr>
          <a:xfrm>
            <a:off x="309966" y="1193369"/>
            <a:ext cx="11882034" cy="5563892"/>
          </a:xfrm>
        </p:spPr>
        <p:txBody>
          <a:bodyPr>
            <a:normAutofit lnSpcReduction="10000"/>
          </a:bodyPr>
          <a:lstStyle/>
          <a:p>
            <a:r>
              <a:rPr lang="ru-RU" dirty="0"/>
              <a:t>Потребне намирнице: 2,5 кг спанаћа, 10 л воде за кување, 20 г соли, 200 г бутера, 100 г брашна, 5 дл слатке павлаке, 1 г млевеног бибера, 1 мускатни орах, 1 веза першуновог лишћа. </a:t>
            </a:r>
            <a:endParaRPr lang="sr-Latn-RS" dirty="0"/>
          </a:p>
          <a:p>
            <a:r>
              <a:rPr lang="ru-RU" dirty="0"/>
              <a:t>Начин рада: одабрати свеже и здраве листове спанаћа, опрати, обланширати у благо сланој води, фрапирати и самлети. Припремити остале намирнице. </a:t>
            </a:r>
            <a:endParaRPr lang="sr-Latn-RS" dirty="0"/>
          </a:p>
          <a:p>
            <a:r>
              <a:rPr lang="ru-RU" dirty="0"/>
              <a:t>Термичка обрада сотирање и повезивање: у посуду на отопљеном бутеру упржавати брашно до златножуте боје, додати спанаћ, залити слатким млеком, посолити, зачинити млевеним бибером, мускатним орахом и першуновим лишћем. Спанаћ а ла крем је готов када почне да се одваја од зидова посуде и густине пиреа. </a:t>
            </a:r>
            <a:endParaRPr lang="sr-Latn-RS" dirty="0"/>
          </a:p>
          <a:p>
            <a:r>
              <a:rPr lang="ru-RU" dirty="0"/>
              <a:t>Сервирање: спанаћ а ла крем сервира се у ватросталну чинију као самостално вариво или као прилог уз одређено месно јело. Сервиран спанаћ а ла крем посути першуновим лишћем и прелити бутером.</a:t>
            </a:r>
            <a:endParaRPr lang="sr-Latn-RS" dirty="0"/>
          </a:p>
        </p:txBody>
      </p:sp>
    </p:spTree>
    <p:extLst>
      <p:ext uri="{BB962C8B-B14F-4D97-AF65-F5344CB8AC3E}">
        <p14:creationId xmlns:p14="http://schemas.microsoft.com/office/powerpoint/2010/main" val="2008179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15A2-C2A2-EAF5-37E8-61DF7807ED6E}"/>
              </a:ext>
            </a:extLst>
          </p:cNvPr>
          <p:cNvSpPr>
            <a:spLocks noGrp="1"/>
          </p:cNvSpPr>
          <p:nvPr>
            <p:ph type="title"/>
          </p:nvPr>
        </p:nvSpPr>
        <p:spPr>
          <a:xfrm>
            <a:off x="838200" y="365125"/>
            <a:ext cx="10515600" cy="626767"/>
          </a:xfrm>
        </p:spPr>
        <p:txBody>
          <a:bodyPr>
            <a:normAutofit fontScale="90000"/>
          </a:bodyPr>
          <a:lstStyle/>
          <a:p>
            <a:r>
              <a:rPr lang="ru-RU" dirty="0"/>
              <a:t>МЛАДА ШАРГАРЕПА А ЛА КРЕМ</a:t>
            </a:r>
            <a:endParaRPr lang="sr-Latn-RS" dirty="0"/>
          </a:p>
        </p:txBody>
      </p:sp>
      <p:sp>
        <p:nvSpPr>
          <p:cNvPr id="3" name="Content Placeholder 2">
            <a:extLst>
              <a:ext uri="{FF2B5EF4-FFF2-40B4-BE49-F238E27FC236}">
                <a16:creationId xmlns:a16="http://schemas.microsoft.com/office/drawing/2014/main" id="{B3D3ACF5-B579-28A5-6212-6BA941050F4F}"/>
              </a:ext>
            </a:extLst>
          </p:cNvPr>
          <p:cNvSpPr>
            <a:spLocks noGrp="1"/>
          </p:cNvSpPr>
          <p:nvPr>
            <p:ph idx="1"/>
          </p:nvPr>
        </p:nvSpPr>
        <p:spPr>
          <a:xfrm>
            <a:off x="224725" y="1170122"/>
            <a:ext cx="11747716" cy="5548393"/>
          </a:xfrm>
        </p:spPr>
        <p:txBody>
          <a:bodyPr>
            <a:normAutofit fontScale="92500"/>
          </a:bodyPr>
          <a:lstStyle/>
          <a:p>
            <a:r>
              <a:rPr lang="ru-RU" dirty="0"/>
              <a:t>Потребне намирнице: 2 кг младе шаргарепе, 20 г соли, 10 г шећера, 5 л воде за кување, 200 г бутера, 100 г брашна, 5 дл слатке павлаке, 1 веза першуновог лишћа и ½ везе мирођије. </a:t>
            </a:r>
          </a:p>
          <a:p>
            <a:r>
              <a:rPr lang="ru-RU" dirty="0"/>
              <a:t>Начин рада: младу шаргарепу опрати, остругати, поново опрати и исећи на коцкице или на штапиће. Остале намирнице припремити </a:t>
            </a:r>
          </a:p>
          <a:p>
            <a:r>
              <a:rPr lang="ru-RU" dirty="0"/>
              <a:t>Термичка обрада-припремање: у одговарајућу посуду са благо сланом водом која лагано струји уронити шаргарепу и исту скувати. У другу посуду на отопљеном бутеру упржавати брашно до златножуте боје, те додати кувану шаргарепу, залити топлом слатком павлаком и наставити са докувавањем. Потом шаргарепу досолити и зачинити ситно исеченим першуновим лишћем и мирођијом. </a:t>
            </a:r>
          </a:p>
          <a:p>
            <a:r>
              <a:rPr lang="sr-Cyrl-RS" dirty="0"/>
              <a:t>С</a:t>
            </a:r>
            <a:r>
              <a:rPr lang="ru-RU" dirty="0"/>
              <a:t>ервирање: Млада шаргарепа а ла крем, сервира се топла, као самостално јело или као прилог уз одговарајуће месно јело. Преко сервиране шаргарепе сипати отопљени бутер и ситно исечено першуново лишће. </a:t>
            </a:r>
            <a:endParaRPr lang="sr-Latn-RS" dirty="0"/>
          </a:p>
        </p:txBody>
      </p:sp>
    </p:spTree>
    <p:extLst>
      <p:ext uri="{BB962C8B-B14F-4D97-AF65-F5344CB8AC3E}">
        <p14:creationId xmlns:p14="http://schemas.microsoft.com/office/powerpoint/2010/main" val="329990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639158-F3E9-1CB7-C8E1-3E09B6311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227" y="147235"/>
            <a:ext cx="4941772" cy="3281766"/>
          </a:xfrm>
          <a:prstGeom prst="rect">
            <a:avLst/>
          </a:prstGeom>
        </p:spPr>
      </p:pic>
      <p:sp>
        <p:nvSpPr>
          <p:cNvPr id="2" name="Title 1">
            <a:extLst>
              <a:ext uri="{FF2B5EF4-FFF2-40B4-BE49-F238E27FC236}">
                <a16:creationId xmlns:a16="http://schemas.microsoft.com/office/drawing/2014/main" id="{01C35A67-E58A-B8A2-1515-655E004CAD8A}"/>
              </a:ext>
            </a:extLst>
          </p:cNvPr>
          <p:cNvSpPr>
            <a:spLocks noGrp="1"/>
          </p:cNvSpPr>
          <p:nvPr>
            <p:ph type="title"/>
          </p:nvPr>
        </p:nvSpPr>
        <p:spPr/>
        <p:txBody>
          <a:bodyPr/>
          <a:lstStyle/>
          <a:p>
            <a:r>
              <a:rPr lang="ru-RU" dirty="0"/>
              <a:t>ДИНСТАНО ПОВРћЕ</a:t>
            </a:r>
            <a:endParaRPr lang="sr-Latn-RS" dirty="0"/>
          </a:p>
        </p:txBody>
      </p:sp>
      <p:sp>
        <p:nvSpPr>
          <p:cNvPr id="3" name="Content Placeholder 2">
            <a:extLst>
              <a:ext uri="{FF2B5EF4-FFF2-40B4-BE49-F238E27FC236}">
                <a16:creationId xmlns:a16="http://schemas.microsoft.com/office/drawing/2014/main" id="{1668DC57-F127-CC83-A0E8-6805FE742AA7}"/>
              </a:ext>
            </a:extLst>
          </p:cNvPr>
          <p:cNvSpPr>
            <a:spLocks noGrp="1"/>
          </p:cNvSpPr>
          <p:nvPr>
            <p:ph idx="1"/>
          </p:nvPr>
        </p:nvSpPr>
        <p:spPr>
          <a:xfrm>
            <a:off x="278969" y="1690688"/>
            <a:ext cx="7592305" cy="5113067"/>
          </a:xfrm>
        </p:spPr>
        <p:txBody>
          <a:bodyPr>
            <a:normAutofit/>
          </a:bodyPr>
          <a:lstStyle/>
          <a:p>
            <a:r>
              <a:rPr lang="ru-RU" sz="3600" dirty="0"/>
              <a:t>динстан пиринач (са поврћем, са вргањима, са каријем...)</a:t>
            </a:r>
          </a:p>
          <a:p>
            <a:r>
              <a:rPr lang="ru-RU" sz="3600" dirty="0"/>
              <a:t>динстан подварак, </a:t>
            </a:r>
          </a:p>
          <a:p>
            <a:r>
              <a:rPr lang="ru-RU" sz="3600" dirty="0"/>
              <a:t>динстано вариво ризи-бизи, </a:t>
            </a:r>
          </a:p>
          <a:p>
            <a:r>
              <a:rPr lang="ru-RU" sz="3600" dirty="0"/>
              <a:t>динстан купус на бечки начин, </a:t>
            </a:r>
          </a:p>
          <a:p>
            <a:r>
              <a:rPr lang="ru-RU" sz="3600" dirty="0"/>
              <a:t>динстан црвени купус са киселим јабукама</a:t>
            </a:r>
            <a:endParaRPr lang="sr-Latn-RS" sz="3600" dirty="0"/>
          </a:p>
        </p:txBody>
      </p:sp>
      <p:pic>
        <p:nvPicPr>
          <p:cNvPr id="5" name="Picture 4">
            <a:extLst>
              <a:ext uri="{FF2B5EF4-FFF2-40B4-BE49-F238E27FC236}">
                <a16:creationId xmlns:a16="http://schemas.microsoft.com/office/drawing/2014/main" id="{2D3F37AC-51D2-BC33-3C70-F633BBB19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227" y="3040063"/>
            <a:ext cx="4941773" cy="3670702"/>
          </a:xfrm>
          <a:prstGeom prst="rect">
            <a:avLst/>
          </a:prstGeom>
        </p:spPr>
      </p:pic>
    </p:spTree>
    <p:extLst>
      <p:ext uri="{BB962C8B-B14F-4D97-AF65-F5344CB8AC3E}">
        <p14:creationId xmlns:p14="http://schemas.microsoft.com/office/powerpoint/2010/main" val="784436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7863-A6FF-83A6-CEC5-474B3B4F6EC2}"/>
              </a:ext>
            </a:extLst>
          </p:cNvPr>
          <p:cNvSpPr>
            <a:spLocks noGrp="1"/>
          </p:cNvSpPr>
          <p:nvPr>
            <p:ph type="title"/>
          </p:nvPr>
        </p:nvSpPr>
        <p:spPr>
          <a:xfrm>
            <a:off x="838200" y="365126"/>
            <a:ext cx="10515600" cy="557024"/>
          </a:xfrm>
        </p:spPr>
        <p:txBody>
          <a:bodyPr>
            <a:normAutofit fontScale="90000"/>
          </a:bodyPr>
          <a:lstStyle/>
          <a:p>
            <a:r>
              <a:rPr lang="ru-RU" dirty="0"/>
              <a:t>ДИНСТАН ПИРИНАЧ </a:t>
            </a:r>
            <a:endParaRPr lang="sr-Latn-RS" dirty="0"/>
          </a:p>
        </p:txBody>
      </p:sp>
      <p:sp>
        <p:nvSpPr>
          <p:cNvPr id="3" name="Content Placeholder 2">
            <a:extLst>
              <a:ext uri="{FF2B5EF4-FFF2-40B4-BE49-F238E27FC236}">
                <a16:creationId xmlns:a16="http://schemas.microsoft.com/office/drawing/2014/main" id="{CCEEFB77-3360-9EA1-0769-34D418586360}"/>
              </a:ext>
            </a:extLst>
          </p:cNvPr>
          <p:cNvSpPr>
            <a:spLocks noGrp="1"/>
          </p:cNvSpPr>
          <p:nvPr>
            <p:ph idx="1"/>
          </p:nvPr>
        </p:nvSpPr>
        <p:spPr>
          <a:xfrm>
            <a:off x="263471" y="1108128"/>
            <a:ext cx="11646976" cy="5656881"/>
          </a:xfrm>
        </p:spPr>
        <p:txBody>
          <a:bodyPr>
            <a:normAutofit fontScale="92500" lnSpcReduction="10000"/>
          </a:bodyPr>
          <a:lstStyle/>
          <a:p>
            <a:r>
              <a:rPr lang="ru-RU" dirty="0"/>
              <a:t>Потребне намирнице: 1 кг пиринча, 2 дл уља, 100 г црног лука, 10 г соли, 2 л воде, 1 веза першуновог лишћа. </a:t>
            </a:r>
          </a:p>
          <a:p>
            <a:r>
              <a:rPr lang="ru-RU" dirty="0"/>
              <a:t>Начин рада: пиринач пречистити, опрати и исполирати кухињском салветом. Остале намирнице припремити. </a:t>
            </a:r>
          </a:p>
          <a:p>
            <a:r>
              <a:rPr lang="ru-RU" dirty="0"/>
              <a:t>Термичка обрада-динстање пиринча: у одговарајућу посуду на умерено загрејаном уљу сотирати главицу црног лука, потом додати пиринач и исти динстати до стакласто златножуте боје. Тада динстан пиринач налити топлом сланом водом, измешати, поклопити и убацити у умерено загрејану пећницу. После 15 минута, посуду са динстаним пиринчем извадити из пећнице. Динстан пиринач је квалитетно припремљен уколико су сва зрна набубрила, подједнако термички обрађена-мекана, ако је пиринач растресит и нема слепљених зрна у грудвице. </a:t>
            </a:r>
          </a:p>
          <a:p>
            <a:r>
              <a:rPr lang="ru-RU" dirty="0"/>
              <a:t>Сервирање: избор посуде зависи од поруџбине. Пиринач сервирати у облику купе као самостално јело или у комбинацији са другим прилозима уз одређено месно јело. Преко сервираног динстаног пиринча посути ситно исечено першуново лишће.</a:t>
            </a:r>
            <a:endParaRPr lang="sr-Latn-RS" dirty="0"/>
          </a:p>
        </p:txBody>
      </p:sp>
    </p:spTree>
    <p:extLst>
      <p:ext uri="{BB962C8B-B14F-4D97-AF65-F5344CB8AC3E}">
        <p14:creationId xmlns:p14="http://schemas.microsoft.com/office/powerpoint/2010/main" val="1448453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B340-38D0-4197-9511-8389777223AD}"/>
              </a:ext>
            </a:extLst>
          </p:cNvPr>
          <p:cNvSpPr>
            <a:spLocks noGrp="1"/>
          </p:cNvSpPr>
          <p:nvPr>
            <p:ph type="title"/>
          </p:nvPr>
        </p:nvSpPr>
        <p:spPr>
          <a:xfrm>
            <a:off x="838200" y="365126"/>
            <a:ext cx="10515600" cy="557024"/>
          </a:xfrm>
        </p:spPr>
        <p:txBody>
          <a:bodyPr>
            <a:normAutofit fontScale="90000"/>
          </a:bodyPr>
          <a:lstStyle/>
          <a:p>
            <a:r>
              <a:rPr lang="ru-RU" dirty="0"/>
              <a:t>ДИНСТАН ПОДВАРАК</a:t>
            </a:r>
            <a:endParaRPr lang="sr-Latn-RS" dirty="0"/>
          </a:p>
        </p:txBody>
      </p:sp>
      <p:sp>
        <p:nvSpPr>
          <p:cNvPr id="3" name="Content Placeholder 2">
            <a:extLst>
              <a:ext uri="{FF2B5EF4-FFF2-40B4-BE49-F238E27FC236}">
                <a16:creationId xmlns:a16="http://schemas.microsoft.com/office/drawing/2014/main" id="{6FCD9ABC-A5BE-EE49-6DF5-FDE4B3AAAF0E}"/>
              </a:ext>
            </a:extLst>
          </p:cNvPr>
          <p:cNvSpPr>
            <a:spLocks noGrp="1"/>
          </p:cNvSpPr>
          <p:nvPr>
            <p:ph idx="1"/>
          </p:nvPr>
        </p:nvSpPr>
        <p:spPr>
          <a:xfrm>
            <a:off x="154983" y="1170122"/>
            <a:ext cx="11856203" cy="5571641"/>
          </a:xfrm>
        </p:spPr>
        <p:txBody>
          <a:bodyPr>
            <a:normAutofit fontScale="92500"/>
          </a:bodyPr>
          <a:lstStyle/>
          <a:p>
            <a:r>
              <a:rPr lang="ru-RU" dirty="0"/>
              <a:t>Потребне намирнице: 2,5 кг киселог купуса, 250 г црног лука, 250 г суве сланине, 2,5 дл уља, 1 г млевеног бибера, 2 листа ловора. </a:t>
            </a:r>
          </a:p>
          <a:p>
            <a:r>
              <a:rPr lang="ru-RU" dirty="0"/>
              <a:t>Начин рада: одабрати главице киселог купуса, опрати у неколико хладних вода, оцедити, пресећи преко пола, исећи на жилијен или на ситне коцкице. Црни лук и сланину ситно исећи, а остале намирнице припремити. </a:t>
            </a:r>
          </a:p>
          <a:p>
            <a:r>
              <a:rPr lang="ru-RU" dirty="0"/>
              <a:t>Термичка обрада-динстање: у одговарајућу посуду на умерено загрејаном уљу сотирати црни лук и сланину. Када се осети мирис сланине, а лук добије златножуту боју, додати исечен купус и наставити са динстањем, док купус упола не омекша. Тада подварак по потреби досолити, зачинити млевеним бибером и ловоровим лишћем. Подварак поклопити и убацити у умерено загрејану пећницу. После једног сата посуду са подварком извадити из пећнице. </a:t>
            </a:r>
          </a:p>
          <a:p>
            <a:r>
              <a:rPr lang="ru-RU" dirty="0"/>
              <a:t>Избор посуде и сервирање: подварак се може сервирати као самостално јело у ватросталну чинију или као прилог уз печење: свињско, ћуреће, прасеће и друго</a:t>
            </a:r>
            <a:endParaRPr lang="sr-Latn-RS" dirty="0"/>
          </a:p>
        </p:txBody>
      </p:sp>
    </p:spTree>
    <p:extLst>
      <p:ext uri="{BB962C8B-B14F-4D97-AF65-F5344CB8AC3E}">
        <p14:creationId xmlns:p14="http://schemas.microsoft.com/office/powerpoint/2010/main" val="130828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C8DDCC-019E-C398-437B-8A05B87C9271}"/>
              </a:ext>
            </a:extLst>
          </p:cNvPr>
          <p:cNvPicPr>
            <a:picLocks noChangeAspect="1"/>
          </p:cNvPicPr>
          <p:nvPr/>
        </p:nvPicPr>
        <p:blipFill>
          <a:blip r:embed="rId2"/>
          <a:stretch>
            <a:fillRect/>
          </a:stretch>
        </p:blipFill>
        <p:spPr>
          <a:xfrm>
            <a:off x="0" y="0"/>
            <a:ext cx="12191999" cy="6858000"/>
          </a:xfrm>
          <a:prstGeom prst="rect">
            <a:avLst/>
          </a:prstGeom>
        </p:spPr>
      </p:pic>
      <p:sp>
        <p:nvSpPr>
          <p:cNvPr id="3" name="Content Placeholder 2">
            <a:extLst>
              <a:ext uri="{FF2B5EF4-FFF2-40B4-BE49-F238E27FC236}">
                <a16:creationId xmlns:a16="http://schemas.microsoft.com/office/drawing/2014/main" id="{CCF689F5-5AC4-AA18-184E-DC5425C06D58}"/>
              </a:ext>
            </a:extLst>
          </p:cNvPr>
          <p:cNvSpPr>
            <a:spLocks noGrp="1"/>
          </p:cNvSpPr>
          <p:nvPr>
            <p:ph idx="1"/>
          </p:nvPr>
        </p:nvSpPr>
        <p:spPr>
          <a:xfrm>
            <a:off x="128337" y="336884"/>
            <a:ext cx="11919284" cy="6389380"/>
          </a:xfrm>
        </p:spPr>
        <p:txBody>
          <a:bodyPr>
            <a:normAutofit/>
          </a:bodyPr>
          <a:lstStyle/>
          <a:p>
            <a:r>
              <a:rPr lang="ru-RU" dirty="0"/>
              <a:t>Подела гасто-производа од поврћа према врсти, намени и термичкој обради (поврће - прилози - варива): </a:t>
            </a:r>
            <a:endParaRPr lang="en-US" dirty="0"/>
          </a:p>
          <a:p>
            <a:pPr marL="0" indent="0">
              <a:buNone/>
            </a:pPr>
            <a:r>
              <a:rPr lang="ru-RU" dirty="0"/>
              <a:t>◆ Кувано поврће-прилози-варива </a:t>
            </a:r>
            <a:endParaRPr lang="en-US" dirty="0"/>
          </a:p>
          <a:p>
            <a:pPr marL="0" indent="0">
              <a:buNone/>
            </a:pPr>
            <a:r>
              <a:rPr lang="ru-RU" dirty="0"/>
              <a:t>◆ Повезано поврће-прилози-варива </a:t>
            </a:r>
            <a:endParaRPr lang="en-US" dirty="0"/>
          </a:p>
          <a:p>
            <a:pPr marL="0" indent="0">
              <a:buNone/>
            </a:pPr>
            <a:r>
              <a:rPr lang="ru-RU" dirty="0"/>
              <a:t>◆ </a:t>
            </a:r>
            <a:r>
              <a:rPr lang="sr-Cyrl-RS" dirty="0"/>
              <a:t>Д</a:t>
            </a:r>
            <a:r>
              <a:rPr lang="ru-RU" dirty="0"/>
              <a:t>инстано поврће-прилози-варива </a:t>
            </a:r>
            <a:endParaRPr lang="en-US" dirty="0"/>
          </a:p>
          <a:p>
            <a:pPr marL="0" indent="0">
              <a:buNone/>
            </a:pPr>
            <a:r>
              <a:rPr lang="ru-RU" dirty="0"/>
              <a:t>◆ Гратинирано поврће-прилози-варива </a:t>
            </a:r>
            <a:endParaRPr lang="en-US" dirty="0"/>
          </a:p>
          <a:p>
            <a:pPr marL="0" indent="0">
              <a:buNone/>
            </a:pPr>
            <a:r>
              <a:rPr lang="ru-RU" dirty="0"/>
              <a:t>◆ Печено поврће-прилози-варива </a:t>
            </a:r>
            <a:endParaRPr lang="en-US" dirty="0"/>
          </a:p>
          <a:p>
            <a:pPr marL="0" indent="0">
              <a:buNone/>
            </a:pPr>
            <a:r>
              <a:rPr lang="ru-RU" dirty="0"/>
              <a:t>◆ Пржено поврће-прилози-варива </a:t>
            </a:r>
            <a:endParaRPr lang="en-US" dirty="0"/>
          </a:p>
          <a:p>
            <a:pPr marL="0" indent="0">
              <a:buNone/>
            </a:pPr>
            <a:r>
              <a:rPr lang="ru-RU" dirty="0"/>
              <a:t>◆ Рестовано поврће-прилози-варива </a:t>
            </a:r>
            <a:endParaRPr lang="en-US" dirty="0"/>
          </a:p>
          <a:p>
            <a:pPr marL="0" indent="0">
              <a:buNone/>
            </a:pPr>
            <a:r>
              <a:rPr lang="ru-RU" dirty="0"/>
              <a:t>◆ Тестенине - поврће-прилози-варива </a:t>
            </a:r>
            <a:endParaRPr lang="en-US" dirty="0"/>
          </a:p>
          <a:p>
            <a:pPr marL="0" indent="0">
              <a:buNone/>
            </a:pPr>
            <a:r>
              <a:rPr lang="ru-RU" dirty="0"/>
              <a:t>◆ Обликовано - поврће-прилози-варива </a:t>
            </a:r>
            <a:endParaRPr lang="en-US" dirty="0"/>
          </a:p>
          <a:p>
            <a:pPr marL="0" indent="0">
              <a:buNone/>
            </a:pPr>
            <a:r>
              <a:rPr lang="ru-RU" dirty="0"/>
              <a:t>◆ Печурке - поврће - прилози </a:t>
            </a:r>
            <a:r>
              <a:rPr lang="ru-RU"/>
              <a:t>- варива</a:t>
            </a:r>
            <a:endParaRPr lang="sr-Latn-RS" dirty="0"/>
          </a:p>
        </p:txBody>
      </p:sp>
    </p:spTree>
    <p:extLst>
      <p:ext uri="{BB962C8B-B14F-4D97-AF65-F5344CB8AC3E}">
        <p14:creationId xmlns:p14="http://schemas.microsoft.com/office/powerpoint/2010/main" val="2057828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C770C3-CFA9-8F9C-4C15-21D9F29299FF}"/>
              </a:ext>
            </a:extLst>
          </p:cNvPr>
          <p:cNvPicPr>
            <a:picLocks noChangeAspect="1"/>
          </p:cNvPicPr>
          <p:nvPr/>
        </p:nvPicPr>
        <p:blipFill>
          <a:blip r:embed="rId2"/>
          <a:stretch>
            <a:fillRect/>
          </a:stretch>
        </p:blipFill>
        <p:spPr>
          <a:xfrm>
            <a:off x="0" y="0"/>
            <a:ext cx="12192000" cy="1952787"/>
          </a:xfrm>
          <a:prstGeom prst="rect">
            <a:avLst/>
          </a:prstGeom>
        </p:spPr>
      </p:pic>
      <p:sp>
        <p:nvSpPr>
          <p:cNvPr id="2" name="Title 1">
            <a:extLst>
              <a:ext uri="{FF2B5EF4-FFF2-40B4-BE49-F238E27FC236}">
                <a16:creationId xmlns:a16="http://schemas.microsoft.com/office/drawing/2014/main" id="{3EA1E1A2-612D-ACD8-4490-F305176C3789}"/>
              </a:ext>
            </a:extLst>
          </p:cNvPr>
          <p:cNvSpPr>
            <a:spLocks noGrp="1"/>
          </p:cNvSpPr>
          <p:nvPr>
            <p:ph type="title"/>
          </p:nvPr>
        </p:nvSpPr>
        <p:spPr>
          <a:xfrm>
            <a:off x="156275" y="1561455"/>
            <a:ext cx="10515600" cy="782664"/>
          </a:xfrm>
        </p:spPr>
        <p:txBody>
          <a:bodyPr/>
          <a:lstStyle/>
          <a:p>
            <a:r>
              <a:rPr lang="sr-Cyrl-RS" sz="4800" b="1" dirty="0">
                <a:solidFill>
                  <a:srgbClr val="FF0000"/>
                </a:solidFill>
              </a:rPr>
              <a:t>ГРАТИНИРАНО</a:t>
            </a:r>
            <a:r>
              <a:rPr lang="sr-Cyrl-RS" b="1" dirty="0">
                <a:solidFill>
                  <a:srgbClr val="FF0000"/>
                </a:solidFill>
              </a:rPr>
              <a:t> ПОВРћЕ</a:t>
            </a:r>
            <a:endParaRPr lang="sr-Latn-RS" b="1" dirty="0">
              <a:solidFill>
                <a:srgbClr val="FF0000"/>
              </a:solidFill>
            </a:endParaRPr>
          </a:p>
        </p:txBody>
      </p:sp>
      <p:sp>
        <p:nvSpPr>
          <p:cNvPr id="3" name="Content Placeholder 2">
            <a:extLst>
              <a:ext uri="{FF2B5EF4-FFF2-40B4-BE49-F238E27FC236}">
                <a16:creationId xmlns:a16="http://schemas.microsoft.com/office/drawing/2014/main" id="{BF1E8D3B-9273-0E65-2314-5200D23A18B5}"/>
              </a:ext>
            </a:extLst>
          </p:cNvPr>
          <p:cNvSpPr>
            <a:spLocks noGrp="1"/>
          </p:cNvSpPr>
          <p:nvPr>
            <p:ph idx="1"/>
          </p:nvPr>
        </p:nvSpPr>
        <p:spPr>
          <a:xfrm>
            <a:off x="302217" y="2611464"/>
            <a:ext cx="11445498" cy="4045058"/>
          </a:xfrm>
        </p:spPr>
        <p:txBody>
          <a:bodyPr>
            <a:normAutofit/>
          </a:bodyPr>
          <a:lstStyle/>
          <a:p>
            <a:r>
              <a:rPr lang="sr-Cyrl-RS" sz="4000" dirty="0"/>
              <a:t>Поврће које се најчешће гратинира је: </a:t>
            </a:r>
          </a:p>
          <a:p>
            <a:r>
              <a:rPr lang="sr-Cyrl-RS" sz="4000" dirty="0"/>
              <a:t>карфиол, целер, </a:t>
            </a:r>
          </a:p>
          <a:p>
            <a:r>
              <a:rPr lang="sr-Cyrl-RS" sz="4000" dirty="0"/>
              <a:t>прокељ, тиквице, </a:t>
            </a:r>
          </a:p>
          <a:p>
            <a:r>
              <a:rPr lang="sr-Cyrl-RS" sz="4000" dirty="0"/>
              <a:t>празилук, спанаћ, </a:t>
            </a:r>
          </a:p>
          <a:p>
            <a:r>
              <a:rPr lang="sr-Cyrl-RS" sz="4000" dirty="0"/>
              <a:t>шпаргла, кромпир, </a:t>
            </a:r>
          </a:p>
          <a:p>
            <a:r>
              <a:rPr lang="sr-Cyrl-RS" sz="4000" dirty="0"/>
              <a:t>грашак, паприка, плави патлиџан... </a:t>
            </a:r>
            <a:endParaRPr lang="sr-Latn-RS" sz="4000" dirty="0"/>
          </a:p>
        </p:txBody>
      </p:sp>
    </p:spTree>
    <p:extLst>
      <p:ext uri="{BB962C8B-B14F-4D97-AF65-F5344CB8AC3E}">
        <p14:creationId xmlns:p14="http://schemas.microsoft.com/office/powerpoint/2010/main" val="1574026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3698-7DA5-3881-3DBA-21972E58B2F7}"/>
              </a:ext>
            </a:extLst>
          </p:cNvPr>
          <p:cNvSpPr>
            <a:spLocks noGrp="1"/>
          </p:cNvSpPr>
          <p:nvPr>
            <p:ph type="title"/>
          </p:nvPr>
        </p:nvSpPr>
        <p:spPr>
          <a:xfrm>
            <a:off x="838200" y="365125"/>
            <a:ext cx="10515600" cy="510529"/>
          </a:xfrm>
        </p:spPr>
        <p:txBody>
          <a:bodyPr>
            <a:normAutofit fontScale="90000"/>
          </a:bodyPr>
          <a:lstStyle/>
          <a:p>
            <a:r>
              <a:rPr lang="ru-RU" dirty="0"/>
              <a:t>ГРАТИНИРАН КАРФИОЛ</a:t>
            </a:r>
            <a:endParaRPr lang="sr-Latn-RS" dirty="0"/>
          </a:p>
        </p:txBody>
      </p:sp>
      <p:sp>
        <p:nvSpPr>
          <p:cNvPr id="3" name="Content Placeholder 2">
            <a:extLst>
              <a:ext uri="{FF2B5EF4-FFF2-40B4-BE49-F238E27FC236}">
                <a16:creationId xmlns:a16="http://schemas.microsoft.com/office/drawing/2014/main" id="{F822527F-133C-C906-E9C3-76EAEE05AC62}"/>
              </a:ext>
            </a:extLst>
          </p:cNvPr>
          <p:cNvSpPr>
            <a:spLocks noGrp="1"/>
          </p:cNvSpPr>
          <p:nvPr>
            <p:ph idx="1"/>
          </p:nvPr>
        </p:nvSpPr>
        <p:spPr>
          <a:xfrm>
            <a:off x="147234" y="1053885"/>
            <a:ext cx="11925946" cy="5742122"/>
          </a:xfrm>
        </p:spPr>
        <p:txBody>
          <a:bodyPr>
            <a:normAutofit fontScale="77500" lnSpcReduction="20000"/>
          </a:bodyPr>
          <a:lstStyle/>
          <a:p>
            <a:r>
              <a:rPr lang="ru-RU" dirty="0"/>
              <a:t>Потребне намирнице: 2 кг карфиола, 20 г соли, 100 г лимуна, 1 л слатког млека, 1 л морнеј соса (бутер, брашно, слатка павлака, жуманца, морски орашчић, стругани сир), 1 веза першуновог лишћа. </a:t>
            </a:r>
          </a:p>
          <a:p>
            <a:r>
              <a:rPr lang="ru-RU" dirty="0"/>
              <a:t>Начин рада: није битна величина цвета карфиола, већ изглед, конзистенција и боја - од бела до крем беле боје. Површинска структура цвета не сме бити зрнаста већ глатка и збијена. Пошто се у цвету карфиола налазе бубе, инсекти и мушице, потребно је претходно цветове карфиола потопити у благо слану накиселу воду. Након тога карфиол оцедити од воде. Остале намирнице припремити. </a:t>
            </a:r>
          </a:p>
          <a:p>
            <a:r>
              <a:rPr lang="ru-RU" dirty="0"/>
              <a:t>Термичка обрада-кување карфиола: у одговарајућу посуду сипати воду, слатко млеко и со, поклопити и пустити да течност прокува. Када текућина прокува уронити цветове карфиола и кришке лимуна. Посуду поклопити и кувати око један сат на лаганој температури. Када карфиол омекша посуду скинути са грејног тела и цветове карфиола оцедити. Панирање, слагање и гратинирање карфиола: цветове карфиола умакати-панирати у морнеј-огратен сосу, потом слагати у подмазану ватросталну чинију, тако да између формираних цветова остане довољно простора који ће попунити сос морнеј. Сложен карфиол прелити морнеј сосом и гратинирати у топлој пећници или саламандеру. Гратинирање траје 15 минута, тј. док површина не постане златножуте боје. </a:t>
            </a:r>
          </a:p>
          <a:p>
            <a:r>
              <a:rPr lang="ru-RU" dirty="0"/>
              <a:t>Сервирање гратинираног карфиола: Површину карфиола посути ситно исеченим першуновим лишћем и отопљеним бутером. Гратинирани карфиол се сервира као посебно и самостално јело од поврћа или као прилог уз одређено јело од меса. Напомена: карфиол се може припремати и на друге начине.</a:t>
            </a:r>
            <a:endParaRPr lang="sr-Latn-RS" dirty="0"/>
          </a:p>
        </p:txBody>
      </p:sp>
    </p:spTree>
    <p:extLst>
      <p:ext uri="{BB962C8B-B14F-4D97-AF65-F5344CB8AC3E}">
        <p14:creationId xmlns:p14="http://schemas.microsoft.com/office/powerpoint/2010/main" val="2590163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1C28-F42F-1CD5-B356-C3C75881B2F6}"/>
              </a:ext>
            </a:extLst>
          </p:cNvPr>
          <p:cNvSpPr>
            <a:spLocks noGrp="1"/>
          </p:cNvSpPr>
          <p:nvPr>
            <p:ph type="title"/>
          </p:nvPr>
        </p:nvSpPr>
        <p:spPr/>
        <p:txBody>
          <a:bodyPr/>
          <a:lstStyle/>
          <a:p>
            <a:pPr algn="ctr"/>
            <a:r>
              <a:rPr lang="ru-RU" dirty="0"/>
              <a:t>ГРАТИНИРАН КАРФИОЛ НА МИЛАНСКИ НАЧИН</a:t>
            </a:r>
            <a:endParaRPr lang="sr-Latn-RS" dirty="0"/>
          </a:p>
        </p:txBody>
      </p:sp>
      <p:sp>
        <p:nvSpPr>
          <p:cNvPr id="3" name="Content Placeholder 2">
            <a:extLst>
              <a:ext uri="{FF2B5EF4-FFF2-40B4-BE49-F238E27FC236}">
                <a16:creationId xmlns:a16="http://schemas.microsoft.com/office/drawing/2014/main" id="{ABF97B73-9A96-8AE4-F538-BB958FFAD64F}"/>
              </a:ext>
            </a:extLst>
          </p:cNvPr>
          <p:cNvSpPr>
            <a:spLocks noGrp="1"/>
          </p:cNvSpPr>
          <p:nvPr>
            <p:ph idx="1"/>
          </p:nvPr>
        </p:nvSpPr>
        <p:spPr>
          <a:xfrm>
            <a:off x="356461" y="1825624"/>
            <a:ext cx="11608231" cy="4939385"/>
          </a:xfrm>
        </p:spPr>
        <p:txBody>
          <a:bodyPr>
            <a:normAutofit/>
          </a:bodyPr>
          <a:lstStyle/>
          <a:p>
            <a:r>
              <a:rPr lang="ru-RU" sz="4000" dirty="0"/>
              <a:t>Куване и зачињене цветове карфиола сложити у подмазану и оштаубовану ватросталну чинију, посути пармезаном, прелити отопљеним бутером и гратинирати. </a:t>
            </a:r>
          </a:p>
          <a:p>
            <a:r>
              <a:rPr lang="ru-RU" sz="4000" dirty="0"/>
              <a:t>ГРАТИНИРАНИ КАРФИОЛ НА ХОЛАНДСКИ НАЧИН Гратинирани милански карфиол прелити холандезом, посути пармезаном и гратинирати.</a:t>
            </a:r>
            <a:endParaRPr lang="sr-Latn-RS" sz="4000" dirty="0"/>
          </a:p>
        </p:txBody>
      </p:sp>
    </p:spTree>
    <p:extLst>
      <p:ext uri="{BB962C8B-B14F-4D97-AF65-F5344CB8AC3E}">
        <p14:creationId xmlns:p14="http://schemas.microsoft.com/office/powerpoint/2010/main" val="783775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2635BC-8E9C-2450-0ADB-AB098C99B29D}"/>
              </a:ext>
            </a:extLst>
          </p:cNvPr>
          <p:cNvPicPr>
            <a:picLocks noChangeAspect="1"/>
          </p:cNvPicPr>
          <p:nvPr/>
        </p:nvPicPr>
        <p:blipFill>
          <a:blip r:embed="rId2"/>
          <a:stretch>
            <a:fillRect/>
          </a:stretch>
        </p:blipFill>
        <p:spPr>
          <a:xfrm>
            <a:off x="5467219" y="1033671"/>
            <a:ext cx="6724781" cy="5459204"/>
          </a:xfrm>
          <a:prstGeom prst="rect">
            <a:avLst/>
          </a:prstGeom>
        </p:spPr>
      </p:pic>
      <p:pic>
        <p:nvPicPr>
          <p:cNvPr id="4" name="Picture 3">
            <a:extLst>
              <a:ext uri="{FF2B5EF4-FFF2-40B4-BE49-F238E27FC236}">
                <a16:creationId xmlns:a16="http://schemas.microsoft.com/office/drawing/2014/main" id="{2CE0CD17-8460-E4DA-DD4A-467D2FB32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72" y="4184542"/>
            <a:ext cx="3546897" cy="2510725"/>
          </a:xfrm>
          <a:prstGeom prst="rect">
            <a:avLst/>
          </a:prstGeom>
        </p:spPr>
      </p:pic>
      <p:sp>
        <p:nvSpPr>
          <p:cNvPr id="2" name="Title 1">
            <a:extLst>
              <a:ext uri="{FF2B5EF4-FFF2-40B4-BE49-F238E27FC236}">
                <a16:creationId xmlns:a16="http://schemas.microsoft.com/office/drawing/2014/main" id="{C9D19F66-5299-1AC5-7816-10B85E052542}"/>
              </a:ext>
            </a:extLst>
          </p:cNvPr>
          <p:cNvSpPr>
            <a:spLocks noGrp="1"/>
          </p:cNvSpPr>
          <p:nvPr>
            <p:ph type="title"/>
          </p:nvPr>
        </p:nvSpPr>
        <p:spPr>
          <a:xfrm>
            <a:off x="838200" y="365126"/>
            <a:ext cx="10515600" cy="866990"/>
          </a:xfrm>
        </p:spPr>
        <p:txBody>
          <a:bodyPr/>
          <a:lstStyle/>
          <a:p>
            <a:r>
              <a:rPr lang="ru-RU" dirty="0"/>
              <a:t>ПРЖЕНО – ПОХОВАНО ПОВРћЕ – ПРИЛОЗИ</a:t>
            </a:r>
            <a:endParaRPr lang="sr-Latn-RS" dirty="0"/>
          </a:p>
        </p:txBody>
      </p:sp>
      <p:sp>
        <p:nvSpPr>
          <p:cNvPr id="3" name="Content Placeholder 2">
            <a:extLst>
              <a:ext uri="{FF2B5EF4-FFF2-40B4-BE49-F238E27FC236}">
                <a16:creationId xmlns:a16="http://schemas.microsoft.com/office/drawing/2014/main" id="{D87BF378-495F-DA22-6EB0-2B0DDF0C7CF2}"/>
              </a:ext>
            </a:extLst>
          </p:cNvPr>
          <p:cNvSpPr>
            <a:spLocks noGrp="1"/>
          </p:cNvSpPr>
          <p:nvPr>
            <p:ph idx="1"/>
          </p:nvPr>
        </p:nvSpPr>
        <p:spPr>
          <a:xfrm>
            <a:off x="395207" y="1463040"/>
            <a:ext cx="10958593" cy="5092743"/>
          </a:xfrm>
        </p:spPr>
        <p:txBody>
          <a:bodyPr>
            <a:normAutofit/>
          </a:bodyPr>
          <a:lstStyle/>
          <a:p>
            <a:r>
              <a:rPr lang="ru-RU" sz="3600" dirty="0"/>
              <a:t>помфрит, </a:t>
            </a:r>
          </a:p>
          <a:p>
            <a:r>
              <a:rPr lang="ru-RU" sz="3600" dirty="0"/>
              <a:t>пом-пај, </a:t>
            </a:r>
          </a:p>
          <a:p>
            <a:r>
              <a:rPr lang="ru-RU" sz="3600" dirty="0"/>
              <a:t>пом-чипс, </a:t>
            </a:r>
          </a:p>
          <a:p>
            <a:r>
              <a:rPr lang="ru-RU" sz="3600" dirty="0"/>
              <a:t>похован целер, </a:t>
            </a:r>
          </a:p>
          <a:p>
            <a:r>
              <a:rPr lang="ru-RU" sz="3600" dirty="0"/>
              <a:t>поховане младе тиквице, </a:t>
            </a:r>
          </a:p>
          <a:p>
            <a:r>
              <a:rPr lang="ru-RU" sz="3600" dirty="0"/>
              <a:t>поховани крокети, </a:t>
            </a:r>
          </a:p>
          <a:p>
            <a:r>
              <a:rPr lang="ru-RU" sz="3600" dirty="0"/>
              <a:t>поховане печурке и друго поврће. </a:t>
            </a:r>
          </a:p>
          <a:p>
            <a:pPr marL="0" indent="0">
              <a:buNone/>
            </a:pPr>
            <a:endParaRPr lang="sr-Latn-RS" sz="3600" dirty="0"/>
          </a:p>
        </p:txBody>
      </p:sp>
    </p:spTree>
    <p:extLst>
      <p:ext uri="{BB962C8B-B14F-4D97-AF65-F5344CB8AC3E}">
        <p14:creationId xmlns:p14="http://schemas.microsoft.com/office/powerpoint/2010/main" val="3290168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DBA31-9BC0-9E0C-3C76-B2390E2F04D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353145-258A-EF2B-5AFF-50BA56536696}"/>
              </a:ext>
            </a:extLst>
          </p:cNvPr>
          <p:cNvSpPr>
            <a:spLocks noGrp="1"/>
          </p:cNvSpPr>
          <p:nvPr>
            <p:ph type="title"/>
          </p:nvPr>
        </p:nvSpPr>
        <p:spPr>
          <a:xfrm>
            <a:off x="838200" y="365126"/>
            <a:ext cx="10515600" cy="634516"/>
          </a:xfrm>
        </p:spPr>
        <p:txBody>
          <a:bodyPr>
            <a:normAutofit fontScale="90000"/>
          </a:bodyPr>
          <a:lstStyle/>
          <a:p>
            <a:r>
              <a:rPr lang="ru-RU" dirty="0">
                <a:solidFill>
                  <a:schemeClr val="tx2">
                    <a:lumMod val="20000"/>
                    <a:lumOff val="80000"/>
                  </a:schemeClr>
                </a:solidFill>
              </a:rPr>
              <a:t>ПОМФРИТ</a:t>
            </a:r>
            <a:endParaRPr lang="sr-Latn-RS" dirty="0">
              <a:solidFill>
                <a:schemeClr val="tx2">
                  <a:lumMod val="20000"/>
                  <a:lumOff val="80000"/>
                </a:schemeClr>
              </a:solidFill>
            </a:endParaRPr>
          </a:p>
        </p:txBody>
      </p:sp>
      <p:sp>
        <p:nvSpPr>
          <p:cNvPr id="3" name="Content Placeholder 2">
            <a:extLst>
              <a:ext uri="{FF2B5EF4-FFF2-40B4-BE49-F238E27FC236}">
                <a16:creationId xmlns:a16="http://schemas.microsoft.com/office/drawing/2014/main" id="{06C5CF04-DF75-54E4-30EB-32CD0D4D4492}"/>
              </a:ext>
            </a:extLst>
          </p:cNvPr>
          <p:cNvSpPr>
            <a:spLocks noGrp="1"/>
          </p:cNvSpPr>
          <p:nvPr>
            <p:ph idx="1"/>
          </p:nvPr>
        </p:nvSpPr>
        <p:spPr>
          <a:xfrm>
            <a:off x="449450" y="1146875"/>
            <a:ext cx="11507492" cy="5602637"/>
          </a:xfrm>
        </p:spPr>
        <p:txBody>
          <a:bodyPr>
            <a:normAutofit fontScale="92500" lnSpcReduction="10000"/>
          </a:bodyPr>
          <a:lstStyle/>
          <a:p>
            <a:r>
              <a:rPr lang="ru-RU" sz="3600" dirty="0">
                <a:solidFill>
                  <a:schemeClr val="bg1">
                    <a:lumMod val="95000"/>
                  </a:schemeClr>
                </a:solidFill>
              </a:rPr>
              <a:t>Потребне намирнице: 2,5 кг кромпира, 5 дл уља, 20 г соли. </a:t>
            </a:r>
          </a:p>
          <a:p>
            <a:r>
              <a:rPr lang="ru-RU" sz="3600" dirty="0">
                <a:solidFill>
                  <a:schemeClr val="bg1"/>
                </a:solidFill>
              </a:rPr>
              <a:t>Начин рада: розе кромпир опрати, ољуштити, поново опрати и исећи на штапиће 1x5 цм. Исечене штапиће исполирати платненом салветом и пржити у фритези на температури од 150 степени док не добије златножуту боју. Пржен помфрит оцедити од масноће и посолити. </a:t>
            </a:r>
            <a:endParaRPr lang="ru-RU" dirty="0"/>
          </a:p>
          <a:p>
            <a:endParaRPr lang="ru-RU" dirty="0"/>
          </a:p>
          <a:p>
            <a:r>
              <a:rPr lang="ru-RU" sz="3900" b="1" dirty="0">
                <a:solidFill>
                  <a:srgbClr val="FF0000"/>
                </a:solidFill>
              </a:rPr>
              <a:t>Сервирање помфрита: топао помфрит сервирати као самостално пржено поврће на овалу или у комбинацији са другим прженим поврћем уз одређено месно јело, кајмаком, пармезаном, кечапом, тартар сосом и на друге начине. </a:t>
            </a:r>
            <a:endParaRPr lang="sr-Latn-RS" sz="3900" b="1" dirty="0">
              <a:solidFill>
                <a:srgbClr val="FF0000"/>
              </a:solidFill>
            </a:endParaRPr>
          </a:p>
        </p:txBody>
      </p:sp>
    </p:spTree>
    <p:extLst>
      <p:ext uri="{BB962C8B-B14F-4D97-AF65-F5344CB8AC3E}">
        <p14:creationId xmlns:p14="http://schemas.microsoft.com/office/powerpoint/2010/main" val="3937482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5A4B-27B9-34C7-6FF5-274ACE3C1D9E}"/>
              </a:ext>
            </a:extLst>
          </p:cNvPr>
          <p:cNvSpPr>
            <a:spLocks noGrp="1"/>
          </p:cNvSpPr>
          <p:nvPr>
            <p:ph type="title"/>
          </p:nvPr>
        </p:nvSpPr>
        <p:spPr>
          <a:xfrm>
            <a:off x="838200" y="365125"/>
            <a:ext cx="10515600" cy="843743"/>
          </a:xfrm>
        </p:spPr>
        <p:txBody>
          <a:bodyPr/>
          <a:lstStyle/>
          <a:p>
            <a:r>
              <a:rPr lang="ru-RU" dirty="0"/>
              <a:t>ПОМ-ПАЈ</a:t>
            </a:r>
            <a:endParaRPr lang="sr-Latn-RS" dirty="0"/>
          </a:p>
        </p:txBody>
      </p:sp>
      <p:sp>
        <p:nvSpPr>
          <p:cNvPr id="3" name="Content Placeholder 2">
            <a:extLst>
              <a:ext uri="{FF2B5EF4-FFF2-40B4-BE49-F238E27FC236}">
                <a16:creationId xmlns:a16="http://schemas.microsoft.com/office/drawing/2014/main" id="{06B6DEB1-B7A8-F73E-7BC1-56E7E2890230}"/>
              </a:ext>
            </a:extLst>
          </p:cNvPr>
          <p:cNvSpPr>
            <a:spLocks noGrp="1"/>
          </p:cNvSpPr>
          <p:nvPr>
            <p:ph idx="1"/>
          </p:nvPr>
        </p:nvSpPr>
        <p:spPr>
          <a:xfrm>
            <a:off x="240223" y="1348354"/>
            <a:ext cx="11732217" cy="5323666"/>
          </a:xfrm>
        </p:spPr>
        <p:txBody>
          <a:bodyPr>
            <a:normAutofit fontScale="92500" lnSpcReduction="20000"/>
          </a:bodyPr>
          <a:lstStyle/>
          <a:p>
            <a:r>
              <a:rPr lang="ru-RU" dirty="0"/>
              <a:t>ПОМ-ПАЈ Напомена: помфрит се може сервирати и по избору као самостално јело са сиром, </a:t>
            </a:r>
          </a:p>
          <a:p>
            <a:r>
              <a:rPr lang="ru-RU" dirty="0"/>
              <a:t>Потребне намирнице: 2,5 кг кромпира, 5 дл уља, 20 г соли. </a:t>
            </a:r>
          </a:p>
          <a:p>
            <a:r>
              <a:rPr lang="ru-RU" dirty="0"/>
              <a:t>Начин рада: розе кромпир опрати, ољуштити, поново опрати и исећи на листиће дебљине 1 мм. Тако исечене листиће сложити један преко другог и сећи на ситне резанце дугачке пет до шест цм тј. жилијен. На тај начин се добијају резанци – пом-пај димензија </a:t>
            </a:r>
            <a:r>
              <a:rPr lang="ru-RU" dirty="0">
                <a:highlight>
                  <a:srgbClr val="FFFF00"/>
                </a:highlight>
              </a:rPr>
              <a:t>1 мм x 5–6 цм</a:t>
            </a:r>
            <a:r>
              <a:rPr lang="ru-RU" dirty="0"/>
              <a:t>. Резанце пом-пај – сламу од кромпира, добро испрати хладном водом и исполирати платненом салветом. </a:t>
            </a:r>
          </a:p>
          <a:p>
            <a:r>
              <a:rPr lang="ru-RU" dirty="0"/>
              <a:t>Пржење исечених резанаца: исечене резанце – пом-пај, пржити у фритези у умерено загрејаној масноћи пар минута, до златножуте боје. Потом пом-пај оцедити од масноће и посолити. </a:t>
            </a:r>
          </a:p>
          <a:p>
            <a:r>
              <a:rPr lang="ru-RU" dirty="0"/>
              <a:t>Сервирање пом-паја: пом-пај се сервира као самостално пржено поврће или у комбинацији са другим прженим поврћем. Пом-пај се сервира уз одређено месно јело као што је: пилећи кијевски котлет, фазан у гнезду и друга јела.</a:t>
            </a:r>
            <a:endParaRPr lang="sr-Latn-RS" dirty="0"/>
          </a:p>
        </p:txBody>
      </p:sp>
    </p:spTree>
    <p:extLst>
      <p:ext uri="{BB962C8B-B14F-4D97-AF65-F5344CB8AC3E}">
        <p14:creationId xmlns:p14="http://schemas.microsoft.com/office/powerpoint/2010/main" val="3351155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93A8-CC7C-89A2-1DDE-C4C034403E34}"/>
              </a:ext>
            </a:extLst>
          </p:cNvPr>
          <p:cNvSpPr>
            <a:spLocks noGrp="1"/>
          </p:cNvSpPr>
          <p:nvPr>
            <p:ph type="title"/>
          </p:nvPr>
        </p:nvSpPr>
        <p:spPr>
          <a:xfrm>
            <a:off x="838200" y="365126"/>
            <a:ext cx="10515600" cy="835994"/>
          </a:xfrm>
        </p:spPr>
        <p:txBody>
          <a:bodyPr/>
          <a:lstStyle/>
          <a:p>
            <a:r>
              <a:rPr lang="ru-RU" dirty="0"/>
              <a:t>ПОМ-ЧИПС</a:t>
            </a:r>
            <a:endParaRPr lang="sr-Latn-RS" dirty="0"/>
          </a:p>
        </p:txBody>
      </p:sp>
      <p:sp>
        <p:nvSpPr>
          <p:cNvPr id="3" name="Content Placeholder 2">
            <a:extLst>
              <a:ext uri="{FF2B5EF4-FFF2-40B4-BE49-F238E27FC236}">
                <a16:creationId xmlns:a16="http://schemas.microsoft.com/office/drawing/2014/main" id="{0B34B52E-0D28-6DDC-6DE0-B05CD940DDD6}"/>
              </a:ext>
            </a:extLst>
          </p:cNvPr>
          <p:cNvSpPr>
            <a:spLocks noGrp="1"/>
          </p:cNvSpPr>
          <p:nvPr>
            <p:ph idx="1"/>
          </p:nvPr>
        </p:nvSpPr>
        <p:spPr>
          <a:xfrm>
            <a:off x="100739" y="1526584"/>
            <a:ext cx="11825207" cy="5222928"/>
          </a:xfrm>
        </p:spPr>
        <p:txBody>
          <a:bodyPr>
            <a:normAutofit/>
          </a:bodyPr>
          <a:lstStyle/>
          <a:p>
            <a:r>
              <a:rPr lang="ru-RU" dirty="0"/>
              <a:t>Потребне намирнице: 2,5 кг кромпира, 5 дл уља, 20 г соли. Начин рада: розе кромпир опрати, ољуштити, поново опрати и исећи на листиће дебљине 1 мм. Исечене листиће опрати у неколико хладних вода и исполирати платненом салветом. </a:t>
            </a:r>
          </a:p>
          <a:p>
            <a:r>
              <a:rPr lang="ru-RU" dirty="0"/>
              <a:t>Пржење исечених листића-кромпира: исечене, опране и исполиране листиће кром пира, пржити у фритези у умерено загрејаној масноћи до златножуте боје. Потом пом чипс оцедити од масноће и посолити. Пом-чипс се чува до сервирања на сувом и хладном месту. </a:t>
            </a:r>
          </a:p>
          <a:p>
            <a:r>
              <a:rPr lang="ru-RU" dirty="0"/>
              <a:t>Пом-чипс се сервира као самостално пржено поврће или у комбинацији са другим прилозима. Може се сервирати уз печену живину, пернату дивљач или уз одређено месно јело и на коктелима.</a:t>
            </a:r>
            <a:endParaRPr lang="sr-Latn-RS" dirty="0"/>
          </a:p>
        </p:txBody>
      </p:sp>
    </p:spTree>
    <p:extLst>
      <p:ext uri="{BB962C8B-B14F-4D97-AF65-F5344CB8AC3E}">
        <p14:creationId xmlns:p14="http://schemas.microsoft.com/office/powerpoint/2010/main" val="519028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5FE2F-A2D0-B3A6-FD8D-FE012A0EE703}"/>
              </a:ext>
            </a:extLst>
          </p:cNvPr>
          <p:cNvPicPr>
            <a:picLocks noChangeAspect="1"/>
          </p:cNvPicPr>
          <p:nvPr/>
        </p:nvPicPr>
        <p:blipFill>
          <a:blip r:embed="rId2"/>
          <a:stretch>
            <a:fillRect/>
          </a:stretch>
        </p:blipFill>
        <p:spPr>
          <a:xfrm>
            <a:off x="-71534" y="29839"/>
            <a:ext cx="12335068" cy="6858000"/>
          </a:xfrm>
          <a:prstGeom prst="rect">
            <a:avLst/>
          </a:prstGeom>
        </p:spPr>
      </p:pic>
      <p:sp>
        <p:nvSpPr>
          <p:cNvPr id="2" name="Title 1">
            <a:extLst>
              <a:ext uri="{FF2B5EF4-FFF2-40B4-BE49-F238E27FC236}">
                <a16:creationId xmlns:a16="http://schemas.microsoft.com/office/drawing/2014/main" id="{F8E0A487-58B3-1305-23AC-10A928A2C461}"/>
              </a:ext>
            </a:extLst>
          </p:cNvPr>
          <p:cNvSpPr>
            <a:spLocks noGrp="1"/>
          </p:cNvSpPr>
          <p:nvPr>
            <p:ph type="title"/>
          </p:nvPr>
        </p:nvSpPr>
        <p:spPr>
          <a:xfrm>
            <a:off x="0" y="915315"/>
            <a:ext cx="7036231" cy="1325563"/>
          </a:xfrm>
        </p:spPr>
        <p:txBody>
          <a:bodyPr/>
          <a:lstStyle/>
          <a:p>
            <a:r>
              <a:rPr lang="ru-RU" b="1" dirty="0"/>
              <a:t>ПЕЧЕНО ПОВРћЕ – </a:t>
            </a:r>
            <a:r>
              <a:rPr lang="ru-RU" b="1" dirty="0">
                <a:solidFill>
                  <a:schemeClr val="accent4">
                    <a:lumMod val="60000"/>
                    <a:lumOff val="40000"/>
                  </a:schemeClr>
                </a:solidFill>
              </a:rPr>
              <a:t>ВАРИВА </a:t>
            </a:r>
            <a:r>
              <a:rPr lang="ru-RU" b="1" dirty="0"/>
              <a:t>– </a:t>
            </a:r>
            <a:r>
              <a:rPr lang="ru-RU" b="1" dirty="0">
                <a:solidFill>
                  <a:srgbClr val="FF0000"/>
                </a:solidFill>
              </a:rPr>
              <a:t>ПРИЛОЗИ</a:t>
            </a:r>
            <a:endParaRPr lang="sr-Latn-RS" b="1" dirty="0">
              <a:solidFill>
                <a:srgbClr val="FF0000"/>
              </a:solidFill>
            </a:endParaRPr>
          </a:p>
        </p:txBody>
      </p:sp>
      <p:sp>
        <p:nvSpPr>
          <p:cNvPr id="3" name="Content Placeholder 2">
            <a:extLst>
              <a:ext uri="{FF2B5EF4-FFF2-40B4-BE49-F238E27FC236}">
                <a16:creationId xmlns:a16="http://schemas.microsoft.com/office/drawing/2014/main" id="{2AADBC6F-9109-31A2-253E-E1E0158364F3}"/>
              </a:ext>
            </a:extLst>
          </p:cNvPr>
          <p:cNvSpPr>
            <a:spLocks noGrp="1"/>
          </p:cNvSpPr>
          <p:nvPr>
            <p:ph idx="1"/>
          </p:nvPr>
        </p:nvSpPr>
        <p:spPr>
          <a:xfrm>
            <a:off x="224725" y="2169763"/>
            <a:ext cx="11967276" cy="4718076"/>
          </a:xfrm>
        </p:spPr>
        <p:txBody>
          <a:bodyPr>
            <a:normAutofit/>
          </a:bodyPr>
          <a:lstStyle/>
          <a:p>
            <a:r>
              <a:rPr lang="ru-RU" sz="4000" dirty="0"/>
              <a:t>За ову врсту термичке обраде ограничен је број врста поврћа. Најпогодније поврће за печење је коренасто поврће као што је кромпир, главичасто поврће, цветасто поврће и поврће у виду плода. </a:t>
            </a:r>
          </a:p>
          <a:p>
            <a:r>
              <a:rPr lang="ru-RU" sz="4000" dirty="0"/>
              <a:t>Прилози који се најчешће пеку су: кромпир печен на пекарски начин, кромпир печен на сељачки начин, пасуљ пребранац, печен парадајз</a:t>
            </a:r>
            <a:endParaRPr lang="sr-Latn-RS" sz="4000" dirty="0"/>
          </a:p>
        </p:txBody>
      </p:sp>
    </p:spTree>
    <p:extLst>
      <p:ext uri="{BB962C8B-B14F-4D97-AF65-F5344CB8AC3E}">
        <p14:creationId xmlns:p14="http://schemas.microsoft.com/office/powerpoint/2010/main" val="2478237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4927-8B8B-6D5B-4471-59D6F08242A1}"/>
              </a:ext>
            </a:extLst>
          </p:cNvPr>
          <p:cNvSpPr>
            <a:spLocks noGrp="1"/>
          </p:cNvSpPr>
          <p:nvPr>
            <p:ph type="title"/>
          </p:nvPr>
        </p:nvSpPr>
        <p:spPr>
          <a:xfrm>
            <a:off x="838200" y="365125"/>
            <a:ext cx="10515600" cy="619017"/>
          </a:xfrm>
        </p:spPr>
        <p:txBody>
          <a:bodyPr>
            <a:normAutofit fontScale="90000"/>
          </a:bodyPr>
          <a:lstStyle/>
          <a:p>
            <a:r>
              <a:rPr lang="ru-RU" dirty="0"/>
              <a:t>КРОМПИР НА ПЕКАРСКИ НАЧИН</a:t>
            </a:r>
            <a:endParaRPr lang="sr-Latn-RS" dirty="0"/>
          </a:p>
        </p:txBody>
      </p:sp>
      <p:sp>
        <p:nvSpPr>
          <p:cNvPr id="3" name="Content Placeholder 2">
            <a:extLst>
              <a:ext uri="{FF2B5EF4-FFF2-40B4-BE49-F238E27FC236}">
                <a16:creationId xmlns:a16="http://schemas.microsoft.com/office/drawing/2014/main" id="{391BA125-EF5C-A4BD-D704-FB537EB80CDA}"/>
              </a:ext>
            </a:extLst>
          </p:cNvPr>
          <p:cNvSpPr>
            <a:spLocks noGrp="1"/>
          </p:cNvSpPr>
          <p:nvPr>
            <p:ph idx="1"/>
          </p:nvPr>
        </p:nvSpPr>
        <p:spPr>
          <a:xfrm>
            <a:off x="139486" y="984142"/>
            <a:ext cx="11825206" cy="5625885"/>
          </a:xfrm>
        </p:spPr>
        <p:txBody>
          <a:bodyPr>
            <a:normAutofit fontScale="92500"/>
          </a:bodyPr>
          <a:lstStyle/>
          <a:p>
            <a:r>
              <a:rPr lang="ru-RU" dirty="0"/>
              <a:t>Потребне намирнице: 2,5 кг кромпира, 500 г црног лука, 500 г суве сланине, 40 г соли, 1 г млевеног бибера, 1 л месног фонда, веза першуновог лишћа. </a:t>
            </a:r>
          </a:p>
          <a:p>
            <a:r>
              <a:rPr lang="ru-RU" dirty="0"/>
              <a:t>Начин рада: розе кромпир опрати, ољуштити, опрати поново и исећи на колутове дебљине ½ цм. Црни лук ољуштити и исећи на ребарца. Суву сланину исећи на листиће. Остале намирнице припремити. </a:t>
            </a:r>
          </a:p>
          <a:p>
            <a:r>
              <a:rPr lang="ru-RU" dirty="0"/>
              <a:t>Термичка обрада-сотирање-печење: у одговарајућу посуду на умерено загрејаном уљу сотирати црни лук и сланину. Када се осети мирис сланине, а лук упола омекша, додати кромпир и наставити са сотирањем. Када се кромпир зацакли, посолити, зачинити бибером, налити месним фондом, измешати и запећи у пећници. Печење траје око један сат, тј. док кромпир не буде мекан, сочан и печен до златножуте боје. Сервирање пекарског кромпира: пекарски кромпир се може сервирати као самостално печено јело или као прилог уз одговарајуће месно јело као што су разна печења. Преко сервираног кромпира посути ситно исечено першуново лишће. </a:t>
            </a:r>
            <a:endParaRPr lang="sr-Latn-RS" dirty="0"/>
          </a:p>
        </p:txBody>
      </p:sp>
    </p:spTree>
    <p:extLst>
      <p:ext uri="{BB962C8B-B14F-4D97-AF65-F5344CB8AC3E}">
        <p14:creationId xmlns:p14="http://schemas.microsoft.com/office/powerpoint/2010/main" val="2319939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1466-9026-D1FD-3CBD-81B1DDC875FE}"/>
              </a:ext>
            </a:extLst>
          </p:cNvPr>
          <p:cNvSpPr>
            <a:spLocks noGrp="1"/>
          </p:cNvSpPr>
          <p:nvPr>
            <p:ph type="title"/>
          </p:nvPr>
        </p:nvSpPr>
        <p:spPr>
          <a:xfrm>
            <a:off x="838200" y="365125"/>
            <a:ext cx="10515600" cy="510529"/>
          </a:xfrm>
        </p:spPr>
        <p:txBody>
          <a:bodyPr>
            <a:normAutofit fontScale="90000"/>
          </a:bodyPr>
          <a:lstStyle/>
          <a:p>
            <a:r>
              <a:rPr lang="ru-RU" dirty="0"/>
              <a:t>ПАСУЉ ПРЕБРАНАЦ</a:t>
            </a:r>
            <a:endParaRPr lang="sr-Latn-RS" dirty="0"/>
          </a:p>
        </p:txBody>
      </p:sp>
      <p:sp>
        <p:nvSpPr>
          <p:cNvPr id="3" name="Content Placeholder 2">
            <a:extLst>
              <a:ext uri="{FF2B5EF4-FFF2-40B4-BE49-F238E27FC236}">
                <a16:creationId xmlns:a16="http://schemas.microsoft.com/office/drawing/2014/main" id="{C7FB71AB-9DD1-DF00-835C-A23B6AC8B73E}"/>
              </a:ext>
            </a:extLst>
          </p:cNvPr>
          <p:cNvSpPr>
            <a:spLocks noGrp="1"/>
          </p:cNvSpPr>
          <p:nvPr>
            <p:ph idx="1"/>
          </p:nvPr>
        </p:nvSpPr>
        <p:spPr>
          <a:xfrm>
            <a:off x="294467" y="1123627"/>
            <a:ext cx="11569485" cy="5618136"/>
          </a:xfrm>
        </p:spPr>
        <p:txBody>
          <a:bodyPr>
            <a:normAutofit/>
          </a:bodyPr>
          <a:lstStyle/>
          <a:p>
            <a:r>
              <a:rPr lang="ru-RU" dirty="0"/>
              <a:t>Потребне намирнице: 1 кг белог крупног пасуља, 5 л воде за кување, 5 дл уља, 1 кг црног лука, 2 ловорова листа, 1 г бибера, 10 г алеве паприка, 40 г соли, 50 г парадајз пиреа, 100 г парадајз конкасе, 1 веза першуновог лишћа. </a:t>
            </a:r>
          </a:p>
          <a:p>
            <a:r>
              <a:rPr lang="ru-RU" dirty="0"/>
              <a:t>Начин рада: пребрати бели крупни пасуљ, опрати и потопити у хладну воду да преноћи. Потом пасуљ оседити, испрати, налити хладном водом и скувати. Приликом кувања повремено досипати помало хладне воде да се нека зрна не би раскувала. Скуван пасуљ оцедити од фонда. Црни лук ољуштити и исећи на ребарца, а остале намирнице припремити. Сотирање и зачињавање пасуља: у одговарајућу посуду на умерено загрејаном уљу сотирати црни лук, бибер и ловорово лишће. Када лук омекша, додати парадајз конкасе и алеву паприку. Када алева паприка пусти боју, додати парадајз пире, скуван пасуљ, посолити, зачинити млевеним бибером и пажљиво измешати.</a:t>
            </a:r>
            <a:endParaRPr lang="sr-Latn-RS" dirty="0"/>
          </a:p>
        </p:txBody>
      </p:sp>
    </p:spTree>
    <p:extLst>
      <p:ext uri="{BB962C8B-B14F-4D97-AF65-F5344CB8AC3E}">
        <p14:creationId xmlns:p14="http://schemas.microsoft.com/office/powerpoint/2010/main" val="6194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4" y="350838"/>
            <a:ext cx="8229600" cy="944562"/>
          </a:xfrm>
        </p:spPr>
        <p:style>
          <a:lnRef idx="1">
            <a:schemeClr val="accent2"/>
          </a:lnRef>
          <a:fillRef idx="2">
            <a:schemeClr val="accent2"/>
          </a:fillRef>
          <a:effectRef idx="1">
            <a:schemeClr val="accent2"/>
          </a:effectRef>
          <a:fontRef idx="minor">
            <a:schemeClr val="dk1"/>
          </a:fontRef>
        </p:style>
        <p:txBody>
          <a:bodyPr>
            <a:normAutofit/>
          </a:bodyPr>
          <a:lstStyle/>
          <a:p>
            <a:r>
              <a:rPr lang="sr-Cyrl-RS" b="1" dirty="0"/>
              <a:t>Тестенине</a:t>
            </a:r>
            <a:endParaRPr lang="en-US" dirty="0"/>
          </a:p>
        </p:txBody>
      </p:sp>
      <p:sp>
        <p:nvSpPr>
          <p:cNvPr id="3" name="Content Placeholder 2"/>
          <p:cNvSpPr>
            <a:spLocks noGrp="1"/>
          </p:cNvSpPr>
          <p:nvPr>
            <p:ph idx="1"/>
          </p:nvPr>
        </p:nvSpPr>
        <p:spPr>
          <a:xfrm>
            <a:off x="154983" y="1646238"/>
            <a:ext cx="11189776" cy="5211762"/>
          </a:xfrm>
          <a:solidFill>
            <a:schemeClr val="accent2">
              <a:lumMod val="20000"/>
              <a:lumOff val="80000"/>
            </a:schemeClr>
          </a:solidFill>
        </p:spPr>
        <p:txBody>
          <a:bodyPr>
            <a:noAutofit/>
          </a:bodyPr>
          <a:lstStyle/>
          <a:p>
            <a:r>
              <a:rPr lang="sr-Cyrl-RS" sz="3600" dirty="0"/>
              <a:t>Конзерве пшеничног брашна</a:t>
            </a:r>
            <a:r>
              <a:rPr lang="sr-Latn-CS" sz="3600" dirty="0"/>
              <a:t>, </a:t>
            </a:r>
            <a:endParaRPr lang="en-US" sz="3600" dirty="0"/>
          </a:p>
          <a:p>
            <a:pPr lvl="0"/>
            <a:r>
              <a:rPr lang="sr-Cyrl-RS" sz="3600" dirty="0"/>
              <a:t>Током чивача не мењају квалитет</a:t>
            </a:r>
            <a:r>
              <a:rPr lang="sr-Latn-CS" sz="3600" dirty="0"/>
              <a:t>,</a:t>
            </a:r>
            <a:endParaRPr lang="en-US" sz="3600" dirty="0"/>
          </a:p>
          <a:p>
            <a:pPr lvl="0"/>
            <a:r>
              <a:rPr lang="sr-Cyrl-RS" sz="3600" dirty="0"/>
              <a:t>Брзо и лако се припрема за јело (слано, слатко)</a:t>
            </a:r>
            <a:r>
              <a:rPr lang="sr-Latn-CS" sz="3600" dirty="0"/>
              <a:t>,</a:t>
            </a:r>
            <a:endParaRPr lang="en-US" sz="3600" dirty="0"/>
          </a:p>
          <a:p>
            <a:pPr lvl="0"/>
            <a:r>
              <a:rPr lang="sr-Cyrl-RS" sz="3600" dirty="0"/>
              <a:t>Лака и велика сварљивост</a:t>
            </a:r>
            <a:r>
              <a:rPr lang="sr-Latn-CS" sz="3600" dirty="0"/>
              <a:t>, </a:t>
            </a:r>
            <a:endParaRPr lang="en-US" sz="3600" dirty="0"/>
          </a:p>
          <a:p>
            <a:pPr lvl="0"/>
            <a:r>
              <a:rPr lang="sr-Cyrl-RS" sz="3600" dirty="0"/>
              <a:t>Свежа тестенина не сме да садржи више од </a:t>
            </a:r>
            <a:r>
              <a:rPr lang="sr-Latn-CS" sz="3600" dirty="0"/>
              <a:t>28% </a:t>
            </a:r>
            <a:r>
              <a:rPr lang="sr-Cyrl-RS" sz="3600" dirty="0"/>
              <a:t>влаге</a:t>
            </a:r>
            <a:r>
              <a:rPr lang="sr-Latn-CS" sz="3600" dirty="0"/>
              <a:t>, </a:t>
            </a:r>
            <a:endParaRPr lang="sr-Cyrl-RS" sz="3600" dirty="0"/>
          </a:p>
          <a:p>
            <a:pPr lvl="0"/>
            <a:r>
              <a:rPr lang="sr-Cyrl-RS" sz="3600" dirty="0"/>
              <a:t>Сува тестенина  до </a:t>
            </a:r>
            <a:r>
              <a:rPr lang="sr-Latn-CS" sz="3600" dirty="0"/>
              <a:t>13,5% </a:t>
            </a:r>
            <a:r>
              <a:rPr lang="sr-Cyrl-RS" sz="3600" dirty="0"/>
              <a:t>влаге</a:t>
            </a:r>
            <a:endParaRPr lang="sr-Latn-CS" sz="3600" dirty="0"/>
          </a:p>
          <a:p>
            <a:pPr lvl="0"/>
            <a:r>
              <a:rPr lang="sr-Cyrl-RS" sz="3600" dirty="0"/>
              <a:t>Квалитетна тестенина не сме да се раскувава </a:t>
            </a:r>
            <a:r>
              <a:rPr lang="sr-Latn-CS" sz="3600" dirty="0"/>
              <a:t>(12%). </a:t>
            </a:r>
            <a:endParaRPr lang="en-US" sz="3600" dirty="0"/>
          </a:p>
          <a:p>
            <a:pPr marL="0" indent="0">
              <a:buNone/>
            </a:pPr>
            <a:endParaRPr lang="en-US" sz="3600" dirty="0"/>
          </a:p>
          <a:p>
            <a:endParaRPr lang="en-US" sz="3600" dirty="0"/>
          </a:p>
        </p:txBody>
      </p:sp>
      <p:sp>
        <p:nvSpPr>
          <p:cNvPr id="4" name="Sun 3"/>
          <p:cNvSpPr/>
          <p:nvPr/>
        </p:nvSpPr>
        <p:spPr>
          <a:xfrm>
            <a:off x="6988444" y="215456"/>
            <a:ext cx="1295400" cy="1295400"/>
          </a:xfrm>
          <a:prstGeom prst="su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468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F29A-1895-3DA9-751E-02E65EBCF999}"/>
              </a:ext>
            </a:extLst>
          </p:cNvPr>
          <p:cNvSpPr>
            <a:spLocks noGrp="1"/>
          </p:cNvSpPr>
          <p:nvPr>
            <p:ph type="title"/>
          </p:nvPr>
        </p:nvSpPr>
        <p:spPr>
          <a:xfrm>
            <a:off x="838200" y="365126"/>
            <a:ext cx="10515600" cy="526028"/>
          </a:xfrm>
        </p:spPr>
        <p:txBody>
          <a:bodyPr>
            <a:normAutofit fontScale="90000"/>
          </a:bodyPr>
          <a:lstStyle/>
          <a:p>
            <a:r>
              <a:rPr lang="ru-RU" dirty="0"/>
              <a:t>РЕСТОВАНО ПОВРћЕ</a:t>
            </a:r>
            <a:endParaRPr lang="sr-Latn-RS" dirty="0"/>
          </a:p>
        </p:txBody>
      </p:sp>
      <p:sp>
        <p:nvSpPr>
          <p:cNvPr id="3" name="Content Placeholder 2">
            <a:extLst>
              <a:ext uri="{FF2B5EF4-FFF2-40B4-BE49-F238E27FC236}">
                <a16:creationId xmlns:a16="http://schemas.microsoft.com/office/drawing/2014/main" id="{B89136BB-7598-CD32-1DA2-1A8265D843DF}"/>
              </a:ext>
            </a:extLst>
          </p:cNvPr>
          <p:cNvSpPr>
            <a:spLocks noGrp="1"/>
          </p:cNvSpPr>
          <p:nvPr>
            <p:ph idx="1"/>
          </p:nvPr>
        </p:nvSpPr>
        <p:spPr>
          <a:xfrm>
            <a:off x="224725" y="1046136"/>
            <a:ext cx="11747716" cy="5718874"/>
          </a:xfrm>
        </p:spPr>
        <p:txBody>
          <a:bodyPr>
            <a:normAutofit lnSpcReduction="10000"/>
          </a:bodyPr>
          <a:lstStyle/>
          <a:p>
            <a:r>
              <a:rPr lang="ru-RU" dirty="0"/>
              <a:t>Јела од поврћа која се на овај начин термички обрађују су: рестован кромпир, рестоване печурке, рестован празилук и друга јела. </a:t>
            </a:r>
          </a:p>
          <a:p>
            <a:r>
              <a:rPr lang="ru-RU" dirty="0"/>
              <a:t>РЕСТОВАН КРОМПИР Потребне намирнице: 2,5 кг розе кромпира, 3 дл уља, 500 г црног лука, 40 г соли, 1 г белог млевеног бибера, 1 веза першуновог лишћа. Начин рада: розе кромпир опрати, посолити, налити хладном водом и скувати. Скуван кромпир оцедити од воде, ољуштити и исећи на половине и четвртине а потом на танке листиће 2 до 3 мм. Црни лук ољуштити и ситно исећи, а остале намирнице припремити. Рестовање: у одговарајућу посуду на умерено загрејаном уљу рестовати црни лук; када лук добије златножуту боју додати исечен кромпир и наставити са рестовањем. Када је кромпир изрестован посолити га, зачинити бибером и першуновим лишћем. </a:t>
            </a:r>
          </a:p>
          <a:p>
            <a:r>
              <a:rPr lang="ru-RU" dirty="0"/>
              <a:t>Сервирање рестованог кромпира: рестован кромпир се може сервирати као самостално рестовано поврће или у комбинацији са другим прилозима уз одговарајуће месно јело. </a:t>
            </a:r>
            <a:endParaRPr lang="sr-Latn-RS" dirty="0"/>
          </a:p>
        </p:txBody>
      </p:sp>
    </p:spTree>
    <p:extLst>
      <p:ext uri="{BB962C8B-B14F-4D97-AF65-F5344CB8AC3E}">
        <p14:creationId xmlns:p14="http://schemas.microsoft.com/office/powerpoint/2010/main" val="3861192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674D-2D44-4BF6-FCA3-9EF376A57215}"/>
              </a:ext>
            </a:extLst>
          </p:cNvPr>
          <p:cNvSpPr>
            <a:spLocks noGrp="1"/>
          </p:cNvSpPr>
          <p:nvPr>
            <p:ph type="title"/>
          </p:nvPr>
        </p:nvSpPr>
        <p:spPr>
          <a:xfrm>
            <a:off x="838200" y="365126"/>
            <a:ext cx="10515600" cy="541526"/>
          </a:xfrm>
        </p:spPr>
        <p:txBody>
          <a:bodyPr>
            <a:normAutofit fontScale="90000"/>
          </a:bodyPr>
          <a:lstStyle/>
          <a:p>
            <a:r>
              <a:rPr lang="sr-Cyrl-RS" dirty="0"/>
              <a:t>ПИРЕИ</a:t>
            </a:r>
            <a:endParaRPr lang="sr-Latn-RS" dirty="0"/>
          </a:p>
        </p:txBody>
      </p:sp>
      <p:sp>
        <p:nvSpPr>
          <p:cNvPr id="3" name="Content Placeholder 2">
            <a:extLst>
              <a:ext uri="{FF2B5EF4-FFF2-40B4-BE49-F238E27FC236}">
                <a16:creationId xmlns:a16="http://schemas.microsoft.com/office/drawing/2014/main" id="{9E5BDACA-B99F-0259-E187-B11D903C16A3}"/>
              </a:ext>
            </a:extLst>
          </p:cNvPr>
          <p:cNvSpPr>
            <a:spLocks noGrp="1"/>
          </p:cNvSpPr>
          <p:nvPr>
            <p:ph idx="1"/>
          </p:nvPr>
        </p:nvSpPr>
        <p:spPr>
          <a:xfrm>
            <a:off x="232475" y="1239864"/>
            <a:ext cx="11654725" cy="5439905"/>
          </a:xfrm>
        </p:spPr>
        <p:txBody>
          <a:bodyPr>
            <a:noAutofit/>
          </a:bodyPr>
          <a:lstStyle/>
          <a:p>
            <a:r>
              <a:rPr lang="sr-Cyrl-RS" sz="3200" dirty="0"/>
              <a:t>За спремање ових прилога постоји велики избор поврћа. Пиреи имају широку примену у угоститељству нарочито код деце, старијих особа, спортиста, као и у дијеталној кухињи. Пиреи се лако уносе у организам, лако су сварљиви, јер се пасирањем одстрањује целулоза. Јела од поврћа која се на овај начин термички обрађују су: </a:t>
            </a:r>
          </a:p>
          <a:p>
            <a:r>
              <a:rPr lang="sr-Cyrl-RS" sz="3200" dirty="0"/>
              <a:t>пире од кромпира, пире од шаргарепе, </a:t>
            </a:r>
          </a:p>
          <a:p>
            <a:r>
              <a:rPr lang="sr-Cyrl-RS" sz="3200" dirty="0"/>
              <a:t>пире од грашка, пире од спанаћа, </a:t>
            </a:r>
          </a:p>
          <a:p>
            <a:r>
              <a:rPr lang="sr-Cyrl-RS" sz="3200" dirty="0"/>
              <a:t>пире од пасуља, пире од целера, </a:t>
            </a:r>
          </a:p>
          <a:p>
            <a:r>
              <a:rPr lang="sr-Cyrl-RS" sz="3200" dirty="0"/>
              <a:t>пире од карфиола, пире од бундеве, </a:t>
            </a:r>
          </a:p>
          <a:p>
            <a:r>
              <a:rPr lang="sr-Cyrl-RS" sz="3200" dirty="0"/>
              <a:t>пире од соје и други… </a:t>
            </a:r>
            <a:endParaRPr lang="sr-Latn-RS" sz="3200" dirty="0"/>
          </a:p>
        </p:txBody>
      </p:sp>
    </p:spTree>
    <p:extLst>
      <p:ext uri="{BB962C8B-B14F-4D97-AF65-F5344CB8AC3E}">
        <p14:creationId xmlns:p14="http://schemas.microsoft.com/office/powerpoint/2010/main" val="3823938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21EF-BD01-5A42-B863-68D411A37C12}"/>
              </a:ext>
            </a:extLst>
          </p:cNvPr>
          <p:cNvSpPr>
            <a:spLocks noGrp="1"/>
          </p:cNvSpPr>
          <p:nvPr>
            <p:ph type="title"/>
          </p:nvPr>
        </p:nvSpPr>
        <p:spPr/>
        <p:txBody>
          <a:bodyPr/>
          <a:lstStyle/>
          <a:p>
            <a:r>
              <a:rPr lang="ru-RU" dirty="0"/>
              <a:t>ГАРНИТУРЕ – ПОЈАМ И ВРСТЕ</a:t>
            </a:r>
            <a:endParaRPr lang="sr-Latn-RS" dirty="0"/>
          </a:p>
        </p:txBody>
      </p:sp>
      <p:sp>
        <p:nvSpPr>
          <p:cNvPr id="3" name="Content Placeholder 2">
            <a:extLst>
              <a:ext uri="{FF2B5EF4-FFF2-40B4-BE49-F238E27FC236}">
                <a16:creationId xmlns:a16="http://schemas.microsoft.com/office/drawing/2014/main" id="{220A81D5-3240-A25D-7DB4-FE0B41153FEA}"/>
              </a:ext>
            </a:extLst>
          </p:cNvPr>
          <p:cNvSpPr>
            <a:spLocks noGrp="1"/>
          </p:cNvSpPr>
          <p:nvPr>
            <p:ph idx="1"/>
          </p:nvPr>
        </p:nvSpPr>
        <p:spPr>
          <a:xfrm>
            <a:off x="348711" y="1394846"/>
            <a:ext cx="11515241" cy="5207431"/>
          </a:xfrm>
        </p:spPr>
        <p:txBody>
          <a:bodyPr>
            <a:normAutofit/>
          </a:bodyPr>
          <a:lstStyle/>
          <a:p>
            <a:r>
              <a:rPr lang="ru-RU" dirty="0"/>
              <a:t>Јела од разних врста комбинованих врста поврћа и намирница анималног порекла. Гарнитуре се сервирају уз месна јела од стоке за клање, уз јела од пернатих живина, уз месна јела од дивљачи, уз јела од риба и других. Захваљујући свом мирису, боји, ароми, укусу, саставу, региону и народу, све гарнитуре добијају своје име. Тако примера ради постоји: шумадијска гарнитура, српска гарнитура, далматинска гарнитура, алжирска гарнитура, америчка гарнитура, бретонска гарнитура, лионска гарнитура, мађарска гарнитура, македонска гарнитура, миланска гарнитура, морнарска гарнитура, оријентална гарнитура, португалска гарнитура, пролећна гарнитура, провенсалска гарнитура, савремена гарнитура, тиролска гарнитура</a:t>
            </a:r>
            <a:endParaRPr lang="sr-Latn-RS" dirty="0"/>
          </a:p>
        </p:txBody>
      </p:sp>
    </p:spTree>
    <p:extLst>
      <p:ext uri="{BB962C8B-B14F-4D97-AF65-F5344CB8AC3E}">
        <p14:creationId xmlns:p14="http://schemas.microsoft.com/office/powerpoint/2010/main" val="2444678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9FFF4-75B2-1379-5AA3-1C1A7B9D13DC}"/>
              </a:ext>
            </a:extLst>
          </p:cNvPr>
          <p:cNvSpPr>
            <a:spLocks noGrp="1"/>
          </p:cNvSpPr>
          <p:nvPr>
            <p:ph sz="half" idx="1"/>
          </p:nvPr>
        </p:nvSpPr>
        <p:spPr>
          <a:xfrm>
            <a:off x="138194" y="0"/>
            <a:ext cx="6145079" cy="6168325"/>
          </a:xfrm>
          <a:solidFill>
            <a:schemeClr val="accent1">
              <a:lumMod val="20000"/>
              <a:lumOff val="80000"/>
            </a:schemeClr>
          </a:solidFill>
        </p:spPr>
        <p:txBody>
          <a:bodyPr>
            <a:normAutofit/>
          </a:bodyPr>
          <a:lstStyle/>
          <a:p>
            <a:r>
              <a:rPr lang="ru-RU" sz="3600" dirty="0"/>
              <a:t>ДАЛМАТИНСКА ГАРНИТУРА </a:t>
            </a:r>
          </a:p>
          <a:p>
            <a:r>
              <a:rPr lang="ru-RU" sz="3600" dirty="0"/>
              <a:t>Састоји се од </a:t>
            </a:r>
          </a:p>
          <a:p>
            <a:r>
              <a:rPr lang="ru-RU" sz="3600" dirty="0"/>
              <a:t>црног и белог лука, блитве, куваног кромпира, црних маслина, першуновог лишћа; </a:t>
            </a:r>
          </a:p>
          <a:p>
            <a:r>
              <a:rPr lang="ru-RU" sz="3600" dirty="0"/>
              <a:t>све сотирати на маслиновом уљу, зачинити и сервирати уз рибе. </a:t>
            </a:r>
            <a:endParaRPr lang="sr-Latn-RS" sz="3600" dirty="0"/>
          </a:p>
        </p:txBody>
      </p:sp>
      <p:sp>
        <p:nvSpPr>
          <p:cNvPr id="7" name="Content Placeholder 6">
            <a:extLst>
              <a:ext uri="{FF2B5EF4-FFF2-40B4-BE49-F238E27FC236}">
                <a16:creationId xmlns:a16="http://schemas.microsoft.com/office/drawing/2014/main" id="{91F25B42-031E-CEE4-A982-32BC6B1886F1}"/>
              </a:ext>
            </a:extLst>
          </p:cNvPr>
          <p:cNvSpPr>
            <a:spLocks noGrp="1"/>
          </p:cNvSpPr>
          <p:nvPr>
            <p:ph sz="half" idx="2"/>
          </p:nvPr>
        </p:nvSpPr>
        <p:spPr>
          <a:xfrm>
            <a:off x="6283273" y="604434"/>
            <a:ext cx="5908727" cy="6168325"/>
          </a:xfrm>
          <a:solidFill>
            <a:schemeClr val="accent4">
              <a:lumMod val="20000"/>
              <a:lumOff val="80000"/>
            </a:schemeClr>
          </a:solidFill>
        </p:spPr>
        <p:txBody>
          <a:bodyPr>
            <a:noAutofit/>
          </a:bodyPr>
          <a:lstStyle/>
          <a:p>
            <a:r>
              <a:rPr lang="ru-RU" sz="3600" dirty="0"/>
              <a:t>РОМСКА ГАРНИТУРА </a:t>
            </a:r>
          </a:p>
          <a:p>
            <a:r>
              <a:rPr lang="ru-RU" sz="3600" dirty="0"/>
              <a:t>Састоји се од: </a:t>
            </a:r>
          </a:p>
          <a:p>
            <a:r>
              <a:rPr lang="ru-RU" sz="3600" dirty="0"/>
              <a:t>суве сланине сечене на коцкице, киселих краставчића сечених на коцкице, куваног младог кромпира сеченог на коцкице; </a:t>
            </a:r>
          </a:p>
          <a:p>
            <a:r>
              <a:rPr lang="ru-RU" sz="3600" dirty="0"/>
              <a:t>све сотирати, зачинити и њоме преливати месна јела као што су крменадле и др</a:t>
            </a:r>
            <a:endParaRPr lang="sr-Latn-RS" sz="3600" dirty="0"/>
          </a:p>
        </p:txBody>
      </p:sp>
      <p:pic>
        <p:nvPicPr>
          <p:cNvPr id="9" name="Picture 8">
            <a:extLst>
              <a:ext uri="{FF2B5EF4-FFF2-40B4-BE49-F238E27FC236}">
                <a16:creationId xmlns:a16="http://schemas.microsoft.com/office/drawing/2014/main" id="{CAC384D5-9324-5F75-D5A6-71D8611C9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442" y="4388386"/>
            <a:ext cx="3454832" cy="2469614"/>
          </a:xfrm>
          <a:prstGeom prst="rect">
            <a:avLst/>
          </a:prstGeom>
        </p:spPr>
      </p:pic>
    </p:spTree>
    <p:extLst>
      <p:ext uri="{BB962C8B-B14F-4D97-AF65-F5344CB8AC3E}">
        <p14:creationId xmlns:p14="http://schemas.microsoft.com/office/powerpoint/2010/main" val="252286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1F34B-D6AD-E960-6962-B2550F1E8391}"/>
              </a:ext>
            </a:extLst>
          </p:cNvPr>
          <p:cNvSpPr>
            <a:spLocks noGrp="1"/>
          </p:cNvSpPr>
          <p:nvPr>
            <p:ph sz="half" idx="1"/>
          </p:nvPr>
        </p:nvSpPr>
        <p:spPr>
          <a:xfrm>
            <a:off x="178232" y="170482"/>
            <a:ext cx="5917768" cy="5370161"/>
          </a:xfrm>
          <a:solidFill>
            <a:schemeClr val="accent6">
              <a:lumMod val="40000"/>
              <a:lumOff val="60000"/>
            </a:schemeClr>
          </a:solidFill>
        </p:spPr>
        <p:txBody>
          <a:bodyPr>
            <a:noAutofit/>
          </a:bodyPr>
          <a:lstStyle/>
          <a:p>
            <a:r>
              <a:rPr lang="ru-RU" sz="3600" dirty="0"/>
              <a:t>МАКЕДОНСКА ГАРНИТУРА </a:t>
            </a:r>
          </a:p>
          <a:p>
            <a:r>
              <a:rPr lang="ru-RU" sz="3600" dirty="0"/>
              <a:t>Састоји се од куваног поврћа: шаргарепе сечене 1х1 цм, сечене бораније на штапиће, куваног тетовца пасуља, грашка, цветића карфиола. </a:t>
            </a:r>
          </a:p>
          <a:p>
            <a:r>
              <a:rPr lang="ru-RU" sz="3600" dirty="0"/>
              <a:t>Све сотирати на бутеру, зачинити и преливати месна јела.</a:t>
            </a:r>
          </a:p>
          <a:p>
            <a:endParaRPr lang="sr-Latn-RS" sz="3600" dirty="0"/>
          </a:p>
        </p:txBody>
      </p:sp>
      <p:sp>
        <p:nvSpPr>
          <p:cNvPr id="5" name="Content Placeholder 4">
            <a:extLst>
              <a:ext uri="{FF2B5EF4-FFF2-40B4-BE49-F238E27FC236}">
                <a16:creationId xmlns:a16="http://schemas.microsoft.com/office/drawing/2014/main" id="{E6DEEF75-9F38-5482-3315-936DFFF8ADB8}"/>
              </a:ext>
            </a:extLst>
          </p:cNvPr>
          <p:cNvSpPr>
            <a:spLocks noGrp="1"/>
          </p:cNvSpPr>
          <p:nvPr>
            <p:ph sz="half" idx="2"/>
          </p:nvPr>
        </p:nvSpPr>
        <p:spPr>
          <a:xfrm>
            <a:off x="6482166" y="1387098"/>
            <a:ext cx="5709834" cy="5470902"/>
          </a:xfrm>
          <a:solidFill>
            <a:srgbClr val="FFCCFF"/>
          </a:solidFill>
        </p:spPr>
        <p:txBody>
          <a:bodyPr>
            <a:normAutofit/>
          </a:bodyPr>
          <a:lstStyle/>
          <a:p>
            <a:r>
              <a:rPr lang="ru-RU" sz="3600" dirty="0"/>
              <a:t>ЛИОНСКА ГАРИТУРА </a:t>
            </a:r>
          </a:p>
          <a:p>
            <a:r>
              <a:rPr lang="ru-RU" sz="3600" dirty="0"/>
              <a:t>Састоји се од сотираних прстенова црног лука и сеченог кромпира на жилијен. </a:t>
            </a:r>
          </a:p>
          <a:p>
            <a:r>
              <a:rPr lang="ru-RU" sz="3600" dirty="0"/>
              <a:t>Све сотирати на бутеру, зачинити и преливати месно јело по жељи</a:t>
            </a:r>
            <a:endParaRPr lang="sr-Latn-RS" sz="3600" dirty="0"/>
          </a:p>
        </p:txBody>
      </p:sp>
    </p:spTree>
    <p:extLst>
      <p:ext uri="{BB962C8B-B14F-4D97-AF65-F5344CB8AC3E}">
        <p14:creationId xmlns:p14="http://schemas.microsoft.com/office/powerpoint/2010/main" val="781074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6D7A1-0D25-7525-F8D9-90116796EE2D}"/>
              </a:ext>
            </a:extLst>
          </p:cNvPr>
          <p:cNvSpPr>
            <a:spLocks noGrp="1"/>
          </p:cNvSpPr>
          <p:nvPr>
            <p:ph sz="half" idx="1"/>
          </p:nvPr>
        </p:nvSpPr>
        <p:spPr>
          <a:xfrm>
            <a:off x="149817" y="500520"/>
            <a:ext cx="5389536" cy="4351338"/>
          </a:xfrm>
          <a:solidFill>
            <a:schemeClr val="bg2">
              <a:lumMod val="90000"/>
            </a:schemeClr>
          </a:solidFill>
        </p:spPr>
        <p:txBody>
          <a:bodyPr>
            <a:normAutofit/>
          </a:bodyPr>
          <a:lstStyle/>
          <a:p>
            <a:r>
              <a:rPr lang="ru-RU" sz="3600" dirty="0"/>
              <a:t>ГАРНИТУРА „ДИБАРИ“ Гарнитура „Дибари“ састоји се од куваног карфиола који се прелива морнеј сосом, поспе рендисаним сиром трапистом и гратинира.</a:t>
            </a:r>
            <a:endParaRPr lang="sr-Latn-RS" sz="3600" dirty="0"/>
          </a:p>
        </p:txBody>
      </p:sp>
      <p:sp>
        <p:nvSpPr>
          <p:cNvPr id="4" name="Content Placeholder 3">
            <a:extLst>
              <a:ext uri="{FF2B5EF4-FFF2-40B4-BE49-F238E27FC236}">
                <a16:creationId xmlns:a16="http://schemas.microsoft.com/office/drawing/2014/main" id="{BD026D53-3B97-EA4E-1ADA-3BC6EEB1DC43}"/>
              </a:ext>
            </a:extLst>
          </p:cNvPr>
          <p:cNvSpPr>
            <a:spLocks noGrp="1"/>
          </p:cNvSpPr>
          <p:nvPr>
            <p:ph sz="half" idx="2"/>
          </p:nvPr>
        </p:nvSpPr>
        <p:spPr>
          <a:xfrm>
            <a:off x="5539353" y="782664"/>
            <a:ext cx="6502830" cy="5261675"/>
          </a:xfrm>
          <a:solidFill>
            <a:srgbClr val="00FF99"/>
          </a:solidFill>
        </p:spPr>
        <p:txBody>
          <a:bodyPr>
            <a:noAutofit/>
          </a:bodyPr>
          <a:lstStyle/>
          <a:p>
            <a:r>
              <a:rPr lang="ru-RU" sz="3600" dirty="0"/>
              <a:t>ШУМАДИЈСКА ГАРНИТУРА састоји се од: пршуте, печурака, црног лука, спанаћа; све исечено на жилијен, сотирати на маслацу, зачинити зачинским биљем, першуновим лишћем, повезати кајмаком и прелиливати месна јела као што су котлети.</a:t>
            </a:r>
            <a:endParaRPr lang="sr-Latn-RS" sz="3600" dirty="0"/>
          </a:p>
        </p:txBody>
      </p:sp>
    </p:spTree>
    <p:extLst>
      <p:ext uri="{BB962C8B-B14F-4D97-AF65-F5344CB8AC3E}">
        <p14:creationId xmlns:p14="http://schemas.microsoft.com/office/powerpoint/2010/main" val="3582639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7588-2527-C27E-6D33-188EBC75788F}"/>
              </a:ext>
            </a:extLst>
          </p:cNvPr>
          <p:cNvSpPr>
            <a:spLocks noGrp="1"/>
          </p:cNvSpPr>
          <p:nvPr>
            <p:ph type="title"/>
          </p:nvPr>
        </p:nvSpPr>
        <p:spPr/>
        <p:txBody>
          <a:bodyPr/>
          <a:lstStyle/>
          <a:p>
            <a:r>
              <a:rPr lang="sr-Cyrl-RS" dirty="0"/>
              <a:t>Прилози уз дивљач</a:t>
            </a:r>
            <a:endParaRPr lang="sr-Latn-RS" dirty="0"/>
          </a:p>
        </p:txBody>
      </p:sp>
      <p:sp>
        <p:nvSpPr>
          <p:cNvPr id="3" name="Content Placeholder 2">
            <a:extLst>
              <a:ext uri="{FF2B5EF4-FFF2-40B4-BE49-F238E27FC236}">
                <a16:creationId xmlns:a16="http://schemas.microsoft.com/office/drawing/2014/main" id="{AE220B20-1497-BC2D-C1B4-B0EA370EE378}"/>
              </a:ext>
            </a:extLst>
          </p:cNvPr>
          <p:cNvSpPr>
            <a:spLocks noGrp="1"/>
          </p:cNvSpPr>
          <p:nvPr>
            <p:ph idx="1"/>
          </p:nvPr>
        </p:nvSpPr>
        <p:spPr/>
        <p:txBody>
          <a:bodyPr/>
          <a:lstStyle/>
          <a:p>
            <a:r>
              <a:rPr lang="sr-Cyrl-RS" dirty="0"/>
              <a:t>ПЕЧЕНЕ ЈАБУКЕ СА БРУСНИЦАМА Потребне намирнице: 1 кг киселих јабука – 10 ком, 300 г брусница. Начин рада: Одабрати зреле киселе јабуке уједначене величине. Одабране јабуке опрати, ауштекером одстранити семену ложу и напунити брусницама. Избор посуде за печење јабука: Изабрати одговарајућу ватросталну чинију, премазати је бутером и поређати напуњене јабуке. Ватросталну чинију са напуњеним јабукама ставити у умерено загрејану пећницу. Печење траје око 15 минута. Печене јабуке са брусницама сервирају се уз јела од дивљачи.</a:t>
            </a:r>
            <a:endParaRPr lang="sr-Latn-RS" dirty="0"/>
          </a:p>
        </p:txBody>
      </p:sp>
    </p:spTree>
    <p:extLst>
      <p:ext uri="{BB962C8B-B14F-4D97-AF65-F5344CB8AC3E}">
        <p14:creationId xmlns:p14="http://schemas.microsoft.com/office/powerpoint/2010/main" val="3217832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952B-2116-6400-0C79-47B33E744911}"/>
              </a:ext>
            </a:extLst>
          </p:cNvPr>
          <p:cNvSpPr>
            <a:spLocks noGrp="1"/>
          </p:cNvSpPr>
          <p:nvPr>
            <p:ph type="title"/>
          </p:nvPr>
        </p:nvSpPr>
        <p:spPr/>
        <p:txBody>
          <a:bodyPr/>
          <a:lstStyle/>
          <a:p>
            <a:r>
              <a:rPr lang="sr-Cyrl-RS" dirty="0"/>
              <a:t>Прилози уз дивљач</a:t>
            </a:r>
            <a:endParaRPr lang="sr-Latn-RS" dirty="0"/>
          </a:p>
        </p:txBody>
      </p:sp>
      <p:sp>
        <p:nvSpPr>
          <p:cNvPr id="3" name="Content Placeholder 2">
            <a:extLst>
              <a:ext uri="{FF2B5EF4-FFF2-40B4-BE49-F238E27FC236}">
                <a16:creationId xmlns:a16="http://schemas.microsoft.com/office/drawing/2014/main" id="{35AD3383-ADC5-47A1-636D-CBAF15966474}"/>
              </a:ext>
            </a:extLst>
          </p:cNvPr>
          <p:cNvSpPr>
            <a:spLocks noGrp="1"/>
          </p:cNvSpPr>
          <p:nvPr>
            <p:ph idx="1"/>
          </p:nvPr>
        </p:nvSpPr>
        <p:spPr/>
        <p:txBody>
          <a:bodyPr>
            <a:normAutofit fontScale="92500" lnSpcReduction="10000"/>
          </a:bodyPr>
          <a:lstStyle/>
          <a:p>
            <a:r>
              <a:rPr lang="ru-RU" dirty="0"/>
              <a:t>КУВАНЕ ЈАБУКЕ СА БРУСНИЦАМА Потребне намирнице: 1 кг киселих јабука – 10 ком, 300 г брусница., 2 л воде за кување, 2 дл белог вина, 200 г лимуна. Начин рада: Одабрати зреле киселе јабуке уједначене величине. Одабране јабуке опрати, ољуштити и ауштекером одстранити семену ложу. Кување јабука: Одговарајућу посуду са водом, белим вином и соком од лимуна ставити на грејно тело да прокува. Када течност прокува уронити припремљене јабуке и кувати пет минута. Посуду са куваним јабукама скинути са грејног тела, јабуке пажљиво повадити и поређати на гитер. Пуњење јабука брусницама: Одабрати одговарајућу ватросталну чинију са равним дном. На дно чиније поређати колутове лимуна. Преко колутова лимуна поређати оцеђене јабуке. Потом јабуке пунити брусницама. Напуњене јабуке сервирати топле уз јела од дивљачи</a:t>
            </a:r>
            <a:endParaRPr lang="sr-Latn-RS" dirty="0"/>
          </a:p>
        </p:txBody>
      </p:sp>
    </p:spTree>
    <p:extLst>
      <p:ext uri="{BB962C8B-B14F-4D97-AF65-F5344CB8AC3E}">
        <p14:creationId xmlns:p14="http://schemas.microsoft.com/office/powerpoint/2010/main" val="1207197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41456-F839-C728-6071-5AB04E11F9E5}"/>
              </a:ext>
            </a:extLst>
          </p:cNvPr>
          <p:cNvSpPr>
            <a:spLocks noGrp="1"/>
          </p:cNvSpPr>
          <p:nvPr>
            <p:ph idx="1"/>
          </p:nvPr>
        </p:nvSpPr>
        <p:spPr>
          <a:xfrm>
            <a:off x="838200" y="705173"/>
            <a:ext cx="10515600" cy="5471790"/>
          </a:xfrm>
        </p:spPr>
        <p:txBody>
          <a:bodyPr>
            <a:normAutofit fontScale="92500"/>
          </a:bodyPr>
          <a:lstStyle/>
          <a:p>
            <a:r>
              <a:rPr lang="ru-RU" dirty="0"/>
              <a:t>ПЕЧЕН ГЛАЗИРАНИ КЕСТЕН Потребне намирнице: 2 кг кестена, 100 г бутера, 100 г шећера, 2 дл деми гласа. Начин рада: Одабрати питоме и здраве плодове кестена. Одабране кестенове уронити у посуду са хладном водом. Оне кестенове који пливају по површини воде одстранити. Здраве кестенове опрати, исполирати и засећи љуску, при чему треба водити рачуна да се не повреди јестиви део кестена. Печење и љуштење кестенова: Припремљене кестенове пећи на плотни-жару са свих страна. Печеном кестењу одстранити спољну љуску са опном. Глазирање кестенова: У одговарајућој посуди упржити шећер кристал до браон боје, и тада додати бутер. Када се бутер отопи додати плодове кестена и исте сотирати уз стално мешање. Сотиране кестенове налити деми гласом и наставити са глазирањем пар минута. сервира топао уз јела од дивљачи. ПАРИСКЕ КНЕДЛЕ Посуду са глазираним кестеном чувати у бен мари до сервирања. Глазир</a:t>
            </a:r>
            <a:endParaRPr lang="sr-Latn-RS" dirty="0"/>
          </a:p>
        </p:txBody>
      </p:sp>
    </p:spTree>
    <p:extLst>
      <p:ext uri="{BB962C8B-B14F-4D97-AF65-F5344CB8AC3E}">
        <p14:creationId xmlns:p14="http://schemas.microsoft.com/office/powerpoint/2010/main" val="97180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7FEA-6D20-7AD3-3BBE-C5AC9C4AFFD3}"/>
              </a:ext>
            </a:extLst>
          </p:cNvPr>
          <p:cNvSpPr>
            <a:spLocks noGrp="1"/>
          </p:cNvSpPr>
          <p:nvPr>
            <p:ph type="title"/>
          </p:nvPr>
        </p:nvSpPr>
        <p:spPr>
          <a:xfrm>
            <a:off x="838200" y="365125"/>
            <a:ext cx="10515600" cy="712007"/>
          </a:xfrm>
        </p:spPr>
        <p:txBody>
          <a:bodyPr/>
          <a:lstStyle/>
          <a:p>
            <a:r>
              <a:rPr lang="ru-RU" dirty="0"/>
              <a:t>ЧЕШКЕ КНЕДЛЕ</a:t>
            </a:r>
            <a:endParaRPr lang="sr-Latn-RS" dirty="0"/>
          </a:p>
        </p:txBody>
      </p:sp>
      <p:sp>
        <p:nvSpPr>
          <p:cNvPr id="3" name="Content Placeholder 2">
            <a:extLst>
              <a:ext uri="{FF2B5EF4-FFF2-40B4-BE49-F238E27FC236}">
                <a16:creationId xmlns:a16="http://schemas.microsoft.com/office/drawing/2014/main" id="{FA5EE925-40F8-C63C-5229-7F762C6B51A9}"/>
              </a:ext>
            </a:extLst>
          </p:cNvPr>
          <p:cNvSpPr>
            <a:spLocks noGrp="1"/>
          </p:cNvSpPr>
          <p:nvPr>
            <p:ph idx="1"/>
          </p:nvPr>
        </p:nvSpPr>
        <p:spPr>
          <a:xfrm>
            <a:off x="325464" y="1139125"/>
            <a:ext cx="11600482" cy="5602638"/>
          </a:xfrm>
        </p:spPr>
        <p:txBody>
          <a:bodyPr>
            <a:normAutofit fontScale="92500" lnSpcReduction="10000"/>
          </a:bodyPr>
          <a:lstStyle/>
          <a:p>
            <a:r>
              <a:rPr lang="ru-RU" dirty="0"/>
              <a:t>Потребне намирнице: 3 дл слаког млека, 2 дл минералне воде, 1 кг хлеба, 200г гриза, 5 јаја (300г), 100 г бутера, 1 веза пршуновог лишћа-20 г, 10 г соли. </a:t>
            </a:r>
          </a:p>
          <a:p>
            <a:r>
              <a:rPr lang="ru-RU" dirty="0"/>
              <a:t>Начин рада – састављање намирница: У одговарајућу посуду ставити кувано слатко млеко, минералну воду, јаја, отопљен бутер, гриз, со, сотиране коцкице хлеба исечене 1x1 цм и ситно исечено першуново лишће. Састављене намирнице измешати у компактну масу средње чврстине. Припремљену масу ставити у одговарајућу чинију. Чинију са масом ставити у фрижидер да се прохлади 10–15 минута. </a:t>
            </a:r>
          </a:p>
          <a:p>
            <a:r>
              <a:rPr lang="ru-RU" dirty="0"/>
              <a:t>Формирање и кување кнедли: Радну даску посути брашном. Масу за кнедле извадити из фрижидера и од исте формирати 10 лоптица-кнедли. Обликоване кнедле уваљати у брашно. У посуду са благо сланом водом која лагано кува, уронити обликоване кнедле и исте кувати око 45 минута. Чешке кнедле су куване када испливају на површину. </a:t>
            </a:r>
          </a:p>
          <a:p>
            <a:r>
              <a:rPr lang="ru-RU" dirty="0"/>
              <a:t>Чување до сервирања и сервирање чешких кнедли: Куване чешке кнедле сложити сервирања. Чешке кнедле се сервирају топле као прилог уз јела од дивљачи. </a:t>
            </a:r>
            <a:endParaRPr lang="sr-Latn-RS" dirty="0"/>
          </a:p>
        </p:txBody>
      </p:sp>
    </p:spTree>
    <p:extLst>
      <p:ext uri="{BB962C8B-B14F-4D97-AF65-F5344CB8AC3E}">
        <p14:creationId xmlns:p14="http://schemas.microsoft.com/office/powerpoint/2010/main" val="326805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9BC0B005-1D4F-2CF2-8C3F-601BC7DB3689}"/>
              </a:ext>
            </a:extLst>
          </p:cNvPr>
          <p:cNvPicPr>
            <a:picLocks noChangeAspect="1"/>
          </p:cNvPicPr>
          <p:nvPr/>
        </p:nvPicPr>
        <p:blipFill>
          <a:blip r:embed="rId2"/>
          <a:stretch>
            <a:fillRect/>
          </a:stretch>
        </p:blipFill>
        <p:spPr>
          <a:xfrm>
            <a:off x="0" y="-28829"/>
            <a:ext cx="12192000" cy="6886829"/>
          </a:xfrm>
          <a:prstGeom prst="rect">
            <a:avLst/>
          </a:prstGeom>
        </p:spPr>
      </p:pic>
      <p:sp>
        <p:nvSpPr>
          <p:cNvPr id="3" name="Content Placeholder 2"/>
          <p:cNvSpPr>
            <a:spLocks noGrp="1"/>
          </p:cNvSpPr>
          <p:nvPr>
            <p:ph idx="1"/>
          </p:nvPr>
        </p:nvSpPr>
        <p:spPr>
          <a:xfrm>
            <a:off x="1304441" y="2870602"/>
            <a:ext cx="8839200" cy="3987398"/>
          </a:xfrm>
        </p:spPr>
        <p:txBody>
          <a:bodyPr>
            <a:normAutofit/>
          </a:bodyPr>
          <a:lstStyle/>
          <a:p>
            <a:r>
              <a:rPr lang="sr-Cyrl-RS" sz="4000" b="1" dirty="0">
                <a:solidFill>
                  <a:srgbClr val="00B050"/>
                </a:solidFill>
              </a:rPr>
              <a:t>Према начину производње</a:t>
            </a:r>
            <a:r>
              <a:rPr lang="sr-Latn-CS" sz="4000" b="1" dirty="0">
                <a:solidFill>
                  <a:srgbClr val="00B050"/>
                </a:solidFill>
              </a:rPr>
              <a:t>:</a:t>
            </a:r>
            <a:endParaRPr lang="en-US" sz="4000" b="1" dirty="0">
              <a:solidFill>
                <a:srgbClr val="00B050"/>
              </a:solidFill>
            </a:endParaRPr>
          </a:p>
          <a:p>
            <a:pPr lvl="0"/>
            <a:r>
              <a:rPr lang="sr-Cyrl-RS" sz="4000" dirty="0"/>
              <a:t>Пресована тестенина</a:t>
            </a:r>
            <a:r>
              <a:rPr lang="sr-Latn-CS" sz="4000" dirty="0"/>
              <a:t> </a:t>
            </a:r>
          </a:p>
          <a:p>
            <a:pPr lvl="0"/>
            <a:r>
              <a:rPr lang="sr-Cyrl-RS" sz="4000" dirty="0"/>
              <a:t>Исецана тестенина</a:t>
            </a:r>
            <a:endParaRPr lang="sr-Latn-CS" sz="4000" dirty="0"/>
          </a:p>
          <a:p>
            <a:pPr marL="0" lvl="0" indent="0">
              <a:buNone/>
            </a:pPr>
            <a:endParaRPr lang="sr-Latn-CS" sz="4000" dirty="0"/>
          </a:p>
          <a:p>
            <a:pPr marL="0" indent="0">
              <a:buNone/>
            </a:pPr>
            <a:endParaRPr lang="en-US" sz="4000" dirty="0"/>
          </a:p>
          <a:p>
            <a:pPr marL="0" indent="0">
              <a:buNone/>
            </a:pPr>
            <a:endParaRPr lang="sr-Latn-CS" sz="4000" dirty="0"/>
          </a:p>
        </p:txBody>
      </p:sp>
      <p:sp>
        <p:nvSpPr>
          <p:cNvPr id="6" name="Title 4"/>
          <p:cNvSpPr>
            <a:spLocks noGrp="1"/>
          </p:cNvSpPr>
          <p:nvPr>
            <p:ph type="title"/>
          </p:nvPr>
        </p:nvSpPr>
        <p:spPr>
          <a:noFill/>
        </p:spPr>
        <p:style>
          <a:lnRef idx="1">
            <a:schemeClr val="accent6"/>
          </a:lnRef>
          <a:fillRef idx="2">
            <a:schemeClr val="accent6"/>
          </a:fillRef>
          <a:effectRef idx="1">
            <a:schemeClr val="accent6"/>
          </a:effectRef>
          <a:fontRef idx="minor">
            <a:schemeClr val="dk1"/>
          </a:fontRef>
        </p:style>
        <p:txBody>
          <a:bodyPr/>
          <a:lstStyle/>
          <a:p>
            <a:r>
              <a:rPr lang="sr-Cyrl-RS" dirty="0"/>
              <a:t>Подела тестенина</a:t>
            </a:r>
            <a:endParaRPr lang="en-US" dirty="0"/>
          </a:p>
        </p:txBody>
      </p:sp>
      <p:sp>
        <p:nvSpPr>
          <p:cNvPr id="7" name="Sun 6"/>
          <p:cNvSpPr/>
          <p:nvPr/>
        </p:nvSpPr>
        <p:spPr>
          <a:xfrm>
            <a:off x="8695841" y="470115"/>
            <a:ext cx="1447800" cy="1600200"/>
          </a:xfrm>
          <a:prstGeom prst="su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316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AB04-1A36-B9EE-0561-47CA41A89566}"/>
              </a:ext>
            </a:extLst>
          </p:cNvPr>
          <p:cNvSpPr>
            <a:spLocks noGrp="1"/>
          </p:cNvSpPr>
          <p:nvPr>
            <p:ph type="title"/>
          </p:nvPr>
        </p:nvSpPr>
        <p:spPr/>
        <p:txBody>
          <a:bodyPr/>
          <a:lstStyle/>
          <a:p>
            <a:r>
              <a:rPr lang="ru-RU" dirty="0"/>
              <a:t>ДИНСТАН ЦРВЕНИ КУПУС СА КИСЕЛИМ ЈАБУКАМА</a:t>
            </a:r>
            <a:endParaRPr lang="sr-Latn-RS" dirty="0"/>
          </a:p>
        </p:txBody>
      </p:sp>
      <p:sp>
        <p:nvSpPr>
          <p:cNvPr id="3" name="Content Placeholder 2">
            <a:extLst>
              <a:ext uri="{FF2B5EF4-FFF2-40B4-BE49-F238E27FC236}">
                <a16:creationId xmlns:a16="http://schemas.microsoft.com/office/drawing/2014/main" id="{5D8C967E-452E-A960-9BEA-23AE5D7E8300}"/>
              </a:ext>
            </a:extLst>
          </p:cNvPr>
          <p:cNvSpPr>
            <a:spLocks noGrp="1"/>
          </p:cNvSpPr>
          <p:nvPr>
            <p:ph idx="1"/>
          </p:nvPr>
        </p:nvSpPr>
        <p:spPr>
          <a:xfrm>
            <a:off x="108488" y="1825624"/>
            <a:ext cx="11972441" cy="4885141"/>
          </a:xfrm>
        </p:spPr>
        <p:txBody>
          <a:bodyPr>
            <a:normAutofit fontScale="92500" lnSpcReduction="20000"/>
          </a:bodyPr>
          <a:lstStyle/>
          <a:p>
            <a:r>
              <a:rPr lang="ru-RU" dirty="0"/>
              <a:t>Потребне намирнице: 250 г бутера, 250 г црног лука, 5 кг црвеног купус, 100 г лимуна, 1 дл винског сирћета, 1 кг киселих јабука, 20 г соли. Начин рада – избор намирница и механичка обрада: Одабрати свеже главице црвеног купуса, одстранити спољне листове, пресећи на половине, уронити у хладну воду и сећи на ситне резанце-жилијен. Црни лук, ољуштити и ситно исећи. Киселе јабуке одабрати свеже и здраве. Исте опрати, ољуштити и исећи на половине, на четвртине, а потом на листиће. Лимун опрати и оцедити. Остале намирнице припремити: бутер, сирће и со. Термичка обрада-динстање: У одговарајућу посуду са отопљеним бутером сотирати лук до златножуте боје. Када лук упола омекша додати црвени купус, промешати, посуду поклопити и пустити да купус лагано динста. За време динстања повремено промешати купус, а када купус омекша до 80%, додати исечене киселе јабуке, со, винско сирће и наставити са лаганим додинставањем. Када купус омекша до 90% посуду скинути на радни сто, досолити и зачинити соком од лимуна. Чување до сервирања и сервирање: Динстан црвени купус са киселим јабукама чувати у бен мари до сервирања. Сервира се топао уз јела од дивљачи. </a:t>
            </a:r>
            <a:endParaRPr lang="sr-Latn-RS" dirty="0"/>
          </a:p>
        </p:txBody>
      </p:sp>
    </p:spTree>
    <p:extLst>
      <p:ext uri="{BB962C8B-B14F-4D97-AF65-F5344CB8AC3E}">
        <p14:creationId xmlns:p14="http://schemas.microsoft.com/office/powerpoint/2010/main" val="208275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4CF0CA-A281-AF82-82B6-CAEDE1F07191}"/>
              </a:ext>
            </a:extLst>
          </p:cNvPr>
          <p:cNvPicPr>
            <a:picLocks noChangeAspect="1"/>
          </p:cNvPicPr>
          <p:nvPr/>
        </p:nvPicPr>
        <p:blipFill>
          <a:blip r:embed="rId2"/>
          <a:stretch>
            <a:fillRect/>
          </a:stretch>
        </p:blipFill>
        <p:spPr>
          <a:xfrm>
            <a:off x="0" y="0"/>
            <a:ext cx="12193130" cy="5855594"/>
          </a:xfrm>
          <a:prstGeom prst="rect">
            <a:avLst/>
          </a:prstGeom>
        </p:spPr>
      </p:pic>
      <p:sp>
        <p:nvSpPr>
          <p:cNvPr id="3" name="Content Placeholder 2"/>
          <p:cNvSpPr>
            <a:spLocks noGrp="1"/>
          </p:cNvSpPr>
          <p:nvPr>
            <p:ph idx="1"/>
          </p:nvPr>
        </p:nvSpPr>
        <p:spPr>
          <a:xfrm>
            <a:off x="270344" y="3220278"/>
            <a:ext cx="11744077" cy="3409122"/>
          </a:xfrm>
        </p:spPr>
        <p:txBody>
          <a:bodyPr>
            <a:normAutofit/>
          </a:bodyPr>
          <a:lstStyle/>
          <a:p>
            <a:pPr lvl="0"/>
            <a:r>
              <a:rPr lang="sr-Cyrl-RS" sz="4000" b="1" dirty="0">
                <a:solidFill>
                  <a:srgbClr val="00B050"/>
                </a:solidFill>
              </a:rPr>
              <a:t>Према облику</a:t>
            </a:r>
            <a:endParaRPr lang="sr-Latn-CS" sz="4000" b="1" dirty="0">
              <a:solidFill>
                <a:srgbClr val="00B050"/>
              </a:solidFill>
            </a:endParaRPr>
          </a:p>
          <a:p>
            <a:pPr lvl="0"/>
            <a:r>
              <a:rPr lang="sr-Cyrl-RS" sz="4000" dirty="0"/>
              <a:t>ШПАГЕТЕ</a:t>
            </a:r>
            <a:r>
              <a:rPr lang="sr-Latn-CS" sz="4000" dirty="0"/>
              <a:t>, </a:t>
            </a:r>
            <a:r>
              <a:rPr lang="sr-Cyrl-RS" sz="4000" dirty="0"/>
              <a:t>округли пуни облици</a:t>
            </a:r>
            <a:r>
              <a:rPr lang="sr-Latn-CS" sz="4000" dirty="0"/>
              <a:t>, </a:t>
            </a:r>
            <a:endParaRPr lang="en-US" sz="4000" dirty="0"/>
          </a:p>
          <a:p>
            <a:pPr lvl="0"/>
            <a:r>
              <a:rPr lang="sr-Cyrl-RS" sz="4000" dirty="0"/>
              <a:t>МАКАРОНЕ</a:t>
            </a:r>
            <a:r>
              <a:rPr lang="sr-Latn-CS" sz="4000" dirty="0"/>
              <a:t>, </a:t>
            </a:r>
            <a:r>
              <a:rPr lang="sr-Cyrl-RS" sz="4000" dirty="0"/>
              <a:t>округли шупљи облици</a:t>
            </a:r>
            <a:endParaRPr lang="en-US" sz="4000" dirty="0"/>
          </a:p>
          <a:p>
            <a:pPr lvl="0"/>
            <a:r>
              <a:rPr lang="sr-Cyrl-RS" sz="4000" dirty="0"/>
              <a:t>РЕЗАНЦА,</a:t>
            </a:r>
            <a:r>
              <a:rPr lang="sr-Latn-CS" sz="4000" dirty="0"/>
              <a:t> </a:t>
            </a:r>
            <a:r>
              <a:rPr lang="sr-Cyrl-RS" sz="4000" dirty="0"/>
              <a:t>имају пљоснате облике различитих ширина</a:t>
            </a:r>
            <a:endParaRPr lang="en-US" sz="4000" dirty="0"/>
          </a:p>
        </p:txBody>
      </p:sp>
      <p:sp>
        <p:nvSpPr>
          <p:cNvPr id="4" name="Title 4"/>
          <p:cNvSpPr>
            <a:spLocks noGrp="1"/>
          </p:cNvSpPr>
          <p:nvPr>
            <p:ph type="title"/>
          </p:nvPr>
        </p:nvSpPr>
        <p:spPr>
          <a:xfrm>
            <a:off x="3605253" y="2248651"/>
            <a:ext cx="4616395" cy="679146"/>
          </a:xfr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fontScale="90000"/>
          </a:bodyPr>
          <a:lstStyle/>
          <a:p>
            <a:r>
              <a:rPr lang="sr-Cyrl-RS" dirty="0"/>
              <a:t>Подела тестенина</a:t>
            </a:r>
            <a:endParaRPr lang="en-US" dirty="0"/>
          </a:p>
        </p:txBody>
      </p:sp>
      <p:sp>
        <p:nvSpPr>
          <p:cNvPr id="5" name="Sun 4"/>
          <p:cNvSpPr/>
          <p:nvPr/>
        </p:nvSpPr>
        <p:spPr>
          <a:xfrm>
            <a:off x="8695083" y="2009030"/>
            <a:ext cx="1295400" cy="1295400"/>
          </a:xfrm>
          <a:prstGeom prst="su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930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r>
              <a:rPr lang="sr-Cyrl-RS" b="1" dirty="0"/>
              <a:t>Ригатони</a:t>
            </a:r>
            <a:r>
              <a:rPr lang="en-US" b="1" dirty="0"/>
              <a:t> - </a:t>
            </a:r>
            <a:r>
              <a:rPr lang="sr-Cyrl-RS" b="1" dirty="0"/>
              <a:t>кратке и широке цеви ребрасте структуре, са правим крајевима</a:t>
            </a:r>
            <a:endParaRPr lang="en-US" dirty="0"/>
          </a:p>
        </p:txBody>
      </p:sp>
      <p:pic>
        <p:nvPicPr>
          <p:cNvPr id="4" name="Content Placeholder 3" descr="past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7589" y="1690688"/>
            <a:ext cx="7239000" cy="5105400"/>
          </a:xfrm>
          <a:prstGeom prst="rect">
            <a:avLst/>
          </a:prstGeom>
          <a:noFill/>
          <a:ln>
            <a:noFill/>
          </a:ln>
        </p:spPr>
      </p:pic>
    </p:spTree>
    <p:extLst>
      <p:ext uri="{BB962C8B-B14F-4D97-AF65-F5344CB8AC3E}">
        <p14:creationId xmlns:p14="http://schemas.microsoft.com/office/powerpoint/2010/main" val="50733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08" y="339672"/>
            <a:ext cx="11561736" cy="1706105"/>
          </a:xfrm>
          <a:solidFill>
            <a:schemeClr val="accent4">
              <a:lumMod val="20000"/>
              <a:lumOff val="80000"/>
            </a:schemeClr>
          </a:solidFill>
        </p:spPr>
        <p:txBody>
          <a:bodyPr>
            <a:normAutofit fontScale="90000"/>
          </a:bodyPr>
          <a:lstStyle/>
          <a:p>
            <a:pPr algn="just"/>
            <a:r>
              <a:rPr lang="sr-Cyrl-RS" b="1" dirty="0"/>
              <a:t>Шкољке </a:t>
            </a:r>
            <a:r>
              <a:rPr lang="en-US" b="1" dirty="0"/>
              <a:t>(</a:t>
            </a:r>
            <a:r>
              <a:rPr lang="sr-Cyrl-RS" b="1" dirty="0"/>
              <a:t>конкиљони</a:t>
            </a:r>
            <a:r>
              <a:rPr lang="en-US" b="1" dirty="0"/>
              <a:t>) –</a:t>
            </a:r>
            <a:r>
              <a:rPr lang="sr-Latn-RS" b="1" dirty="0"/>
              <a:t> </a:t>
            </a:r>
            <a:r>
              <a:rPr lang="sr-Cyrl-RS" b="1" dirty="0"/>
              <a:t>различитих величина, ситније форме су идеалне за супу, већи облици су погодни за филовање млевеним месом</a:t>
            </a:r>
            <a:r>
              <a:rPr lang="en-US" b="1" dirty="0"/>
              <a:t>, </a:t>
            </a:r>
            <a:r>
              <a:rPr lang="sr-Cyrl-RS" b="1" dirty="0"/>
              <a:t>поврћем или сиром</a:t>
            </a:r>
            <a:r>
              <a:rPr lang="sr-Latn-RS" b="1" dirty="0"/>
              <a:t>    </a:t>
            </a:r>
            <a:endParaRPr lang="en-US" dirty="0"/>
          </a:p>
        </p:txBody>
      </p:sp>
      <p:pic>
        <p:nvPicPr>
          <p:cNvPr id="4" name="Content Placeholder 3" descr="past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799" y="2115519"/>
            <a:ext cx="6513163" cy="4590081"/>
          </a:xfrm>
          <a:prstGeom prst="rect">
            <a:avLst/>
          </a:prstGeom>
          <a:noFill/>
          <a:ln>
            <a:noFill/>
          </a:ln>
        </p:spPr>
      </p:pic>
    </p:spTree>
    <p:extLst>
      <p:ext uri="{BB962C8B-B14F-4D97-AF65-F5344CB8AC3E}">
        <p14:creationId xmlns:p14="http://schemas.microsoft.com/office/powerpoint/2010/main" val="160183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51" y="67483"/>
            <a:ext cx="11918196" cy="1996376"/>
          </a:xfrm>
          <a:solidFill>
            <a:schemeClr val="accent6"/>
          </a:solidFill>
        </p:spPr>
        <p:txBody>
          <a:bodyPr>
            <a:normAutofit/>
          </a:bodyPr>
          <a:lstStyle/>
          <a:p>
            <a:r>
              <a:rPr lang="sr-Cyrl-RS" sz="4000" b="1" dirty="0"/>
              <a:t>Таљателе</a:t>
            </a:r>
            <a:r>
              <a:rPr lang="en-US" sz="4000" b="1" dirty="0"/>
              <a:t> - </a:t>
            </a:r>
            <a:r>
              <a:rPr lang="sr-Cyrl-RS" sz="4000" b="1" dirty="0"/>
              <a:t>узана тракаста тестенина погодна за јела са печуркама, месом, морским плодовима и пропрженим поврћем</a:t>
            </a:r>
            <a:endParaRPr lang="en-US" dirty="0"/>
          </a:p>
        </p:txBody>
      </p:sp>
      <p:pic>
        <p:nvPicPr>
          <p:cNvPr id="4" name="Content Placeholder 3" descr="past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6149" y="2123268"/>
            <a:ext cx="7467600" cy="4667250"/>
          </a:xfrm>
          <a:prstGeom prst="rect">
            <a:avLst/>
          </a:prstGeom>
          <a:noFill/>
          <a:ln>
            <a:noFill/>
          </a:ln>
        </p:spPr>
      </p:pic>
    </p:spTree>
    <p:extLst>
      <p:ext uri="{BB962C8B-B14F-4D97-AF65-F5344CB8AC3E}">
        <p14:creationId xmlns:p14="http://schemas.microsoft.com/office/powerpoint/2010/main" val="179339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4990</Words>
  <Application>Microsoft Office PowerPoint</Application>
  <PresentationFormat>Widescreen</PresentationFormat>
  <Paragraphs>208</Paragraphs>
  <Slides>50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Times New Roman</vt:lpstr>
      <vt:lpstr>Office Theme</vt:lpstr>
      <vt:lpstr>Врсте, подела и употреба варива и прилога у гастрономији</vt:lpstr>
      <vt:lpstr>PowerPoint Presentation</vt:lpstr>
      <vt:lpstr>PowerPoint Presentation</vt:lpstr>
      <vt:lpstr>Тестенине</vt:lpstr>
      <vt:lpstr>Подела тестенина</vt:lpstr>
      <vt:lpstr>Подела тестенина</vt:lpstr>
      <vt:lpstr>Ригатони - кратке и широке цеви ребрасте структуре, са правим крајевима</vt:lpstr>
      <vt:lpstr>Шкољке (конкиљони) – различитих величина, ситније форме су идеалне за супу, већи облици су погодни за филовање млевеним месом, поврћем или сиром    </vt:lpstr>
      <vt:lpstr>Таљателе - узана тракаста тестенина погодна за јела са печуркама, месом, морским плодовима и пропрженим поврћем</vt:lpstr>
      <vt:lpstr>Канелони – четвртасти комади тестенине који се уролају. Погодни су за филовање. </vt:lpstr>
      <vt:lpstr>Тортелини - мали округли комади тестенина, омотавају се око фила а затим се кружно савијају.</vt:lpstr>
      <vt:lpstr>Равиоли - разликују се од тортелина само по облику. Филују се месом, сиром или поврћем</vt:lpstr>
      <vt:lpstr>Подела тестенина</vt:lpstr>
      <vt:lpstr>Подела тестенина</vt:lpstr>
      <vt:lpstr>КУВАНО ПОВРћЕ – ПРИЛОЗИ – ВАРИВА</vt:lpstr>
      <vt:lpstr>СОТИРАНА МЛАДА ШАРГАРЕПА НА БУТЕРУ</vt:lpstr>
      <vt:lpstr>СОТИРАНИ МЛАДИ КРОМПИРИћИ НА БУТЕРУ</vt:lpstr>
      <vt:lpstr>КУВАН ОБЛИКОВАН СЛАНИ КРОМПИР</vt:lpstr>
      <vt:lpstr>СОТИРАНА МЛАДА БОРАНИЈА НА БУТЕРУ</vt:lpstr>
      <vt:lpstr>МЛАД ГРАШАК СОТИРАН НА БУТЕРУ</vt:lpstr>
      <vt:lpstr>КАРФИОЛ СОТИРАН НА БУТЕРУ</vt:lpstr>
      <vt:lpstr>СПАНАћ СОТИРАН НА БУТЕРУ</vt:lpstr>
      <vt:lpstr>ПОВЕЗАНО ПОВРћЕ – ПРИЛОЗИ – ВАРИВА</vt:lpstr>
      <vt:lpstr>БОРАНИЈА НА СРПСКИ НАЧИН</vt:lpstr>
      <vt:lpstr>СПАНАћ А ЛА КРЕМ</vt:lpstr>
      <vt:lpstr>МЛАДА ШАРГАРЕПА А ЛА КРЕМ</vt:lpstr>
      <vt:lpstr>ДИНСТАНО ПОВРћЕ</vt:lpstr>
      <vt:lpstr>ДИНСТАН ПИРИНАЧ </vt:lpstr>
      <vt:lpstr>ДИНСТАН ПОДВАРАК</vt:lpstr>
      <vt:lpstr>ГРАТИНИРАНО ПОВРћЕ</vt:lpstr>
      <vt:lpstr>ГРАТИНИРАН КАРФИОЛ</vt:lpstr>
      <vt:lpstr>ГРАТИНИРАН КАРФИОЛ НА МИЛАНСКИ НАЧИН</vt:lpstr>
      <vt:lpstr>ПРЖЕНО – ПОХОВАНО ПОВРћЕ – ПРИЛОЗИ</vt:lpstr>
      <vt:lpstr>ПОМФРИТ</vt:lpstr>
      <vt:lpstr>ПОМ-ПАЈ</vt:lpstr>
      <vt:lpstr>ПОМ-ЧИПС</vt:lpstr>
      <vt:lpstr>ПЕЧЕНО ПОВРћЕ – ВАРИВА – ПРИЛОЗИ</vt:lpstr>
      <vt:lpstr>КРОМПИР НА ПЕКАРСКИ НАЧИН</vt:lpstr>
      <vt:lpstr>ПАСУЉ ПРЕБРАНАЦ</vt:lpstr>
      <vt:lpstr>РЕСТОВАНО ПОВРћЕ</vt:lpstr>
      <vt:lpstr>ПИРЕИ</vt:lpstr>
      <vt:lpstr>ГАРНИТУРЕ – ПОЈАМ И ВРСТЕ</vt:lpstr>
      <vt:lpstr>PowerPoint Presentation</vt:lpstr>
      <vt:lpstr>PowerPoint Presentation</vt:lpstr>
      <vt:lpstr>PowerPoint Presentation</vt:lpstr>
      <vt:lpstr>Прилози уз дивљач</vt:lpstr>
      <vt:lpstr>Прилози уз дивљач</vt:lpstr>
      <vt:lpstr>PowerPoint Presentation</vt:lpstr>
      <vt:lpstr>ЧЕШКЕ КНЕДЛЕ</vt:lpstr>
      <vt:lpstr>ДИНСТАН ЦРВЕНИ КУПУС СА КИСЕЛИМ ЈАБУКАМА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Врсте, подела и употреба варива и прилога у гастрономији</dc:title>
  <dc:creator>Korisnik</dc:creator>
  <cp:lastModifiedBy>Korisnik</cp:lastModifiedBy>
  <cp:revision>15</cp:revision>
  <dcterms:created xsi:type="dcterms:W3CDTF">2023-12-17T21:07:07Z</dcterms:created>
  <dcterms:modified xsi:type="dcterms:W3CDTF">2024-01-03T09:03:46Z</dcterms:modified>
</cp:coreProperties>
</file>