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428" r:id="rId4"/>
    <p:sldId id="265" r:id="rId5"/>
    <p:sldId id="435" r:id="rId6"/>
    <p:sldId id="306" r:id="rId7"/>
    <p:sldId id="424" r:id="rId8"/>
    <p:sldId id="426" r:id="rId9"/>
    <p:sldId id="446" r:id="rId10"/>
    <p:sldId id="427" r:id="rId11"/>
    <p:sldId id="429" r:id="rId12"/>
    <p:sldId id="439" r:id="rId13"/>
    <p:sldId id="440" r:id="rId14"/>
    <p:sldId id="433" r:id="rId15"/>
    <p:sldId id="430" r:id="rId16"/>
    <p:sldId id="431" r:id="rId17"/>
    <p:sldId id="432" r:id="rId18"/>
    <p:sldId id="438" r:id="rId19"/>
    <p:sldId id="436" r:id="rId20"/>
    <p:sldId id="445" r:id="rId21"/>
    <p:sldId id="262" r:id="rId22"/>
    <p:sldId id="437" r:id="rId23"/>
    <p:sldId id="305" r:id="rId24"/>
    <p:sldId id="441" r:id="rId25"/>
    <p:sldId id="444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7A029-3D8F-423A-98E0-922284A90DB5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A76D9-AA80-4C73-B53E-1814D0F13D8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1104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9E2B56F8-25E1-6CB0-263A-A2B4A8875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B160B5-3573-4010-B246-D77AB600DC6A}" type="slidenum">
              <a:rPr lang="en-US" altLang="sr-Latn-RS"/>
              <a:pPr eaLnBrk="1" hangingPunct="1"/>
              <a:t>4</a:t>
            </a:fld>
            <a:endParaRPr lang="en-US" altLang="sr-Latn-RS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4FF58DB-E2D7-3BBC-F61A-55C5B0502D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501425A3-5724-6802-2D1E-31FF3CC29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R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FADAB-8281-4C5C-919D-82400956B9C3}" type="slidenum">
              <a:rPr lang="sr-Latn-RS" smtClean="0"/>
              <a:t>21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33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C6BF-A118-EAE3-0298-87DFFBC18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099F6-CE9A-9402-BD41-994A787B1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71FB6-323E-DBAC-FB9A-C119835F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05A17-FABA-15FC-D22B-458062EA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7BE9C-EE00-58FD-50A8-22A3C922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8694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9C9C-FEC5-50AC-247C-D8125663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71C0C-4E55-186C-69BB-5B136F0D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E2358-DED5-B009-061D-7340B6CB8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773D9-1C0E-3B26-69DB-4E1A2A68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626FF-3A45-7A3E-0A27-5A173033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6489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6F641-937F-94EF-C028-966B73466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E17F1-07A0-276E-3A52-0AFE2275D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5B767-8267-26E6-E908-104C211EE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D8D-B93F-3916-60A8-502214EB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DF3C-5998-8C9C-2284-8610AC1C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624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F6EB-35E4-6C6A-34BA-2D3C3281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B350-2ACE-0C61-8D65-AB98C3634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B0881-DBC3-EEF4-91DE-CE2662D1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4F3F4-65B2-C28F-73FA-F2A3ACBB3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CB352-3BD2-A738-037A-386C7FDB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030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A9C9-3D4A-8CE4-DF4D-FC9086DF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80A47-D8C8-A8C2-E118-1740E9B6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A7FB8-7ED3-3599-B244-82FBC9E9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C8767-6A52-0B52-713C-BF55EF3E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0DBE2-A596-EF98-AA29-1AF964CB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1838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C889-094B-369C-0FA0-181EEFFE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46618-3223-B98B-5C7E-97D364D42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0E501-EFDA-C0F1-BD89-D278F4163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5BFD4-7C44-CF48-4588-44791C43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324CB-EFB9-E3CA-6AB9-A9C3C641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FB86E-5DDC-85DA-2F4D-177A94FF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9804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E7327-253D-2DBB-1C70-59C4872A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7F0D6-6E81-3268-E1E7-C48CECFB9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28912-9A20-5347-B6B2-88F033FA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F9A32D-8E16-7D60-3C8C-B986EB088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F49EF-69DD-5C58-D326-CBA1F461D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EBA2E9-D883-5289-2CAD-D60B215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F4833-2118-8018-F2EC-CB9D90C6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BD6414-E913-2121-2CA1-88EE0841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5222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1FF3-C906-D834-5721-1F8F4E15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F573C-1E8A-B088-92A5-D5C6BDE7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C4410-D2D0-A46D-67CA-2B435989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ED3BD-4449-27C3-CB3F-A981AABC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3245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EE9C1-6365-C322-1364-D60A9DD4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572BA-61BA-CB79-AC1F-D9D982CA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C9067-3731-C67E-1865-075B90AE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3615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98AC1-0E23-07BE-93D1-DF071B05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11CD-FD44-89B4-B53D-436068EEF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F2205-2A19-E82E-E4F7-1A312FA89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CFF27-F705-56BE-4539-99688804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4489E-18A5-0975-D0F6-971BF2AD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B2D38-BBEF-BE1E-2D0E-755AADBE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1355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1B89-4035-9E8A-80FD-293D1EAA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6E9F8-20C7-241B-8C21-D772FA0C3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860AE-F46B-7F7E-C260-8A4BC62CC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7594B-EE09-8A0A-3C67-D2A9D84C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8FBBE-19CF-81BE-F44E-175BAE6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807CD-0980-A2B9-C3DA-3680F746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4914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792B4-A6B0-5B60-8184-D3C8C7FA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63DD1-1E20-CAD9-BCC0-161A9C4D3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F3C08-A474-D3EB-8C0E-90C3672BC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90DB4-C65D-40BF-A065-74263AF8BBAB}" type="datetimeFigureOut">
              <a:rPr lang="sr-Latn-RS" smtClean="0"/>
              <a:t>1.11.2023.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4A7F9-F544-5D07-DF61-1DF3BAFD7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B92D-0C5E-64BB-C964-692FAAF9B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871F-411E-466C-84E0-BA1CBDEB2DA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6900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A2%D0%B5%D1%80%D0%BC%D0%B8%D1%87%D0%BA%D0%B0_%D0%BE%D0%B1%D1%80%D0%B0%D0%B4%D0%B0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r.wikipedia.org/wiki/%D0%92%D0%B0%D1%80%D0%B5%D1%9A%D0%B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33CA91-35F0-2DCE-32B7-81A58D11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81" y="0"/>
            <a:ext cx="101287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DAD67-134D-D07F-3A6B-0ADF4C16B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7354"/>
            <a:ext cx="3750906" cy="1979743"/>
          </a:xfrm>
        </p:spPr>
        <p:txBody>
          <a:bodyPr>
            <a:normAutofit/>
          </a:bodyPr>
          <a:lstStyle/>
          <a:p>
            <a:r>
              <a:rPr lang="sr-Cyrl-RS" b="1" dirty="0"/>
              <a:t>ГЉИВЕ (ПЕЧУРКЕ)</a:t>
            </a:r>
            <a:endParaRPr lang="sr-Latn-RS" sz="31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4B118-A90E-E5F9-859C-D22A45E06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923" y="74691"/>
            <a:ext cx="4273666" cy="121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D0B1F-1AD7-0E28-B3E3-13C05B1DC371}"/>
              </a:ext>
            </a:extLst>
          </p:cNvPr>
          <p:cNvSpPr txBox="1"/>
          <p:nvPr/>
        </p:nvSpPr>
        <p:spPr>
          <a:xfrm>
            <a:off x="6656802" y="6292431"/>
            <a:ext cx="615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д</a:t>
            </a:r>
            <a:r>
              <a:rPr lang="sr-Cyrl-RS" sz="1800" b="1" dirty="0"/>
              <a:t>р Гордана Јовановић, професор струковних студија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82598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7C290-63CD-4043-D18F-63EE8212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287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B2842-67D1-F9CE-7360-CA05C950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4" y="60033"/>
            <a:ext cx="4960776" cy="1325563"/>
          </a:xfrm>
        </p:spPr>
        <p:txBody>
          <a:bodyPr/>
          <a:lstStyle/>
          <a:p>
            <a:pPr algn="r"/>
            <a:r>
              <a:rPr lang="sr-Cyrl-RS" u="sng" dirty="0"/>
              <a:t>Јестиве гљиве</a:t>
            </a:r>
            <a:endParaRPr lang="sr-Latn-R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2870D-5EC2-E98A-2485-A3589B74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9" y="2416629"/>
            <a:ext cx="7946570" cy="4441371"/>
          </a:xfrm>
        </p:spPr>
        <p:txBody>
          <a:bodyPr>
            <a:normAutofit/>
          </a:bodyPr>
          <a:lstStyle/>
          <a:p>
            <a:pPr algn="r"/>
            <a:r>
              <a:rPr lang="sr-Latn-RS" sz="3600" i="1" dirty="0"/>
              <a:t>Ascomyc</a:t>
            </a:r>
            <a:r>
              <a:rPr lang="sr-Cyrl-RS" sz="3600" i="1" dirty="0"/>
              <a:t>о</a:t>
            </a:r>
            <a:r>
              <a:rPr lang="sr-Latn-RS" sz="3600" i="1" dirty="0"/>
              <a:t>t</a:t>
            </a:r>
            <a:r>
              <a:rPr lang="sr-Cyrl-RS" sz="3600" i="1" dirty="0"/>
              <a:t>а (Округли смрчак и квасац)</a:t>
            </a:r>
            <a:endParaRPr lang="sr-Latn-RS" sz="3600" i="1" dirty="0"/>
          </a:p>
          <a:p>
            <a:pPr algn="r"/>
            <a:r>
              <a:rPr lang="sr-Latn-RS" sz="3600" i="1" dirty="0"/>
              <a:t>Basidiomyc</a:t>
            </a:r>
            <a:r>
              <a:rPr lang="sr-Cyrl-RS" sz="3600" i="1" dirty="0"/>
              <a:t>о</a:t>
            </a:r>
            <a:r>
              <a:rPr lang="sr-Latn-RS" sz="3600" i="1" dirty="0"/>
              <a:t>t</a:t>
            </a:r>
            <a:r>
              <a:rPr lang="sr-Cyrl-RS" sz="3600" i="1" dirty="0"/>
              <a:t>а (Вргањ, лисичарка, буковача....)</a:t>
            </a:r>
          </a:p>
          <a:p>
            <a:pPr marL="0" indent="0" algn="r">
              <a:buNone/>
            </a:pPr>
            <a:endParaRPr lang="sr-Cyrl-RS" sz="3600" dirty="0"/>
          </a:p>
          <a:p>
            <a:pPr algn="r"/>
            <a:r>
              <a:rPr lang="sr-Cyrl-RS" sz="3600" dirty="0"/>
              <a:t>Клобук</a:t>
            </a:r>
            <a:r>
              <a:rPr lang="sr-Latn-RS" sz="3600" dirty="0"/>
              <a:t> (</a:t>
            </a:r>
            <a:r>
              <a:rPr lang="sr-Cyrl-RS" sz="3600" dirty="0"/>
              <a:t>шешир)</a:t>
            </a:r>
          </a:p>
          <a:p>
            <a:pPr lvl="2" algn="r"/>
            <a:r>
              <a:rPr lang="sr-Cyrl-RS" sz="2800" dirty="0"/>
              <a:t>Листићи или поре</a:t>
            </a:r>
          </a:p>
          <a:p>
            <a:pPr algn="r"/>
            <a:r>
              <a:rPr lang="sr-Cyrl-RS" sz="3600" dirty="0"/>
              <a:t>Дршка (стабло)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4271607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0576A-79A0-E021-F1F4-2CF795C28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678" y="1"/>
            <a:ext cx="76573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33E1E-2D72-5BD6-A877-437C25AE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365125"/>
            <a:ext cx="11251163" cy="1325563"/>
          </a:xfrm>
        </p:spPr>
        <p:txBody>
          <a:bodyPr/>
          <a:lstStyle/>
          <a:p>
            <a:r>
              <a:rPr lang="sr-Cyrl-RS" u="sng" dirty="0"/>
              <a:t>Јестиве гљиве</a:t>
            </a:r>
            <a:endParaRPr lang="sr-Latn-R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E0796-DAD5-54E4-D7B3-A680E800B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825624"/>
            <a:ext cx="11157857" cy="4939069"/>
          </a:xfrm>
        </p:spPr>
        <p:txBody>
          <a:bodyPr>
            <a:noAutofit/>
          </a:bodyPr>
          <a:lstStyle/>
          <a:p>
            <a:pPr algn="l"/>
            <a:r>
              <a:rPr lang="ru-RU" sz="3600" b="0" i="1" u="none" strike="noStrike" baseline="0" dirty="0">
                <a:latin typeface="MinionPro-It"/>
              </a:rPr>
              <a:t>Шампињони</a:t>
            </a:r>
            <a:r>
              <a:rPr lang="sr-Latn-RS" sz="3600" b="0" i="1" u="none" strike="noStrike" baseline="0" dirty="0">
                <a:latin typeface="MinionPro-It"/>
              </a:rPr>
              <a:t> (Agaricus bisporus)</a:t>
            </a:r>
            <a:r>
              <a:rPr lang="ru-RU" sz="3600" b="0" i="1" u="none" strike="noStrike" baseline="0" dirty="0">
                <a:latin typeface="MinionPro-It"/>
              </a:rPr>
              <a:t> </a:t>
            </a:r>
          </a:p>
          <a:p>
            <a:pPr algn="l"/>
            <a:r>
              <a:rPr lang="ru-RU" sz="3600" i="1" dirty="0">
                <a:latin typeface="MinionPro-It"/>
              </a:rPr>
              <a:t>Буковача </a:t>
            </a:r>
            <a:r>
              <a:rPr lang="sr-Latn-RS" sz="3600" i="1" dirty="0">
                <a:latin typeface="MinionPro-It"/>
              </a:rPr>
              <a:t>(Pleurotus ostreatus)</a:t>
            </a:r>
            <a:endParaRPr lang="ru-RU" sz="3600" b="0" i="1" u="none" strike="noStrike" baseline="0" dirty="0">
              <a:latin typeface="MinionPro-It"/>
            </a:endParaRPr>
          </a:p>
          <a:p>
            <a:pPr algn="l"/>
            <a:r>
              <a:rPr lang="ru-RU" sz="3600" i="1" dirty="0">
                <a:latin typeface="MinionPro-It"/>
              </a:rPr>
              <a:t>В</a:t>
            </a:r>
            <a:r>
              <a:rPr lang="ru-RU" sz="3600" b="0" i="1" u="none" strike="noStrike" baseline="0" dirty="0">
                <a:latin typeface="MinionPro-It"/>
              </a:rPr>
              <a:t>ргањ (</a:t>
            </a:r>
            <a:r>
              <a:rPr lang="sr-Latn-RS" sz="3600" i="1" dirty="0"/>
              <a:t>Boletus edulis</a:t>
            </a:r>
            <a:r>
              <a:rPr lang="sr-Cyrl-RS" sz="3600" i="1" dirty="0"/>
              <a:t>)</a:t>
            </a:r>
            <a:endParaRPr lang="ru-RU" sz="3600" b="0" i="1" u="none" strike="noStrike" baseline="0" dirty="0">
              <a:latin typeface="MinionPro-It"/>
            </a:endParaRPr>
          </a:p>
          <a:p>
            <a:pPr algn="l"/>
            <a:r>
              <a:rPr lang="ru-RU" sz="3600" b="0" i="1" u="none" strike="noStrike" baseline="0" dirty="0">
                <a:latin typeface="MinionPro-It"/>
              </a:rPr>
              <a:t>Лисичарка</a:t>
            </a:r>
            <a:r>
              <a:rPr lang="sr-Latn-RS" sz="3600" b="0" i="1" u="none" strike="noStrike" baseline="0" dirty="0">
                <a:latin typeface="MinionPro-It"/>
              </a:rPr>
              <a:t> </a:t>
            </a:r>
            <a:r>
              <a:rPr lang="sr-Latn-RS" sz="3600" dirty="0"/>
              <a:t>(</a:t>
            </a:r>
            <a:r>
              <a:rPr lang="sr-Latn-RS" sz="3600" i="1" dirty="0"/>
              <a:t>Cantharellus cibarius</a:t>
            </a:r>
            <a:r>
              <a:rPr lang="sr-Latn-RS" sz="3600" dirty="0"/>
              <a:t>)</a:t>
            </a:r>
            <a:endParaRPr lang="ru-RU" sz="3600" b="0" i="1" u="none" strike="noStrike" baseline="0" dirty="0">
              <a:latin typeface="MinionPro-It"/>
            </a:endParaRPr>
          </a:p>
          <a:p>
            <a:pPr algn="l"/>
            <a:r>
              <a:rPr lang="ru-RU" sz="3600" b="0" i="1" u="none" strike="noStrike" baseline="0" dirty="0">
                <a:latin typeface="MinionPro-It"/>
              </a:rPr>
              <a:t>Р</a:t>
            </a:r>
            <a:r>
              <a:rPr lang="sr-Cyrl-RS" sz="3600" b="0" i="1" u="none" strike="noStrike" baseline="0" dirty="0">
                <a:latin typeface="MinionPro-It"/>
              </a:rPr>
              <a:t>удњача </a:t>
            </a:r>
            <a:r>
              <a:rPr lang="sr-Latn-RS" sz="3600" dirty="0"/>
              <a:t>(</a:t>
            </a:r>
            <a:r>
              <a:rPr lang="sr-Latn-RS" sz="3600" i="1" dirty="0"/>
              <a:t>Agaricus campestris</a:t>
            </a:r>
            <a:r>
              <a:rPr lang="sr-Latn-RS" sz="3600" dirty="0"/>
              <a:t>)</a:t>
            </a:r>
            <a:endParaRPr lang="sr-Cyrl-RS" sz="3600" b="0" i="1" u="none" strike="noStrike" baseline="0" dirty="0">
              <a:latin typeface="MinionPro-It"/>
            </a:endParaRPr>
          </a:p>
          <a:p>
            <a:pPr algn="l"/>
            <a:r>
              <a:rPr lang="sr-Cyrl-RS" sz="3600" i="1" dirty="0">
                <a:latin typeface="MinionPro-It"/>
              </a:rPr>
              <a:t>С</a:t>
            </a:r>
            <a:r>
              <a:rPr lang="sr-Cyrl-RS" sz="3600" b="0" i="1" u="none" strike="noStrike" baseline="0" dirty="0">
                <a:latin typeface="MinionPro-It"/>
              </a:rPr>
              <a:t>мрчак </a:t>
            </a:r>
            <a:r>
              <a:rPr lang="sr-Latn-RS" sz="3600" dirty="0"/>
              <a:t>(</a:t>
            </a:r>
            <a:r>
              <a:rPr lang="sr-Latn-RS" sz="3600" i="1" dirty="0"/>
              <a:t>Morchella</a:t>
            </a:r>
            <a:r>
              <a:rPr lang="sr-Latn-RS" sz="3600" dirty="0"/>
              <a:t>)</a:t>
            </a:r>
            <a:endParaRPr lang="sr-Latn-RS" sz="3600" b="0" i="1" u="none" strike="noStrike" baseline="0" dirty="0">
              <a:latin typeface="MinionPro-It"/>
            </a:endParaRPr>
          </a:p>
          <a:p>
            <a:pPr algn="l"/>
            <a:r>
              <a:rPr lang="sr-Cyrl-RS" sz="3600" b="0" i="1" u="none" strike="noStrike" baseline="0" dirty="0">
                <a:latin typeface="MinionPro-It"/>
              </a:rPr>
              <a:t>Тартуфи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52298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F2CA32E-245E-6AC6-6AEE-FF8A8AC581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36302" y="-24212"/>
            <a:ext cx="8725391" cy="6882212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FAB89531-6DD5-0BBA-931A-0B6EADF7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67" y="205273"/>
            <a:ext cx="10515600" cy="1313380"/>
          </a:xfrm>
        </p:spPr>
        <p:txBody>
          <a:bodyPr/>
          <a:lstStyle/>
          <a:p>
            <a:r>
              <a:rPr lang="sr-Cyrl-R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Шампињони</a:t>
            </a:r>
            <a:endParaRPr lang="sr-Latn-R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CB3278-931A-445A-1BBD-E44350811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65" y="1614196"/>
            <a:ext cx="11114185" cy="50385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90% воде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4,9% беланчевина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3-6% угљених хидрата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0,2% липида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Витамини (Б, Ц, Д)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Минерали (</a:t>
            </a:r>
            <a:r>
              <a:rPr lang="sr-Latn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Ca, P, K, Fe)</a:t>
            </a:r>
          </a:p>
        </p:txBody>
      </p:sp>
    </p:spTree>
    <p:extLst>
      <p:ext uri="{BB962C8B-B14F-4D97-AF65-F5344CB8AC3E}">
        <p14:creationId xmlns:p14="http://schemas.microsoft.com/office/powerpoint/2010/main" val="106261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EFD30D-21A7-612F-4AD5-A8CC8C1F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77" y="1791478"/>
            <a:ext cx="6744123" cy="5066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C2F8A-E0B8-D342-6D77-ADA976494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07"/>
            <a:ext cx="6531429" cy="43463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A8496-6159-7B92-F67F-485FACB96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417" y="307910"/>
            <a:ext cx="11756783" cy="6425483"/>
          </a:xfrm>
        </p:spPr>
        <p:txBody>
          <a:bodyPr>
            <a:noAutofit/>
          </a:bodyPr>
          <a:lstStyle/>
          <a:p>
            <a:r>
              <a:rPr lang="sr-Cyrl-RS" sz="3400" u="sng" dirty="0">
                <a:solidFill>
                  <a:schemeClr val="bg2">
                    <a:lumMod val="10000"/>
                  </a:schemeClr>
                </a:solidFill>
              </a:rPr>
              <a:t>Прва класа </a:t>
            </a:r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– дршка до 10</a:t>
            </a:r>
            <a:r>
              <a:rPr lang="sr-Latn-RS" sz="3400" dirty="0">
                <a:solidFill>
                  <a:schemeClr val="bg2">
                    <a:lumMod val="10000"/>
                  </a:schemeClr>
                </a:solidFill>
              </a:rPr>
              <a:t>mm</a:t>
            </a:r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, капице до</a:t>
            </a:r>
            <a:r>
              <a:rPr lang="sr-Latn-RS" sz="3400" dirty="0">
                <a:solidFill>
                  <a:schemeClr val="bg2">
                    <a:lumMod val="10000"/>
                  </a:schemeClr>
                </a:solidFill>
              </a:rPr>
              <a:t> 35 mm, </a:t>
            </a:r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затворени и неоштећени  примерци</a:t>
            </a:r>
          </a:p>
          <a:p>
            <a:endParaRPr lang="sr-Cyrl-RS" sz="3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sr-Cyrl-RS" sz="3400" u="sng" dirty="0">
                <a:solidFill>
                  <a:schemeClr val="bg2">
                    <a:lumMod val="10000"/>
                  </a:schemeClr>
                </a:solidFill>
              </a:rPr>
              <a:t>Друга класа </a:t>
            </a:r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– мало отворени, поједине капице могу бити одвојене од дршке</a:t>
            </a:r>
          </a:p>
          <a:p>
            <a:endParaRPr lang="sr-Cyrl-RS" sz="3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sr-Cyrl-RS" sz="3400" u="sng" dirty="0">
                <a:solidFill>
                  <a:schemeClr val="bg2">
                    <a:lumMod val="10000"/>
                  </a:schemeClr>
                </a:solidFill>
              </a:rPr>
              <a:t>Трећа класа </a:t>
            </a:r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– поједине дршке могу бити одвојене од капице</a:t>
            </a:r>
          </a:p>
          <a:p>
            <a:endParaRPr lang="sr-Cyrl-RS" sz="3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Шампињоне са потпуно отвореном и испуцалом капицом, израженим црним флекама и сумњивог мириса </a:t>
            </a:r>
            <a:r>
              <a:rPr lang="sr-Cyrl-RS" sz="3400" b="1" u="sng" dirty="0">
                <a:solidFill>
                  <a:schemeClr val="bg2">
                    <a:lumMod val="10000"/>
                  </a:schemeClr>
                </a:solidFill>
              </a:rPr>
              <a:t>не треба </a:t>
            </a:r>
            <a:r>
              <a:rPr lang="sr-Cyrl-RS" sz="3400" dirty="0">
                <a:solidFill>
                  <a:schemeClr val="bg2">
                    <a:lumMod val="10000"/>
                  </a:schemeClr>
                </a:solidFill>
              </a:rPr>
              <a:t>користити у исхрани</a:t>
            </a:r>
            <a:endParaRPr lang="sr-Latn-RS" sz="3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2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EB82D65-E1D7-BF8C-DD12-B21E10E3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1444"/>
            <a:ext cx="3553538" cy="837519"/>
          </a:xfrm>
        </p:spPr>
        <p:txBody>
          <a:bodyPr>
            <a:normAutofit fontScale="90000"/>
          </a:bodyPr>
          <a:lstStyle/>
          <a:p>
            <a:r>
              <a:rPr lang="sr-Cyrl-R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Буковача</a:t>
            </a:r>
            <a:endParaRPr lang="sr-Latn-R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A30C84-B131-5EB1-5D27-9CB1BDA600E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38" y="0"/>
            <a:ext cx="6962062" cy="6931119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A7D2E7-7D38-F8C3-C25F-9AA7C687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604" y="1502229"/>
            <a:ext cx="7707086" cy="5225142"/>
          </a:xfrm>
        </p:spPr>
        <p:txBody>
          <a:bodyPr>
            <a:normAutofit/>
          </a:bodyPr>
          <a:lstStyle/>
          <a:p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Плодоносна тела израстају у гроздовима, облика шкољке или лепезе</a:t>
            </a:r>
          </a:p>
          <a:p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Шешир </a:t>
            </a:r>
            <a:r>
              <a:rPr lang="sr-Latn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 – 35 cm</a:t>
            </a: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беж, сиве до смеђе боје</a:t>
            </a:r>
          </a:p>
          <a:p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Дршка ексцентрично постављена, </a:t>
            </a:r>
            <a:r>
              <a:rPr lang="sr-Latn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– 4 cm</a:t>
            </a:r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sr-Cyrl-R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Месо беле боје, пријатног мириса и изврсног укуса</a:t>
            </a:r>
          </a:p>
          <a:p>
            <a:endParaRPr lang="sr-Cyrl-R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757F3-F5E5-8AD8-2BCB-A95442270A89}"/>
              </a:ext>
            </a:extLst>
          </p:cNvPr>
          <p:cNvSpPr txBox="1"/>
          <p:nvPr/>
        </p:nvSpPr>
        <p:spPr>
          <a:xfrm>
            <a:off x="6951306" y="6699027"/>
            <a:ext cx="64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Узгој буковаче </a:t>
            </a:r>
            <a:r>
              <a:rPr lang="sr-Latn-R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https://micelijumbukovace.com/bukovaca.html</a:t>
            </a:r>
          </a:p>
          <a:p>
            <a:endParaRPr lang="sr-Cyrl-RS" sz="1400" dirty="0"/>
          </a:p>
        </p:txBody>
      </p:sp>
    </p:spTree>
    <p:extLst>
      <p:ext uri="{BB962C8B-B14F-4D97-AF65-F5344CB8AC3E}">
        <p14:creationId xmlns:p14="http://schemas.microsoft.com/office/powerpoint/2010/main" val="320152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74CF-435B-3CE2-B2E3-51DB4F7B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Лисичарка</a:t>
            </a:r>
            <a:endParaRPr lang="sr-Latn-R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2E9AC-A082-50EA-4849-158FC68C6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6" y="1576873"/>
            <a:ext cx="6941974" cy="5178489"/>
          </a:xfrm>
        </p:spPr>
        <p:txBody>
          <a:bodyPr>
            <a:normAutofit/>
          </a:bodyPr>
          <a:lstStyle/>
          <a:p>
            <a:r>
              <a:rPr lang="sr-Cyrl-RS" sz="3600" dirty="0"/>
              <a:t>Висина 3 до 10 </a:t>
            </a:r>
            <a:r>
              <a:rPr lang="sr-Latn-RS" sz="3600" dirty="0"/>
              <a:t>cm. </a:t>
            </a:r>
            <a:endParaRPr lang="sr-Cyrl-RS" sz="3600" dirty="0"/>
          </a:p>
          <a:p>
            <a:r>
              <a:rPr lang="sr-Cyrl-RS" sz="3600" dirty="0"/>
              <a:t>Шешир од 3 до 12 </a:t>
            </a:r>
            <a:r>
              <a:rPr lang="sr-Latn-RS" sz="3600" dirty="0"/>
              <a:t>cm. </a:t>
            </a:r>
            <a:endParaRPr lang="sr-Cyrl-RS" sz="3600" dirty="0"/>
          </a:p>
          <a:p>
            <a:r>
              <a:rPr lang="sr-Cyrl-RS" sz="3600" dirty="0"/>
              <a:t>Променљиве је боје, од жуте до наранџасте, с белкастим тоном. Листићи су светлији од шешира, дуго силазе низ дршку. </a:t>
            </a:r>
          </a:p>
          <a:p>
            <a:r>
              <a:rPr lang="sr-Cyrl-RS" sz="3600" dirty="0"/>
              <a:t>Месо је жућкасто беле боје, пријатног мириса брескве, укус слаткаст.</a:t>
            </a:r>
            <a:endParaRPr lang="sr-Latn-R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F2A16-8F6A-2167-DE53-E7CB1B638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23" y="1690688"/>
            <a:ext cx="4950577" cy="44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50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0A65-E9FE-A25B-D3BE-91BBB178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6" y="365125"/>
            <a:ext cx="5962261" cy="1325563"/>
          </a:xfrm>
        </p:spPr>
        <p:txBody>
          <a:bodyPr/>
          <a:lstStyle/>
          <a:p>
            <a:r>
              <a:rPr lang="sr-Latn-R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Smrčak</a:t>
            </a:r>
            <a:r>
              <a:rPr lang="sr-Latn-RS" dirty="0"/>
              <a:t> (</a:t>
            </a:r>
            <a:r>
              <a:rPr lang="sr-Latn-RS" i="1" dirty="0"/>
              <a:t>Morchella sp</a:t>
            </a:r>
            <a:r>
              <a:rPr lang="sr-Latn-RS" dirty="0"/>
              <a:t>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07819-B8F0-892D-01D4-7E3AC166C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6" y="1825624"/>
            <a:ext cx="8136294" cy="4845763"/>
          </a:xfrm>
        </p:spPr>
        <p:txBody>
          <a:bodyPr>
            <a:normAutofit/>
          </a:bodyPr>
          <a:lstStyle/>
          <a:p>
            <a:r>
              <a:rPr lang="ru-RU" sz="3600" dirty="0"/>
              <a:t>Висина 5 до 15 cm. Округласт, ваљкасто купаст, уздужно наборан, смеђи шешир. Беличаста шупља дршка. </a:t>
            </a:r>
          </a:p>
          <a:p>
            <a:r>
              <a:rPr lang="ru-RU" sz="3600" dirty="0"/>
              <a:t>Налазе се у пролеће у ниској трави у проређеним шумама, од око 300 до 3.000 метара надморске висине. </a:t>
            </a:r>
          </a:p>
          <a:p>
            <a:r>
              <a:rPr lang="ru-RU" sz="3600" dirty="0"/>
              <a:t>Има их више врста и сви су јестиви (обичан смрчак, дебелоноги смрчак, купасти смрчак, ребрасти смрчак). </a:t>
            </a:r>
          </a:p>
          <a:p>
            <a:endParaRPr lang="sr-Latn-R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6A830-E91B-0EFF-124E-F24E64BFC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89" y="3796295"/>
            <a:ext cx="3504415" cy="2920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8540B-38AC-CB88-8F66-3B2B46492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89" y="1436656"/>
            <a:ext cx="3504415" cy="2359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18FA1-8E79-1AC7-B68E-1B7CFBECF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83" y="3725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6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2625-4C8F-338B-A216-AF7ED676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261912"/>
            <a:ext cx="11120535" cy="595927"/>
          </a:xfrm>
        </p:spPr>
        <p:txBody>
          <a:bodyPr>
            <a:normAutofit fontScale="90000"/>
          </a:bodyPr>
          <a:lstStyle/>
          <a:p>
            <a:r>
              <a:rPr lang="sr-Cyrl-R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Вргањ</a:t>
            </a:r>
            <a:endParaRPr lang="sr-Latn-R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6E981059-02E6-5893-2B0B-5A9A185E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55" y="261912"/>
            <a:ext cx="5024968" cy="62309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47CAA-4F9B-3422-85D7-DB5DD53BB1F1}"/>
              </a:ext>
            </a:extLst>
          </p:cNvPr>
          <p:cNvSpPr txBox="1">
            <a:spLocks noGrp="1"/>
          </p:cNvSpPr>
          <p:nvPr>
            <p:ph type="body" sz="half" idx="4294967295"/>
          </p:nvPr>
        </p:nvSpPr>
        <p:spPr>
          <a:xfrm>
            <a:off x="66437" y="1175658"/>
            <a:ext cx="7174118" cy="4130361"/>
          </a:xfrm>
          <a:noFill/>
        </p:spPr>
        <p:txBody>
          <a:bodyPr wrap="square">
            <a:spAutoFit/>
          </a:bodyPr>
          <a:lstStyle/>
          <a:p>
            <a:r>
              <a:rPr lang="sr-Latn-RS" sz="3600" dirty="0"/>
              <a:t>K</a:t>
            </a:r>
            <a:r>
              <a:rPr lang="sr-Cyrl-RS" sz="3600" dirty="0"/>
              <a:t>лобук је смеђе боје </a:t>
            </a:r>
          </a:p>
          <a:p>
            <a:r>
              <a:rPr lang="sr-Cyrl-RS" sz="3600" dirty="0"/>
              <a:t>Стабљика је дебела и месната</a:t>
            </a:r>
          </a:p>
          <a:p>
            <a:r>
              <a:rPr lang="sr-Cyrl-RS" sz="3600" dirty="0"/>
              <a:t>До 20 </a:t>
            </a:r>
            <a:r>
              <a:rPr lang="sr-Latn-RS" sz="3600" dirty="0"/>
              <a:t>cm</a:t>
            </a:r>
            <a:r>
              <a:rPr lang="sr-Cyrl-RS" sz="3600" dirty="0"/>
              <a:t> висине</a:t>
            </a:r>
          </a:p>
          <a:p>
            <a:r>
              <a:rPr lang="sr-Cyrl-RS" sz="3600" dirty="0"/>
              <a:t>Месо беле боје и чврсте структуре</a:t>
            </a:r>
          </a:p>
          <a:p>
            <a:endParaRPr lang="sr-Cyrl-RS" sz="3600" dirty="0"/>
          </a:p>
          <a:p>
            <a:endParaRPr lang="sr-Cyrl-RS" dirty="0"/>
          </a:p>
          <a:p>
            <a:pPr marL="0" indent="0">
              <a:buNone/>
            </a:pPr>
            <a:endParaRPr lang="sr-Cyrl-R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C0A9A-57E6-1797-ACD8-68BEE41A7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147"/>
            <a:ext cx="7240555" cy="3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D4D45FC-DDE6-4061-5B9D-FE281A759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79298" y="132891"/>
            <a:ext cx="5212702" cy="4016462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317500"/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9AF5C15-AE06-485B-4EB5-4A860EA4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66" y="365125"/>
            <a:ext cx="6746032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r-Cyrl-RS" sz="4000" dirty="0"/>
              <a:t>Вргањ- нутритивна вредност</a:t>
            </a:r>
            <a:endParaRPr lang="sr-Latn-R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1B640-6DCC-5398-74D5-5EB3D07D5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9" y="1690687"/>
            <a:ext cx="7007290" cy="503442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sr-Cyrl-RS" dirty="0"/>
              <a:t>80% воде</a:t>
            </a:r>
          </a:p>
          <a:p>
            <a:r>
              <a:rPr lang="sr-Latn-RS" dirty="0"/>
              <a:t>7.39 </a:t>
            </a:r>
            <a:r>
              <a:rPr lang="sr-Cyrl-RS" dirty="0"/>
              <a:t>% протеина</a:t>
            </a:r>
          </a:p>
          <a:p>
            <a:r>
              <a:rPr lang="sr-Latn-RS" dirty="0"/>
              <a:t>1.7 </a:t>
            </a:r>
            <a:r>
              <a:rPr lang="sr-Cyrl-RS" dirty="0"/>
              <a:t>% липида</a:t>
            </a:r>
          </a:p>
          <a:p>
            <a:r>
              <a:rPr lang="sr-Latn-RS" dirty="0"/>
              <a:t>9.5</a:t>
            </a:r>
            <a:r>
              <a:rPr lang="sr-Cyrl-RS" dirty="0"/>
              <a:t>% угљених хидрата</a:t>
            </a:r>
            <a:r>
              <a:rPr lang="sr-Latn-RS" dirty="0"/>
              <a:t> </a:t>
            </a:r>
            <a:endParaRPr lang="sr-Cyrl-RS" dirty="0"/>
          </a:p>
          <a:p>
            <a:r>
              <a:rPr lang="sr-Cyrl-RS" dirty="0"/>
              <a:t>Висок садржај слободних аминокиселина</a:t>
            </a:r>
          </a:p>
          <a:p>
            <a:r>
              <a:rPr lang="sr-Cyrl-RS" dirty="0"/>
              <a:t>Глутаминска киселина</a:t>
            </a:r>
          </a:p>
          <a:p>
            <a:r>
              <a:rPr lang="sr-Cyrl-RS" dirty="0"/>
              <a:t>Натријум глутаминат – појачивач укуса</a:t>
            </a:r>
          </a:p>
          <a:p>
            <a:r>
              <a:rPr lang="sr-Cyrl-RS" dirty="0"/>
              <a:t>Витамини Б комплекса</a:t>
            </a:r>
          </a:p>
          <a:p>
            <a:r>
              <a:rPr lang="sr-Latn-RS" b="1" dirty="0"/>
              <a:t>Zn</a:t>
            </a:r>
            <a:r>
              <a:rPr lang="sr-Latn-RS" dirty="0"/>
              <a:t>, Ca, Fe, P</a:t>
            </a:r>
          </a:p>
          <a:p>
            <a:r>
              <a:rPr lang="sr-Cyrl-RS" dirty="0"/>
              <a:t>антиоксиданси</a:t>
            </a:r>
          </a:p>
          <a:p>
            <a:endParaRPr lang="sr-Latn-R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DABC6-A760-6431-928B-7F7859E88C65}"/>
              </a:ext>
            </a:extLst>
          </p:cNvPr>
          <p:cNvSpPr txBox="1"/>
          <p:nvPr/>
        </p:nvSpPr>
        <p:spPr>
          <a:xfrm>
            <a:off x="2798554" y="6434761"/>
            <a:ext cx="5906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Извор </a:t>
            </a:r>
            <a:r>
              <a:rPr lang="sr-Latn-RS" sz="1400" dirty="0"/>
              <a:t>https://www.tablicakalorija.com/povrce/vrganji.html</a:t>
            </a:r>
            <a:endParaRPr lang="sr-Cyrl-RS" sz="1400" dirty="0"/>
          </a:p>
        </p:txBody>
      </p:sp>
    </p:spTree>
    <p:extLst>
      <p:ext uri="{BB962C8B-B14F-4D97-AF65-F5344CB8AC3E}">
        <p14:creationId xmlns:p14="http://schemas.microsoft.com/office/powerpoint/2010/main" val="421346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D2362-D7C1-EE13-1F49-361305ACA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5" y="0"/>
            <a:ext cx="9224865" cy="69186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A8104-7B31-3B11-E537-E21733459A8D}"/>
              </a:ext>
            </a:extLst>
          </p:cNvPr>
          <p:cNvSpPr txBox="1"/>
          <p:nvPr/>
        </p:nvSpPr>
        <p:spPr>
          <a:xfrm>
            <a:off x="0" y="242596"/>
            <a:ext cx="2967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sr-Cyrl-R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Тартуфи</a:t>
            </a:r>
            <a:endParaRPr lang="sr-Latn-R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2BD3-64A9-A752-BED1-69CCFFD7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/>
              <a:t>Царство гљива </a:t>
            </a:r>
            <a:r>
              <a:rPr lang="sr-Cyrl-RS" dirty="0"/>
              <a:t>(</a:t>
            </a:r>
            <a:r>
              <a:rPr lang="sr-Latn-CS" altLang="sr-Latn-RS" sz="4400" b="1" i="1" dirty="0"/>
              <a:t>MYCETALIA</a:t>
            </a:r>
            <a:r>
              <a:rPr lang="sr-Cyrl-RS" altLang="sr-Latn-RS" sz="4400" b="1" i="1" dirty="0"/>
              <a:t>)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8B00D-816B-CB9C-8ADF-5784F0705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2" y="1455576"/>
            <a:ext cx="9125338" cy="5206481"/>
          </a:xfrm>
        </p:spPr>
        <p:txBody>
          <a:bodyPr/>
          <a:lstStyle/>
          <a:p>
            <a:endParaRPr lang="sr-Cyrl-RS" dirty="0"/>
          </a:p>
          <a:p>
            <a:r>
              <a:rPr lang="sr-Cyrl-RS" sz="3600" dirty="0"/>
              <a:t>Једноћелијски и вишећелијски еукариотски организми са организованим једром и ћелијским зидом</a:t>
            </a:r>
          </a:p>
          <a:p>
            <a:r>
              <a:rPr lang="sr-Cyrl-RS" sz="3600" dirty="0"/>
              <a:t>Не садрже хлорофил</a:t>
            </a:r>
          </a:p>
          <a:p>
            <a:r>
              <a:rPr lang="sr-Cyrl-RS" sz="3600" dirty="0"/>
              <a:t>Нису у стању да синтетишу органску материју из угљен-диоксида и воде</a:t>
            </a:r>
          </a:p>
          <a:p>
            <a:r>
              <a:rPr lang="sr-Cyrl-RS" sz="3600" dirty="0"/>
              <a:t>Хетеротрофни организми</a:t>
            </a:r>
          </a:p>
          <a:p>
            <a:r>
              <a:rPr lang="sr-Cyrl-RS" sz="3600" dirty="0"/>
              <a:t>Квасци, плесни и печурке</a:t>
            </a:r>
            <a:endParaRPr lang="sr-Latn-R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14AD5-C510-FA41-5C4A-96972E1C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547" y="2152144"/>
            <a:ext cx="2469501" cy="1866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43F8D-7AE7-17D2-4DFE-44ABCCEE4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02" y="195943"/>
            <a:ext cx="2762996" cy="1956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4835C-72DD-B35F-BFBE-2523CDD66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295" y="4263302"/>
            <a:ext cx="3887754" cy="2464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544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4B3B-9944-4C2E-A079-B51F7038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913169"/>
          </a:xfrm>
        </p:spPr>
        <p:txBody>
          <a:bodyPr/>
          <a:lstStyle/>
          <a:p>
            <a:r>
              <a:rPr lang="sr-Cyrl-R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Тартуфи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791C2-0AC4-7243-2458-28A1CC4F6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80" y="1427584"/>
            <a:ext cx="11625942" cy="5271796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Тартуфи су подземне микоризне гљиве, веома цењене због специфичне ароме.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Неправилно округлог (гомољастог) облика.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Расту и развијају се искључиво у симбиози са дрвећем.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Најбољи тартуфи долазе из Француске, Италије и Шпаније</a:t>
            </a:r>
          </a:p>
          <a:p>
            <a:pPr algn="just"/>
            <a:r>
              <a:rPr lang="sr-Latn-C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Зрелост тартуфа се оцењује неговим мирисом, а не величином или обликом</a:t>
            </a:r>
            <a:endParaRPr lang="sr-Cyrl-R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sr-Latn-C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Величина није показатељ зрелости, јер свака је уникатна</a:t>
            </a:r>
            <a:endParaRPr lang="sr-Cyrl-R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sr-Latn-C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Просечан црни тартуф има 25-60 грама и величине је лоптице за голф. Бели тартуф може имати десетак грама, али може нарасти до једног килограма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0334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Truffle Bianchetto (Tuber Borchii) | The Welsh Truffle Company |  Fresh Truffles UK | Welsh Truffles">
            <a:extLst>
              <a:ext uri="{FF2B5EF4-FFF2-40B4-BE49-F238E27FC236}">
                <a16:creationId xmlns:a16="http://schemas.microsoft.com/office/drawing/2014/main" id="{45568751-7236-4DAF-A799-DC8714AC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9" y="230974"/>
            <a:ext cx="3694541" cy="3125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D5757-1FAF-499B-9AE0-1225F9CF7293}"/>
              </a:ext>
            </a:extLst>
          </p:cNvPr>
          <p:cNvSpPr txBox="1"/>
          <p:nvPr/>
        </p:nvSpPr>
        <p:spPr>
          <a:xfrm>
            <a:off x="688706" y="2841776"/>
            <a:ext cx="4345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i="1" dirty="0"/>
              <a:t>Бели тартуф </a:t>
            </a:r>
            <a:r>
              <a:rPr lang="en-US" sz="1400" i="1" dirty="0"/>
              <a:t> </a:t>
            </a:r>
            <a:r>
              <a:rPr lang="sr-Cyrl-RS" sz="1400" i="1" dirty="0"/>
              <a:t>(</a:t>
            </a:r>
            <a:r>
              <a:rPr lang="en-US" sz="1400" i="1" dirty="0"/>
              <a:t>Tuber magnatum </a:t>
            </a:r>
            <a:r>
              <a:rPr lang="en-US" sz="1400" i="1" dirty="0" err="1"/>
              <a:t>Piko</a:t>
            </a:r>
            <a:r>
              <a:rPr lang="en-US" sz="1200" i="1" dirty="0"/>
              <a:t>)</a:t>
            </a:r>
            <a:endParaRPr lang="sr-Cyrl-RS" sz="1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DF208-0CB5-4B91-97CC-9CF9B0CB3230}"/>
              </a:ext>
            </a:extLst>
          </p:cNvPr>
          <p:cNvSpPr txBox="1"/>
          <p:nvPr/>
        </p:nvSpPr>
        <p:spPr>
          <a:xfrm>
            <a:off x="688706" y="5976774"/>
            <a:ext cx="3844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i="1" dirty="0"/>
              <a:t>Црни јесењи</a:t>
            </a:r>
            <a:r>
              <a:rPr lang="en-US" sz="1400" i="1" dirty="0"/>
              <a:t> (Tuber</a:t>
            </a:r>
            <a:r>
              <a:rPr lang="sr-Cyrl-RS" sz="1400" i="1" dirty="0"/>
              <a:t> </a:t>
            </a:r>
            <a:r>
              <a:rPr lang="en-US" sz="1400" i="1" dirty="0" err="1"/>
              <a:t>makrosporum</a:t>
            </a:r>
            <a:r>
              <a:rPr lang="en-US" sz="1400" dirty="0"/>
              <a:t>)</a:t>
            </a:r>
            <a:endParaRPr lang="sr-Cyrl-R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89F37-A76F-498E-8239-C2220EFE9F04}"/>
              </a:ext>
            </a:extLst>
          </p:cNvPr>
          <p:cNvSpPr txBox="1"/>
          <p:nvPr/>
        </p:nvSpPr>
        <p:spPr>
          <a:xfrm>
            <a:off x="7157437" y="3103386"/>
            <a:ext cx="530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i="1" dirty="0"/>
              <a:t>Летњи тартуф</a:t>
            </a:r>
            <a:r>
              <a:rPr lang="en-US" sz="1400" i="1" dirty="0"/>
              <a:t> ( Tuber </a:t>
            </a:r>
            <a:r>
              <a:rPr lang="en-US" sz="1400" i="1" dirty="0" err="1"/>
              <a:t>aestivum</a:t>
            </a:r>
            <a:r>
              <a:rPr lang="en-US" sz="1400" i="1" dirty="0"/>
              <a:t>)</a:t>
            </a:r>
            <a:endParaRPr lang="sr-Cyrl-RS" sz="14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DFE946-FBE5-487C-880F-452CEE34A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79" y="3367392"/>
            <a:ext cx="3619890" cy="2797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BE47825-F198-4F20-88E7-DB9D100D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219"/>
            <a:ext cx="4291693" cy="30021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996541-5321-436B-93B7-1C05F4DF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48" y="3557625"/>
            <a:ext cx="3729584" cy="2797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0897D4-4118-455A-92B4-C18F3B319995}"/>
              </a:ext>
            </a:extLst>
          </p:cNvPr>
          <p:cNvSpPr txBox="1"/>
          <p:nvPr/>
        </p:nvSpPr>
        <p:spPr>
          <a:xfrm>
            <a:off x="6096000" y="6164580"/>
            <a:ext cx="620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i="1" dirty="0"/>
              <a:t>   Зимски тартуф</a:t>
            </a:r>
            <a:r>
              <a:rPr lang="en-US" sz="1400" i="1" dirty="0"/>
              <a:t> (</a:t>
            </a:r>
            <a:r>
              <a:rPr lang="sr-Latn-RS" sz="1400" i="1" dirty="0"/>
              <a:t>Tuber brumale, Tuber aestivum var.uncinatum</a:t>
            </a:r>
            <a:r>
              <a:rPr lang="sr-Cyrl-RS" sz="1400" i="1" dirty="0"/>
              <a:t>)</a:t>
            </a:r>
            <a:endParaRPr lang="sr-Latn-RS" sz="14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F914D-A98B-48E6-BE4D-64DFC72A00AB}"/>
              </a:ext>
            </a:extLst>
          </p:cNvPr>
          <p:cNvSpPr txBox="1"/>
          <p:nvPr/>
        </p:nvSpPr>
        <p:spPr>
          <a:xfrm>
            <a:off x="29023" y="6491554"/>
            <a:ext cx="523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i="1" dirty="0"/>
              <a:t>Извор: </a:t>
            </a:r>
            <a:r>
              <a:rPr lang="sr-Latn-RS" sz="1200" i="1" dirty="0"/>
              <a:t>https://www.lagoto.rs/vrste_tartufa.php</a:t>
            </a:r>
          </a:p>
        </p:txBody>
      </p:sp>
    </p:spTree>
    <p:extLst>
      <p:ext uri="{BB962C8B-B14F-4D97-AF65-F5344CB8AC3E}">
        <p14:creationId xmlns:p14="http://schemas.microsoft.com/office/powerpoint/2010/main" val="18578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18CA-446E-3A02-DED7-0991F361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1" y="365126"/>
            <a:ext cx="11036559" cy="1025136"/>
          </a:xfrm>
        </p:spPr>
        <p:txBody>
          <a:bodyPr/>
          <a:lstStyle/>
          <a:p>
            <a:r>
              <a:rPr lang="sr-Cyrl-RS" dirty="0"/>
              <a:t>Примена гљива</a:t>
            </a: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E24C7-53FD-8563-7BCC-58B3AAE28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21" y="-98323"/>
            <a:ext cx="503187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79349-8442-E60B-3EF2-25F0DF4A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6" y="1390262"/>
            <a:ext cx="7066815" cy="5369415"/>
          </a:xfrm>
        </p:spPr>
        <p:txBody>
          <a:bodyPr>
            <a:normAutofit/>
          </a:bodyPr>
          <a:lstStyle/>
          <a:p>
            <a:r>
              <a:rPr lang="sr-Cyrl-RS" sz="3200" dirty="0"/>
              <a:t>Најчешће се конзумирају </a:t>
            </a:r>
            <a:r>
              <a:rPr lang="sr-Cyrl-RS" sz="3200" dirty="0">
                <a:hlinkClick r:id="rId3" tooltip="Термичка обрада"/>
              </a:rPr>
              <a:t>термички обрађене</a:t>
            </a:r>
            <a:r>
              <a:rPr lang="sr-Cyrl-RS" sz="3200" dirty="0"/>
              <a:t> гљиве, али сирове се лакше </a:t>
            </a:r>
            <a:r>
              <a:rPr lang="sr-Cyrl-RS" sz="3200" dirty="0">
                <a:hlinkClick r:id="rId4" tooltip="Варење"/>
              </a:rPr>
              <a:t>варе</a:t>
            </a:r>
            <a:r>
              <a:rPr lang="sr-Cyrl-RS" sz="3200" dirty="0"/>
              <a:t>. </a:t>
            </a:r>
          </a:p>
          <a:p>
            <a:r>
              <a:rPr lang="sr-Cyrl-RS" sz="3200" dirty="0"/>
              <a:t>Термичка обрада укључује кување, динстање, печење, гриловање... Укупна недељна количина гљива у исхрани не треба да пређе 1-1,5 килограма. </a:t>
            </a:r>
            <a:endParaRPr lang="sr-Latn-RS" sz="3200" dirty="0"/>
          </a:p>
          <a:p>
            <a:r>
              <a:rPr lang="sr-Cyrl-RS" sz="3200" dirty="0"/>
              <a:t>Гљиве могу да се конзервирају на разне начине (усољавање, сушење, маринирање, пастеризација).</a:t>
            </a:r>
            <a:endParaRPr lang="sr-Latn-RS" sz="3200" dirty="0"/>
          </a:p>
        </p:txBody>
      </p:sp>
    </p:spTree>
    <p:extLst>
      <p:ext uri="{BB962C8B-B14F-4D97-AF65-F5344CB8AC3E}">
        <p14:creationId xmlns:p14="http://schemas.microsoft.com/office/powerpoint/2010/main" val="2854597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323C-8DDE-75C7-0BFB-B055D5B1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" y="-24606"/>
            <a:ext cx="10515600" cy="1325563"/>
          </a:xfrm>
        </p:spPr>
        <p:txBody>
          <a:bodyPr>
            <a:normAutofit/>
          </a:bodyPr>
          <a:lstStyle/>
          <a:p>
            <a:r>
              <a:rPr lang="sr-Cyrl-RS" sz="4000" b="1" dirty="0"/>
              <a:t>Јела од гљива</a:t>
            </a:r>
            <a:endParaRPr lang="sr-Latn-R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9E5B7-BF91-EF68-6BBB-F92C979B5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268963"/>
            <a:ext cx="10924592" cy="4934663"/>
          </a:xfrm>
        </p:spPr>
        <p:txBody>
          <a:bodyPr>
            <a:noAutofit/>
          </a:bodyPr>
          <a:lstStyle/>
          <a:p>
            <a:r>
              <a:rPr lang="sr-Cyrl-RS" sz="3600" dirty="0"/>
              <a:t>Салате</a:t>
            </a:r>
          </a:p>
          <a:p>
            <a:r>
              <a:rPr lang="sr-Cyrl-RS" sz="3600" dirty="0"/>
              <a:t>Гљиве на роштиљу</a:t>
            </a:r>
          </a:p>
          <a:p>
            <a:r>
              <a:rPr lang="sr-Cyrl-RS" sz="3600" dirty="0"/>
              <a:t>Пржене гљиве</a:t>
            </a:r>
          </a:p>
          <a:p>
            <a:r>
              <a:rPr lang="sr-Cyrl-RS" sz="3600" dirty="0"/>
              <a:t>Динстане гљиве</a:t>
            </a:r>
          </a:p>
          <a:p>
            <a:r>
              <a:rPr lang="sr-Cyrl-RS" sz="3600" dirty="0"/>
              <a:t>Гљиве у чорби</a:t>
            </a:r>
          </a:p>
          <a:p>
            <a:r>
              <a:rPr lang="sr-Cyrl-RS" sz="3600" dirty="0"/>
              <a:t>Пуњене гљиве</a:t>
            </a:r>
          </a:p>
          <a:p>
            <a:r>
              <a:rPr lang="sr-Cyrl-RS" sz="3600" dirty="0"/>
              <a:t>Кнедле од гљива</a:t>
            </a:r>
          </a:p>
          <a:p>
            <a:r>
              <a:rPr lang="sr-Cyrl-RS" sz="3600" dirty="0"/>
              <a:t>Рижото са гљивама</a:t>
            </a:r>
          </a:p>
          <a:p>
            <a:r>
              <a:rPr lang="sr-Cyrl-RS" sz="3600" dirty="0"/>
              <a:t>Гратиниране гљиве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9B026-D2D6-59F6-217D-91FE025DB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41" y="3436386"/>
            <a:ext cx="5137558" cy="3421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59875-1C64-E703-9AC1-7DD5B143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90" y="7387"/>
            <a:ext cx="5186609" cy="3421613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CB98506-EE41-98C7-76CC-B01158DA4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25" y="1718193"/>
            <a:ext cx="3140806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34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828E57-BF3A-48A5-4312-81662369C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40" y="1"/>
            <a:ext cx="1229673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07B62-0B20-D9FA-180A-CB9BDF1B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858" y="365125"/>
            <a:ext cx="4601497" cy="1325563"/>
          </a:xfrm>
        </p:spPr>
        <p:txBody>
          <a:bodyPr/>
          <a:lstStyle/>
          <a:p>
            <a:r>
              <a:rPr lang="sr-Cyrl-RS" b="1" dirty="0"/>
              <a:t>Хвала на пажњи</a:t>
            </a:r>
            <a:endParaRPr lang="sr-Latn-R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33D19-43C0-12C5-7528-825C96246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0" y="-51855"/>
            <a:ext cx="2889380" cy="28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0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2FAAB-8827-7BBB-961D-1A7F0ADCA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27"/>
            <a:ext cx="7391052" cy="459514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4527E-F21A-7823-BA89-1AFAE3134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25" y="0"/>
            <a:ext cx="4814596" cy="4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5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83334-B3F4-A969-1C84-9C079C4A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8" y="317241"/>
            <a:ext cx="8201610" cy="6251510"/>
          </a:xfrm>
          <a:solidFill>
            <a:srgbClr val="FFFFCC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sr-Cyrl-RS" sz="3600" dirty="0"/>
              <a:t>Микологија – наука о гљивама</a:t>
            </a:r>
          </a:p>
          <a:p>
            <a:r>
              <a:rPr lang="sr-Cyrl-RS" sz="3600" dirty="0"/>
              <a:t>100000 врста гљива</a:t>
            </a:r>
          </a:p>
          <a:p>
            <a:endParaRPr lang="sr-Cyrl-RS" sz="3600" dirty="0"/>
          </a:p>
          <a:p>
            <a:r>
              <a:rPr lang="sr-Cyrl-RS" sz="3600" dirty="0"/>
              <a:t>Паразитне гљиве – користе живу органску материју, изазивају обољења</a:t>
            </a:r>
          </a:p>
          <a:p>
            <a:r>
              <a:rPr lang="sr-Cyrl-RS" sz="3600" dirty="0"/>
              <a:t>Сапрофитне гљиве – расту на мртвој органској материји</a:t>
            </a:r>
          </a:p>
          <a:p>
            <a:r>
              <a:rPr lang="sr-Cyrl-RS" sz="3600" dirty="0"/>
              <a:t>Микоризне гљиве – расту у симбиози са другим биљкама</a:t>
            </a:r>
          </a:p>
          <a:p>
            <a:endParaRPr lang="sr-Latn-R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447FF-0551-7761-6AC9-ABBF3D4D8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761" y="139863"/>
            <a:ext cx="3372322" cy="1686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77B30-76E5-5059-C735-04E4869CC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761" y="1978856"/>
            <a:ext cx="3467584" cy="1688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4D5DB4-FF0E-FAAD-6E07-21051DE20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760" y="4069817"/>
            <a:ext cx="3467584" cy="2648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415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6F09344-6EE2-F180-AE4E-ECAE7B87B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951" y="285751"/>
            <a:ext cx="10500049" cy="1654175"/>
          </a:xfrm>
        </p:spPr>
        <p:txBody>
          <a:bodyPr/>
          <a:lstStyle/>
          <a:p>
            <a:pPr algn="l" eaLnBrk="1" hangingPunct="1"/>
            <a:r>
              <a:rPr lang="sr-Latn-CS" altLang="sr-Latn-RS" sz="4000" dirty="0"/>
              <a:t>       </a:t>
            </a:r>
            <a:r>
              <a:rPr lang="sr-Cyrl-RS" altLang="sr-Latn-RS" sz="4000" dirty="0"/>
              <a:t>Гљиве</a:t>
            </a:r>
            <a:endParaRPr lang="en-US" altLang="sr-Latn-RS" sz="40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225DCFD-D56E-3BBA-6262-18F366E62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47044" y="3638939"/>
            <a:ext cx="4236099" cy="3219061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sr-Cyrl-RS" altLang="sr-Latn-RS" dirty="0"/>
              <a:t>Хифе</a:t>
            </a:r>
          </a:p>
          <a:p>
            <a:pPr algn="r" eaLnBrk="1" hangingPunct="1">
              <a:buFontTx/>
              <a:buNone/>
            </a:pPr>
            <a:endParaRPr lang="sr-Cyrl-RS" altLang="sr-Latn-RS" dirty="0"/>
          </a:p>
          <a:p>
            <a:pPr algn="r" eaLnBrk="1" hangingPunct="1">
              <a:buFontTx/>
              <a:buNone/>
            </a:pPr>
            <a:endParaRPr lang="sr-Cyrl-RS" altLang="sr-Latn-RS" dirty="0"/>
          </a:p>
          <a:p>
            <a:pPr algn="r" eaLnBrk="1" hangingPunct="1">
              <a:buFontTx/>
              <a:buNone/>
            </a:pPr>
            <a:endParaRPr lang="sr-Cyrl-RS" altLang="sr-Latn-RS" dirty="0"/>
          </a:p>
          <a:p>
            <a:pPr algn="r" eaLnBrk="1" hangingPunct="1">
              <a:buFontTx/>
              <a:buNone/>
            </a:pPr>
            <a:r>
              <a:rPr lang="sr-Cyrl-RS" altLang="sr-Latn-RS" dirty="0"/>
              <a:t>Мицелијум</a:t>
            </a:r>
            <a:endParaRPr lang="sr-Latn-RS" altLang="sr-Latn-R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243E5-2D29-61EF-2588-0EF173E59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6" y="1874612"/>
            <a:ext cx="9262826" cy="4918074"/>
          </a:xfrm>
          <a:prstGeom prst="rect">
            <a:avLst/>
          </a:prstGeom>
        </p:spPr>
      </p:pic>
      <p:pic>
        <p:nvPicPr>
          <p:cNvPr id="22533" name="Picture 8" descr="mycelium">
            <a:extLst>
              <a:ext uri="{FF2B5EF4-FFF2-40B4-BE49-F238E27FC236}">
                <a16:creationId xmlns:a16="http://schemas.microsoft.com/office/drawing/2014/main" id="{A0248CF7-1042-7B9F-F796-E09E701D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83" y="-37403"/>
            <a:ext cx="515671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8D16F-3C0B-3357-5CDD-5E07C4817E0B}"/>
              </a:ext>
            </a:extLst>
          </p:cNvPr>
          <p:cNvSpPr txBox="1"/>
          <p:nvPr/>
        </p:nvSpPr>
        <p:spPr>
          <a:xfrm>
            <a:off x="7641772" y="3834188"/>
            <a:ext cx="901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b="1" dirty="0"/>
              <a:t>септе</a:t>
            </a:r>
            <a:endParaRPr lang="sr-Latn-R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BFA8-2AE3-9168-EA9D-125CD08A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031" y="102637"/>
            <a:ext cx="9227976" cy="1325563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sr-Cyrl-RS" dirty="0"/>
              <a:t>Све су гљиве јестиве, али неке само једном!!!!!!</a:t>
            </a:r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CB10B-2862-3FD2-9C50-66749F7F8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97" y="1428199"/>
            <a:ext cx="8231405" cy="5327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37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54BE55-C142-79C9-43BA-9927581C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94" y="0"/>
            <a:ext cx="96478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D4A6D9-28F5-C7F2-6FD6-2EEFEF222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564" y="103868"/>
            <a:ext cx="4964845" cy="1325563"/>
          </a:xfrm>
        </p:spPr>
        <p:txBody>
          <a:bodyPr/>
          <a:lstStyle/>
          <a:p>
            <a:r>
              <a:rPr lang="sr-Cyrl-RS" dirty="0"/>
              <a:t>Отровне гљиве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4DF6-6B55-FEF7-3BF5-5B8927F96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564" y="4357395"/>
            <a:ext cx="5606142" cy="2396737"/>
          </a:xfrm>
        </p:spPr>
        <p:txBody>
          <a:bodyPr/>
          <a:lstStyle/>
          <a:p>
            <a:pPr marL="0" indent="0">
              <a:buNone/>
            </a:pPr>
            <a:r>
              <a:rPr lang="sr-Cyrl-RS" dirty="0"/>
              <a:t>Зелена пупавка (</a:t>
            </a:r>
            <a:r>
              <a:rPr lang="sr-Latn-CS" altLang="sr-Latn-RS" i="1" dirty="0"/>
              <a:t>Amanita phaloides</a:t>
            </a:r>
            <a:r>
              <a:rPr lang="sr-Cyrl-RS" altLang="sr-Latn-RS" dirty="0"/>
              <a:t>)</a:t>
            </a:r>
            <a:endParaRPr lang="sr-Cyrl-RS" dirty="0"/>
          </a:p>
          <a:p>
            <a:pPr marL="0" indent="0">
              <a:buNone/>
            </a:pPr>
            <a:r>
              <a:rPr lang="sr-Cyrl-RS" dirty="0"/>
              <a:t>Најотровнија гљива</a:t>
            </a:r>
          </a:p>
          <a:p>
            <a:pPr marL="0" indent="0">
              <a:buNone/>
            </a:pPr>
            <a:r>
              <a:rPr lang="sr-Cyrl-RS" dirty="0"/>
              <a:t>АМАНИТИН – отпоран на високе Т</a:t>
            </a:r>
          </a:p>
          <a:p>
            <a:pPr marL="0" indent="0">
              <a:buNone/>
            </a:pPr>
            <a:r>
              <a:rPr lang="sr-Cyrl-RS" dirty="0"/>
              <a:t>Смртоносна тровања, последица тешког оштећења јетре</a:t>
            </a: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2776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67420C95-27D8-011F-1330-6EE90357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5167"/>
            <a:ext cx="4643535" cy="1460243"/>
          </a:xfrm>
        </p:spPr>
        <p:txBody>
          <a:bodyPr>
            <a:normAutofit/>
          </a:bodyPr>
          <a:lstStyle/>
          <a:p>
            <a:r>
              <a:rPr lang="sr-Latn-CS" altLang="sr-Latn-RS" sz="3600" i="1" dirty="0"/>
              <a:t>Amanita muscaria</a:t>
            </a:r>
            <a:br>
              <a:rPr lang="sr-Cyrl-RS" altLang="sr-Latn-RS" sz="3600" i="1" dirty="0"/>
            </a:br>
            <a:r>
              <a:rPr lang="sr-Latn-CS" altLang="sr-Latn-RS" sz="3600" i="1" dirty="0"/>
              <a:t> </a:t>
            </a:r>
            <a:r>
              <a:rPr lang="sr-Latn-CS" altLang="sr-Latn-RS" sz="3600" dirty="0"/>
              <a:t>(</a:t>
            </a:r>
            <a:r>
              <a:rPr lang="sr-Cyrl-RS" altLang="sr-Latn-RS" sz="3600" dirty="0"/>
              <a:t>Мухоморка</a:t>
            </a:r>
            <a:r>
              <a:rPr lang="sr-Latn-CS" altLang="sr-Latn-RS" sz="3600" dirty="0"/>
              <a:t>)</a:t>
            </a:r>
            <a:endParaRPr lang="en-US" altLang="sr-Latn-RS" sz="3600" dirty="0"/>
          </a:p>
        </p:txBody>
      </p:sp>
      <p:pic>
        <p:nvPicPr>
          <p:cNvPr id="14339" name="Picture 5" descr="http://upload.wikimedia.org/wikipedia/commons/thumb/3/32/Amanita_muscaria_3_vliegenzwammen_op_rij.jpg/300px-Amanita_muscaria_3_vliegenzwammen_op_rij.jpg">
            <a:extLst>
              <a:ext uri="{FF2B5EF4-FFF2-40B4-BE49-F238E27FC236}">
                <a16:creationId xmlns:a16="http://schemas.microsoft.com/office/drawing/2014/main" id="{D7374BC9-AA67-20C0-1039-720CCC18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03" y="1"/>
            <a:ext cx="82317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F55871E8-A02B-9EA6-8BEE-01C73ADA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78323"/>
            <a:ext cx="3937518" cy="649287"/>
          </a:xfrm>
        </p:spPr>
        <p:txBody>
          <a:bodyPr>
            <a:normAutofit fontScale="90000"/>
          </a:bodyPr>
          <a:lstStyle/>
          <a:p>
            <a:r>
              <a:rPr lang="sr-Latn-CS" altLang="sr-Latn-RS" sz="4000" i="1" dirty="0"/>
              <a:t>Boletus</a:t>
            </a:r>
            <a:r>
              <a:rPr lang="sr-Latn-CS" altLang="sr-Latn-RS" i="1" dirty="0"/>
              <a:t> satanus</a:t>
            </a:r>
            <a:r>
              <a:rPr lang="sr-Latn-CS" altLang="sr-Latn-RS" dirty="0"/>
              <a:t> (</a:t>
            </a:r>
            <a:r>
              <a:rPr lang="sr-Cyrl-RS" altLang="sr-Latn-RS" sz="4000" dirty="0"/>
              <a:t>Лудара</a:t>
            </a:r>
            <a:r>
              <a:rPr lang="sr-Latn-CS" altLang="sr-Latn-RS" dirty="0"/>
              <a:t>)</a:t>
            </a:r>
            <a:endParaRPr lang="en-US" altLang="sr-Latn-RS" dirty="0"/>
          </a:p>
        </p:txBody>
      </p:sp>
      <p:pic>
        <p:nvPicPr>
          <p:cNvPr id="16387" name="Picture 5" descr="Datoteka:Boletus satanas.JPG">
            <a:extLst>
              <a:ext uri="{FF2B5EF4-FFF2-40B4-BE49-F238E27FC236}">
                <a16:creationId xmlns:a16="http://schemas.microsoft.com/office/drawing/2014/main" id="{58AC38BF-61D9-A835-0536-6765D8D0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14" y="1"/>
            <a:ext cx="8508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ECA3-9782-A5F5-57D5-E5EDC5F6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365125"/>
            <a:ext cx="4991877" cy="819863"/>
          </a:xfrm>
          <a:solidFill>
            <a:srgbClr val="92D050"/>
          </a:solidFill>
          <a:ln w="76200"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sr-Cyrl-RS" dirty="0"/>
              <a:t>Лековите гљиве</a:t>
            </a:r>
            <a:endParaRPr lang="sr-Latn-R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9AFF99-7EB6-5D1B-0A61-0939B492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772" y="4320779"/>
            <a:ext cx="6460228" cy="253722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5121B-F073-E3BF-06C3-A00685F16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150"/>
            <a:ext cx="5731772" cy="433041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5F4A0-7834-6876-4E55-61E7CD74A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38932" y="0"/>
            <a:ext cx="5609671" cy="4320073"/>
          </a:xfrm>
          <a:ln w="76200">
            <a:solidFill>
              <a:srgbClr val="00B05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6D0FD-5021-6C88-8269-0E9540DF968C}"/>
              </a:ext>
            </a:extLst>
          </p:cNvPr>
          <p:cNvSpPr txBox="1"/>
          <p:nvPr/>
        </p:nvSpPr>
        <p:spPr>
          <a:xfrm>
            <a:off x="149290" y="6492875"/>
            <a:ext cx="3153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Извор </a:t>
            </a:r>
            <a:r>
              <a:rPr lang="sr-Latn-RS" sz="1400" dirty="0"/>
              <a:t>https://lekovite-gljive.rs</a:t>
            </a:r>
            <a:endParaRPr lang="sr-Cyrl-RS" sz="1400" dirty="0"/>
          </a:p>
        </p:txBody>
      </p:sp>
    </p:spTree>
    <p:extLst>
      <p:ext uri="{BB962C8B-B14F-4D97-AF65-F5344CB8AC3E}">
        <p14:creationId xmlns:p14="http://schemas.microsoft.com/office/powerpoint/2010/main" val="2815890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761</Words>
  <Application>Microsoft Office PowerPoint</Application>
  <PresentationFormat>Widescreen</PresentationFormat>
  <Paragraphs>126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MinionPro-It</vt:lpstr>
      <vt:lpstr>Office Theme</vt:lpstr>
      <vt:lpstr>ГЉИВЕ (ПЕЧУРКЕ)</vt:lpstr>
      <vt:lpstr>Царство гљива (MYCETALIA)</vt:lpstr>
      <vt:lpstr>PowerPoint Presentation</vt:lpstr>
      <vt:lpstr>       Гљиве</vt:lpstr>
      <vt:lpstr>Све су гљиве јестиве, али неке само једном!!!!!!</vt:lpstr>
      <vt:lpstr>Отровне гљиве</vt:lpstr>
      <vt:lpstr>Amanita muscaria  (Мухоморка)</vt:lpstr>
      <vt:lpstr>Boletus satanus (Лудара)</vt:lpstr>
      <vt:lpstr>Лековите гљиве</vt:lpstr>
      <vt:lpstr>Јестиве гљиве</vt:lpstr>
      <vt:lpstr>Јестиве гљиве</vt:lpstr>
      <vt:lpstr>Шампињони</vt:lpstr>
      <vt:lpstr>PowerPoint Presentation</vt:lpstr>
      <vt:lpstr>Буковача</vt:lpstr>
      <vt:lpstr>Лисичарка</vt:lpstr>
      <vt:lpstr>Smrčak (Morchella sp.)</vt:lpstr>
      <vt:lpstr>Вргањ</vt:lpstr>
      <vt:lpstr>Вргањ- нутритивна вредност</vt:lpstr>
      <vt:lpstr>PowerPoint Presentation</vt:lpstr>
      <vt:lpstr>Тартуфи</vt:lpstr>
      <vt:lpstr>PowerPoint Presentation</vt:lpstr>
      <vt:lpstr>Примена гљива</vt:lpstr>
      <vt:lpstr>Јела од гљива</vt:lpstr>
      <vt:lpstr>Хвала на пажњи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12</cp:revision>
  <dcterms:created xsi:type="dcterms:W3CDTF">2023-10-24T12:43:21Z</dcterms:created>
  <dcterms:modified xsi:type="dcterms:W3CDTF">2023-11-01T21:41:44Z</dcterms:modified>
</cp:coreProperties>
</file>