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90" r:id="rId3"/>
    <p:sldId id="291" r:id="rId4"/>
    <p:sldId id="294" r:id="rId5"/>
    <p:sldId id="296" r:id="rId6"/>
    <p:sldId id="297" r:id="rId7"/>
    <p:sldId id="298" r:id="rId8"/>
    <p:sldId id="299" r:id="rId9"/>
    <p:sldId id="327" r:id="rId10"/>
    <p:sldId id="352" r:id="rId11"/>
    <p:sldId id="329" r:id="rId12"/>
    <p:sldId id="354" r:id="rId13"/>
    <p:sldId id="330" r:id="rId14"/>
    <p:sldId id="353" r:id="rId15"/>
    <p:sldId id="331" r:id="rId16"/>
    <p:sldId id="332" r:id="rId17"/>
    <p:sldId id="333" r:id="rId18"/>
    <p:sldId id="334" r:id="rId19"/>
    <p:sldId id="335" r:id="rId20"/>
    <p:sldId id="336" r:id="rId21"/>
    <p:sldId id="355"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8754-F7B8-58A7-B377-548AC4857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287659F9-31EE-C95D-92C6-824E88306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D0D7FD0D-C6A7-2628-D667-C370EE628488}"/>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D7E737B6-5F2E-3686-6611-4EFB770AD2F2}"/>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DDB8293-63BC-9FCB-107C-B4B1B17D51F5}"/>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264793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5E45-2C87-8EC2-468C-A6DEAE562E5D}"/>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11F63B1-5D82-6B83-E1F7-26FD9E0E1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7DBB7C91-0F2A-28F2-E95D-91DC58CD01B3}"/>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58E26118-9AA7-442F-CFCB-B436629AECE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3BAEC73-0F7D-4514-368B-2E396E6E0F13}"/>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251238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E397D-FF9C-7F6B-967C-E660ADA1A1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887F537D-E5BE-1103-9CDF-799A2A6C2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5897C0F-705D-4373-FF00-417710A49F8B}"/>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1D64CBA7-CA8C-BBD2-293D-3B9C6D1B6AC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F5D1C95-2130-039A-E9CD-2FA3C7B300EA}"/>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36750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714A-1B87-2A33-B7D9-D8B4EB06FE15}"/>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68F34DCC-DCFB-7BC8-7BBF-44C0708FD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1C3233B9-899B-8487-C1C3-27D118758D9E}"/>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3B94D198-AE61-D608-D252-A52C0662EED9}"/>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64B7E14-513F-72E4-18D3-15E807C83B40}"/>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232356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C888-F225-5446-989F-7389AE981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F1B1AEA-16FE-7552-3118-0F75AE818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C77A8-F6E2-C158-EF72-473081A8462D}"/>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145B9847-0DD9-85A8-2251-DC924BD6FA69}"/>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6BFD105-5A3D-F0C3-4A2D-2583D6C008DD}"/>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342721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F53E-2CD2-7F14-E1A6-FB3948A17E11}"/>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77646CEE-5A89-49E2-F881-720DC9353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AD4B959B-721B-EF84-5319-B59514666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85B41CFB-4310-08A4-2418-8C989A0250F4}"/>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6" name="Footer Placeholder 5">
            <a:extLst>
              <a:ext uri="{FF2B5EF4-FFF2-40B4-BE49-F238E27FC236}">
                <a16:creationId xmlns:a16="http://schemas.microsoft.com/office/drawing/2014/main" id="{D2DA4DCD-622A-7057-1783-3401FBC0DD95}"/>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52F5E717-65B3-1783-DF2E-37DD4B9FC09D}"/>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302221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93AB-2A7D-7657-620E-4CB5C9AE6ECC}"/>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EC18E2CB-66C1-E341-CF75-5D1D33F64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FBF8D-D6FD-0735-EBA9-A8CB1FE8F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DE33DB8E-0098-E148-6CDE-5AEE6010E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C43AB-9454-2FB9-4730-342E07C5C4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6D12631F-55E3-98C1-B125-A247C272E0DC}"/>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8" name="Footer Placeholder 7">
            <a:extLst>
              <a:ext uri="{FF2B5EF4-FFF2-40B4-BE49-F238E27FC236}">
                <a16:creationId xmlns:a16="http://schemas.microsoft.com/office/drawing/2014/main" id="{A30DAA82-10E5-9727-B948-D4DEBC8E1858}"/>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C75D6511-8FBB-6179-FEC3-DEE3CD3663B6}"/>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266579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83DC-E050-1CAC-75A4-2EAEE5AD8470}"/>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26813727-07B6-1BF4-3BEA-4892BCFC2B80}"/>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4" name="Footer Placeholder 3">
            <a:extLst>
              <a:ext uri="{FF2B5EF4-FFF2-40B4-BE49-F238E27FC236}">
                <a16:creationId xmlns:a16="http://schemas.microsoft.com/office/drawing/2014/main" id="{D384772E-CF2A-1762-43A9-FD0226AF3500}"/>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793AF626-0D69-0580-E524-730910663835}"/>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42962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175EA-E898-194F-8E48-A09F12C7D235}"/>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3" name="Footer Placeholder 2">
            <a:extLst>
              <a:ext uri="{FF2B5EF4-FFF2-40B4-BE49-F238E27FC236}">
                <a16:creationId xmlns:a16="http://schemas.microsoft.com/office/drawing/2014/main" id="{F0CAA251-519B-793A-E8A3-50A253B7BD19}"/>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2D26AD1C-13AF-0175-FC1E-64273392160A}"/>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345477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C1CC-82FD-B984-02D8-F48AD6C05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E2F961E1-90DE-5691-254A-80AF401C4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A5CE81DC-B6AD-C619-CBCC-E612FE9B0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D782B-B2F3-3117-39A3-B0B51D0B0B12}"/>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6" name="Footer Placeholder 5">
            <a:extLst>
              <a:ext uri="{FF2B5EF4-FFF2-40B4-BE49-F238E27FC236}">
                <a16:creationId xmlns:a16="http://schemas.microsoft.com/office/drawing/2014/main" id="{919AAEA6-5F06-41C7-BD57-4ECD2E49EFDE}"/>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82722F7-68D5-C150-6C8B-A322A5593AEA}"/>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309091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4F8E-CC94-E99A-296D-FA1A4C60D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51CC009C-EF29-5C3A-2148-0B87E4863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EF926507-1B92-91B0-C4D7-8686D33AF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4860F-CEE9-9049-F912-9F85E3619C52}"/>
              </a:ext>
            </a:extLst>
          </p:cNvPr>
          <p:cNvSpPr>
            <a:spLocks noGrp="1"/>
          </p:cNvSpPr>
          <p:nvPr>
            <p:ph type="dt" sz="half" idx="10"/>
          </p:nvPr>
        </p:nvSpPr>
        <p:spPr/>
        <p:txBody>
          <a:bodyPr/>
          <a:lstStyle/>
          <a:p>
            <a:fld id="{0E0111F3-7BAE-4FD7-B957-B368AEDDE11B}" type="datetimeFigureOut">
              <a:rPr lang="sr-Latn-RS" smtClean="0"/>
              <a:t>24.10.2023.</a:t>
            </a:fld>
            <a:endParaRPr lang="sr-Latn-RS"/>
          </a:p>
        </p:txBody>
      </p:sp>
      <p:sp>
        <p:nvSpPr>
          <p:cNvPr id="6" name="Footer Placeholder 5">
            <a:extLst>
              <a:ext uri="{FF2B5EF4-FFF2-40B4-BE49-F238E27FC236}">
                <a16:creationId xmlns:a16="http://schemas.microsoft.com/office/drawing/2014/main" id="{E9F1D2D6-77FD-D903-A267-E9408479BB9D}"/>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22E52AF7-5B1B-615D-5844-A44915190B79}"/>
              </a:ext>
            </a:extLst>
          </p:cNvPr>
          <p:cNvSpPr>
            <a:spLocks noGrp="1"/>
          </p:cNvSpPr>
          <p:nvPr>
            <p:ph type="sldNum" sz="quarter" idx="12"/>
          </p:nvPr>
        </p:nvSpPr>
        <p:spPr/>
        <p:txBody>
          <a:bodyPr/>
          <a:lstStyle/>
          <a:p>
            <a:fld id="{83738902-84FB-4FE4-A25B-FC0F3D826096}" type="slidenum">
              <a:rPr lang="sr-Latn-RS" smtClean="0"/>
              <a:t>‹#›</a:t>
            </a:fld>
            <a:endParaRPr lang="sr-Latn-RS"/>
          </a:p>
        </p:txBody>
      </p:sp>
    </p:spTree>
    <p:extLst>
      <p:ext uri="{BB962C8B-B14F-4D97-AF65-F5344CB8AC3E}">
        <p14:creationId xmlns:p14="http://schemas.microsoft.com/office/powerpoint/2010/main" val="59995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A2202-673F-708D-C26D-DE4F6A71C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54279A78-FE2E-151D-C0DB-1D6134089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BEB95D09-A121-2F22-2D3C-04DCB8D68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111F3-7BAE-4FD7-B957-B368AEDDE11B}" type="datetimeFigureOut">
              <a:rPr lang="sr-Latn-RS" smtClean="0"/>
              <a:t>24.10.2023.</a:t>
            </a:fld>
            <a:endParaRPr lang="sr-Latn-RS"/>
          </a:p>
        </p:txBody>
      </p:sp>
      <p:sp>
        <p:nvSpPr>
          <p:cNvPr id="5" name="Footer Placeholder 4">
            <a:extLst>
              <a:ext uri="{FF2B5EF4-FFF2-40B4-BE49-F238E27FC236}">
                <a16:creationId xmlns:a16="http://schemas.microsoft.com/office/drawing/2014/main" id="{C12764FB-A140-31FC-E262-AC938BA65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05424BF9-62B0-7A8D-F540-14F8A671E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38902-84FB-4FE4-A25B-FC0F3D826096}" type="slidenum">
              <a:rPr lang="sr-Latn-RS" smtClean="0"/>
              <a:t>‹#›</a:t>
            </a:fld>
            <a:endParaRPr lang="sr-Latn-RS"/>
          </a:p>
        </p:txBody>
      </p:sp>
    </p:spTree>
    <p:extLst>
      <p:ext uri="{BB962C8B-B14F-4D97-AF65-F5344CB8AC3E}">
        <p14:creationId xmlns:p14="http://schemas.microsoft.com/office/powerpoint/2010/main" val="172120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BC23-B4D4-0413-4285-FE0255C56BC0}"/>
              </a:ext>
            </a:extLst>
          </p:cNvPr>
          <p:cNvSpPr>
            <a:spLocks noGrp="1"/>
          </p:cNvSpPr>
          <p:nvPr>
            <p:ph type="title"/>
          </p:nvPr>
        </p:nvSpPr>
        <p:spPr/>
        <p:txBody>
          <a:bodyPr/>
          <a:lstStyle/>
          <a:p>
            <a:r>
              <a:rPr lang="sr-Cyrl-RS" dirty="0"/>
              <a:t>Квалитет гастрономског производа</a:t>
            </a:r>
            <a:endParaRPr lang="sr-Latn-RS" dirty="0"/>
          </a:p>
        </p:txBody>
      </p:sp>
      <p:sp>
        <p:nvSpPr>
          <p:cNvPr id="3" name="Content Placeholder 2">
            <a:extLst>
              <a:ext uri="{FF2B5EF4-FFF2-40B4-BE49-F238E27FC236}">
                <a16:creationId xmlns:a16="http://schemas.microsoft.com/office/drawing/2014/main" id="{D9111904-353D-347A-6458-E413C6436289}"/>
              </a:ext>
            </a:extLst>
          </p:cNvPr>
          <p:cNvSpPr>
            <a:spLocks noGrp="1"/>
          </p:cNvSpPr>
          <p:nvPr>
            <p:ph idx="1"/>
          </p:nvPr>
        </p:nvSpPr>
        <p:spPr>
          <a:xfrm>
            <a:off x="317242" y="1825625"/>
            <a:ext cx="9078686" cy="4351338"/>
          </a:xfrm>
        </p:spPr>
        <p:txBody>
          <a:bodyPr/>
          <a:lstStyle/>
          <a:p>
            <a:pPr marL="0" indent="0">
              <a:buNone/>
            </a:pPr>
            <a:r>
              <a:rPr lang="sr-Cyrl-RS" sz="3600" dirty="0"/>
              <a:t>Стандардни рецепти (С.Р.)</a:t>
            </a:r>
          </a:p>
          <a:p>
            <a:pPr marL="0" indent="0">
              <a:buNone/>
            </a:pPr>
            <a:r>
              <a:rPr lang="sr-Cyrl-RS" sz="3600" dirty="0"/>
              <a:t>Стандардна спецификација трошкова (С.С.Т.)</a:t>
            </a:r>
          </a:p>
          <a:p>
            <a:pPr marL="0" indent="0">
              <a:buNone/>
            </a:pPr>
            <a:r>
              <a:rPr lang="sr-Cyrl-RS" sz="3600" dirty="0"/>
              <a:t>Стандардни трошкови порције (С.Т.П.)</a:t>
            </a:r>
          </a:p>
          <a:p>
            <a:pPr marL="0" indent="0">
              <a:buNone/>
            </a:pPr>
            <a:r>
              <a:rPr lang="sr-Cyrl-RS" sz="3600" dirty="0"/>
              <a:t>Стандардна величина порције (С.В.П.)</a:t>
            </a:r>
          </a:p>
          <a:p>
            <a:pPr marL="0" indent="0">
              <a:buNone/>
            </a:pPr>
            <a:endParaRPr lang="sr-Cyrl-RS" sz="3600" dirty="0"/>
          </a:p>
          <a:p>
            <a:pPr marL="0" indent="0">
              <a:buNone/>
            </a:pPr>
            <a:endParaRPr lang="sr-Cyrl-RS" dirty="0"/>
          </a:p>
        </p:txBody>
      </p:sp>
      <p:pic>
        <p:nvPicPr>
          <p:cNvPr id="5" name="Picture 4">
            <a:extLst>
              <a:ext uri="{FF2B5EF4-FFF2-40B4-BE49-F238E27FC236}">
                <a16:creationId xmlns:a16="http://schemas.microsoft.com/office/drawing/2014/main" id="{D9911B7D-9E32-EEE5-0389-E31D6466290C}"/>
              </a:ext>
            </a:extLst>
          </p:cNvPr>
          <p:cNvPicPr>
            <a:picLocks noChangeAspect="1"/>
          </p:cNvPicPr>
          <p:nvPr/>
        </p:nvPicPr>
        <p:blipFill>
          <a:blip r:embed="rId2"/>
          <a:stretch>
            <a:fillRect/>
          </a:stretch>
        </p:blipFill>
        <p:spPr>
          <a:xfrm>
            <a:off x="3005227" y="4370547"/>
            <a:ext cx="5677692" cy="2353003"/>
          </a:xfrm>
          <a:prstGeom prst="rect">
            <a:avLst/>
          </a:prstGeom>
        </p:spPr>
      </p:pic>
    </p:spTree>
    <p:extLst>
      <p:ext uri="{BB962C8B-B14F-4D97-AF65-F5344CB8AC3E}">
        <p14:creationId xmlns:p14="http://schemas.microsoft.com/office/powerpoint/2010/main" val="35525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058A-D80D-5AA7-B7FA-E8FC10EE7DB1}"/>
              </a:ext>
            </a:extLst>
          </p:cNvPr>
          <p:cNvSpPr>
            <a:spLocks noGrp="1"/>
          </p:cNvSpPr>
          <p:nvPr>
            <p:ph type="title"/>
          </p:nvPr>
        </p:nvSpPr>
        <p:spPr/>
        <p:txBody>
          <a:bodyPr/>
          <a:lstStyle/>
          <a:p>
            <a:endParaRPr lang="sr-Latn-RS"/>
          </a:p>
        </p:txBody>
      </p:sp>
      <p:pic>
        <p:nvPicPr>
          <p:cNvPr id="4" name="Picture 3" descr="Pet saveta koje odmah treba da primenite u svojoj kuhinji 1">
            <a:extLst>
              <a:ext uri="{FF2B5EF4-FFF2-40B4-BE49-F238E27FC236}">
                <a16:creationId xmlns:a16="http://schemas.microsoft.com/office/drawing/2014/main" id="{F1EB9359-AFB0-BE12-94CC-38B6714967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Content Placeholder 2">
            <a:extLst>
              <a:ext uri="{FF2B5EF4-FFF2-40B4-BE49-F238E27FC236}">
                <a16:creationId xmlns:a16="http://schemas.microsoft.com/office/drawing/2014/main" id="{22B10B4E-7E09-DB81-33D3-D72C8EEE3977}"/>
              </a:ext>
            </a:extLst>
          </p:cNvPr>
          <p:cNvSpPr>
            <a:spLocks noGrp="1"/>
          </p:cNvSpPr>
          <p:nvPr>
            <p:ph idx="1"/>
          </p:nvPr>
        </p:nvSpPr>
        <p:spPr>
          <a:xfrm>
            <a:off x="1090127" y="1097837"/>
            <a:ext cx="10515600" cy="4351338"/>
          </a:xfrm>
        </p:spPr>
        <p:txBody>
          <a:bodyPr>
            <a:normAutofit/>
          </a:bodyPr>
          <a:lstStyle/>
          <a:p>
            <a:pPr marL="0" indent="0">
              <a:buNone/>
            </a:pPr>
            <a:r>
              <a:rPr lang="sr-Cyrl-RS" sz="4800" dirty="0">
                <a:solidFill>
                  <a:srgbClr val="FF0000"/>
                </a:solidFill>
              </a:rPr>
              <a:t>ТЕРМИЧКА ОБРАДА</a:t>
            </a:r>
            <a:r>
              <a:rPr lang="en-US" sz="4800" dirty="0">
                <a:solidFill>
                  <a:srgbClr val="FF0000"/>
                </a:solidFill>
              </a:rPr>
              <a:t> </a:t>
            </a:r>
            <a:r>
              <a:rPr lang="sr-Cyrl-RS" sz="4800" dirty="0">
                <a:solidFill>
                  <a:srgbClr val="FF0000"/>
                </a:solidFill>
              </a:rPr>
              <a:t>НАМИРНИЦА</a:t>
            </a:r>
            <a:endParaRPr lang="sr-Latn-RS" sz="4800" dirty="0">
              <a:solidFill>
                <a:srgbClr val="FF0000"/>
              </a:solidFill>
            </a:endParaRPr>
          </a:p>
        </p:txBody>
      </p:sp>
    </p:spTree>
    <p:extLst>
      <p:ext uri="{BB962C8B-B14F-4D97-AF65-F5344CB8AC3E}">
        <p14:creationId xmlns:p14="http://schemas.microsoft.com/office/powerpoint/2010/main" val="141955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6259-0DB7-CA0C-AB62-F3F5DDF6071A}"/>
              </a:ext>
            </a:extLst>
          </p:cNvPr>
          <p:cNvSpPr>
            <a:spLocks noGrp="1"/>
          </p:cNvSpPr>
          <p:nvPr>
            <p:ph type="title"/>
          </p:nvPr>
        </p:nvSpPr>
        <p:spPr>
          <a:xfrm>
            <a:off x="121298" y="365126"/>
            <a:ext cx="8360230" cy="651911"/>
          </a:xfrm>
          <a:solidFill>
            <a:schemeClr val="accent2">
              <a:lumMod val="60000"/>
              <a:lumOff val="40000"/>
            </a:schemeClr>
          </a:solidFill>
          <a:ln>
            <a:solidFill>
              <a:schemeClr val="accent2">
                <a:lumMod val="60000"/>
                <a:lumOff val="40000"/>
              </a:schemeClr>
            </a:solidFill>
          </a:ln>
        </p:spPr>
        <p:txBody>
          <a:bodyPr>
            <a:normAutofit fontScale="90000"/>
          </a:bodyPr>
          <a:lstStyle/>
          <a:p>
            <a:r>
              <a:rPr lang="sr-Cyrl-RS" dirty="0"/>
              <a:t>ТЕРМИЧКА ОБРАДА</a:t>
            </a:r>
            <a:r>
              <a:rPr lang="en-US" dirty="0"/>
              <a:t> </a:t>
            </a:r>
            <a:r>
              <a:rPr lang="sr-Cyrl-RS" dirty="0"/>
              <a:t>НАМИРНИЦА</a:t>
            </a:r>
            <a:endParaRPr lang="sr-Latn-RS" dirty="0"/>
          </a:p>
        </p:txBody>
      </p:sp>
      <p:sp>
        <p:nvSpPr>
          <p:cNvPr id="3" name="Content Placeholder 2">
            <a:extLst>
              <a:ext uri="{FF2B5EF4-FFF2-40B4-BE49-F238E27FC236}">
                <a16:creationId xmlns:a16="http://schemas.microsoft.com/office/drawing/2014/main" id="{2CF86615-5A1A-0980-9827-E9F4AB19B6D1}"/>
              </a:ext>
            </a:extLst>
          </p:cNvPr>
          <p:cNvSpPr>
            <a:spLocks noGrp="1"/>
          </p:cNvSpPr>
          <p:nvPr>
            <p:ph idx="1"/>
          </p:nvPr>
        </p:nvSpPr>
        <p:spPr>
          <a:xfrm>
            <a:off x="121298" y="1017037"/>
            <a:ext cx="8360229" cy="5570577"/>
          </a:xfrm>
          <a:solidFill>
            <a:schemeClr val="accent2">
              <a:lumMod val="20000"/>
              <a:lumOff val="80000"/>
            </a:schemeClr>
          </a:solidFill>
          <a:ln>
            <a:solidFill>
              <a:schemeClr val="accent2">
                <a:lumMod val="20000"/>
                <a:lumOff val="80000"/>
              </a:schemeClr>
            </a:solidFill>
          </a:ln>
        </p:spPr>
        <p:txBody>
          <a:bodyPr>
            <a:noAutofit/>
          </a:bodyPr>
          <a:lstStyle/>
          <a:p>
            <a:r>
              <a:rPr lang="ru-RU" sz="3300" dirty="0"/>
              <a:t>Мења се хемијски састав,</a:t>
            </a:r>
            <a:r>
              <a:rPr lang="en-US" sz="3300" dirty="0"/>
              <a:t> </a:t>
            </a:r>
            <a:r>
              <a:rPr lang="ru-RU" sz="3300" dirty="0"/>
              <a:t>физичке и органолептичке особине намирница.</a:t>
            </a:r>
          </a:p>
          <a:p>
            <a:pPr marL="0" indent="0">
              <a:buNone/>
            </a:pPr>
            <a:r>
              <a:rPr lang="sr-Cyrl-RS" sz="1800" b="1" kern="0" dirty="0">
                <a:effectLst/>
                <a:latin typeface="Times New Roman" panose="02020603050405020304" pitchFamily="18" charset="0"/>
                <a:ea typeface="Times New Roman" panose="02020603050405020304" pitchFamily="18" charset="0"/>
              </a:rPr>
              <a:t>	</a:t>
            </a:r>
            <a:r>
              <a:rPr lang="sr-Latn-RS" b="1" kern="0" dirty="0">
                <a:effectLst/>
                <a:latin typeface="Times New Roman" panose="02020603050405020304" pitchFamily="18" charset="0"/>
                <a:ea typeface="Times New Roman" panose="02020603050405020304" pitchFamily="18" charset="0"/>
              </a:rPr>
              <a:t>Maillard</a:t>
            </a:r>
            <a:r>
              <a:rPr lang="sr-Cyrl-RS" b="1" kern="0" dirty="0">
                <a:effectLst/>
                <a:latin typeface="Times New Roman" panose="02020603050405020304" pitchFamily="18" charset="0"/>
                <a:ea typeface="Times New Roman" panose="02020603050405020304" pitchFamily="18" charset="0"/>
              </a:rPr>
              <a:t>- ова реакција</a:t>
            </a:r>
          </a:p>
          <a:p>
            <a:pPr marL="0" indent="0">
              <a:buNone/>
            </a:pPr>
            <a:r>
              <a:rPr lang="sr-Cyrl-RS" b="1" kern="0" dirty="0">
                <a:latin typeface="Times New Roman" panose="02020603050405020304" pitchFamily="18" charset="0"/>
              </a:rPr>
              <a:t>	Реакција карамелизације</a:t>
            </a:r>
            <a:r>
              <a:rPr lang="ru-RU" dirty="0"/>
              <a:t> </a:t>
            </a:r>
            <a:endParaRPr lang="en-US" dirty="0"/>
          </a:p>
          <a:p>
            <a:r>
              <a:rPr lang="ru-RU" sz="3300" dirty="0"/>
              <a:t>Деловањем топлоте намирнице постају мекше. </a:t>
            </a:r>
            <a:endParaRPr lang="en-US" sz="3300" dirty="0"/>
          </a:p>
          <a:p>
            <a:r>
              <a:rPr lang="ru-RU" sz="3300" dirty="0"/>
              <a:t>Термички</a:t>
            </a:r>
            <a:r>
              <a:rPr lang="en-US" sz="3300" dirty="0"/>
              <a:t> </a:t>
            </a:r>
            <a:r>
              <a:rPr lang="ru-RU" sz="3300" dirty="0"/>
              <a:t>обрађене намирнице са здравственог аспекта су безбедне, </a:t>
            </a:r>
          </a:p>
          <a:p>
            <a:endParaRPr lang="en-US" sz="3300" dirty="0"/>
          </a:p>
        </p:txBody>
      </p:sp>
      <p:pic>
        <p:nvPicPr>
          <p:cNvPr id="7" name="Picture 6">
            <a:extLst>
              <a:ext uri="{FF2B5EF4-FFF2-40B4-BE49-F238E27FC236}">
                <a16:creationId xmlns:a16="http://schemas.microsoft.com/office/drawing/2014/main" id="{F7E8156E-5EF5-AA59-34D1-71440A009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77" y="2792361"/>
            <a:ext cx="5316210" cy="39339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369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BE1D-418E-F6A2-E8B4-43734A200C47}"/>
              </a:ext>
            </a:extLst>
          </p:cNvPr>
          <p:cNvSpPr>
            <a:spLocks noGrp="1"/>
          </p:cNvSpPr>
          <p:nvPr>
            <p:ph type="title"/>
          </p:nvPr>
        </p:nvSpPr>
        <p:spPr>
          <a:xfrm>
            <a:off x="838200" y="365125"/>
            <a:ext cx="10515600" cy="913169"/>
          </a:xfrm>
        </p:spPr>
        <p:txBody>
          <a:bodyPr/>
          <a:lstStyle/>
          <a:p>
            <a:r>
              <a:rPr lang="ru-RU" sz="4400" dirty="0"/>
              <a:t>Промене изазване деловањем топлоте</a:t>
            </a:r>
            <a:endParaRPr lang="sr-Latn-RS" dirty="0"/>
          </a:p>
        </p:txBody>
      </p:sp>
      <p:sp>
        <p:nvSpPr>
          <p:cNvPr id="3" name="Content Placeholder 2">
            <a:extLst>
              <a:ext uri="{FF2B5EF4-FFF2-40B4-BE49-F238E27FC236}">
                <a16:creationId xmlns:a16="http://schemas.microsoft.com/office/drawing/2014/main" id="{056B6A86-CF27-63DE-590E-71997637EA2A}"/>
              </a:ext>
            </a:extLst>
          </p:cNvPr>
          <p:cNvSpPr>
            <a:spLocks noGrp="1"/>
          </p:cNvSpPr>
          <p:nvPr>
            <p:ph idx="1"/>
          </p:nvPr>
        </p:nvSpPr>
        <p:spPr>
          <a:xfrm>
            <a:off x="186613" y="1502229"/>
            <a:ext cx="5909388" cy="5150498"/>
          </a:xfrm>
        </p:spPr>
        <p:txBody>
          <a:bodyPr>
            <a:normAutofit/>
          </a:bodyPr>
          <a:lstStyle/>
          <a:p>
            <a:r>
              <a:rPr lang="ru-RU" sz="3200" dirty="0"/>
              <a:t>Прекид свих животних процеса, </a:t>
            </a:r>
          </a:p>
          <a:p>
            <a:r>
              <a:rPr lang="ru-RU" sz="3200" dirty="0"/>
              <a:t>Промена текстуре, </a:t>
            </a:r>
          </a:p>
          <a:p>
            <a:r>
              <a:rPr lang="ru-RU" sz="3200" dirty="0"/>
              <a:t>Способност везивања воде, </a:t>
            </a:r>
          </a:p>
          <a:p>
            <a:r>
              <a:rPr lang="ru-RU" sz="3200" dirty="0"/>
              <a:t>Промена боје, </a:t>
            </a:r>
            <a:endParaRPr lang="ru-RU" sz="2800" dirty="0"/>
          </a:p>
          <a:p>
            <a:r>
              <a:rPr lang="ru-RU" sz="3200" dirty="0"/>
              <a:t>Промена укуса, </a:t>
            </a:r>
          </a:p>
          <a:p>
            <a:pPr lvl="1"/>
            <a:r>
              <a:rPr lang="ru-RU" sz="2800" dirty="0"/>
              <a:t>Концентрација</a:t>
            </a:r>
          </a:p>
          <a:p>
            <a:pPr lvl="1"/>
            <a:r>
              <a:rPr lang="ru-RU" sz="2800" dirty="0"/>
              <a:t>Експанзија </a:t>
            </a:r>
          </a:p>
          <a:p>
            <a:r>
              <a:rPr lang="ru-RU" sz="3200" dirty="0"/>
              <a:t>Промена мириса.</a:t>
            </a:r>
            <a:endParaRPr lang="sr-Latn-RS" sz="3200" dirty="0"/>
          </a:p>
        </p:txBody>
      </p:sp>
      <p:pic>
        <p:nvPicPr>
          <p:cNvPr id="4" name="Picture 3">
            <a:extLst>
              <a:ext uri="{FF2B5EF4-FFF2-40B4-BE49-F238E27FC236}">
                <a16:creationId xmlns:a16="http://schemas.microsoft.com/office/drawing/2014/main" id="{1821AD80-CB07-A467-9BDA-C5B6EC82F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792187"/>
            <a:ext cx="6705600" cy="3860540"/>
          </a:xfrm>
          <a:prstGeom prst="rect">
            <a:avLst/>
          </a:prstGeom>
        </p:spPr>
      </p:pic>
    </p:spTree>
    <p:extLst>
      <p:ext uri="{BB962C8B-B14F-4D97-AF65-F5344CB8AC3E}">
        <p14:creationId xmlns:p14="http://schemas.microsoft.com/office/powerpoint/2010/main" val="214861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660C0-3294-E233-A4C1-6D6BAE8DF34E}"/>
              </a:ext>
            </a:extLst>
          </p:cNvPr>
          <p:cNvSpPr>
            <a:spLocks noGrp="1"/>
          </p:cNvSpPr>
          <p:nvPr>
            <p:ph idx="1"/>
          </p:nvPr>
        </p:nvSpPr>
        <p:spPr>
          <a:xfrm>
            <a:off x="157316" y="294968"/>
            <a:ext cx="11818374" cy="6390967"/>
          </a:xfrm>
        </p:spPr>
        <p:txBody>
          <a:bodyPr>
            <a:normAutofit/>
          </a:bodyPr>
          <a:lstStyle/>
          <a:p>
            <a:pPr algn="just"/>
            <a:r>
              <a:rPr lang="ru-RU" sz="3200" dirty="0"/>
              <a:t>Гастрономска вештина развила је многе методе да би сачувала све изражене</a:t>
            </a:r>
            <a:r>
              <a:rPr lang="en-US" sz="3200" dirty="0"/>
              <a:t> </a:t>
            </a:r>
            <a:r>
              <a:rPr lang="ru-RU" sz="3200" dirty="0"/>
              <a:t>мирисне и укусне материје које се налазе у животним намирницама. </a:t>
            </a:r>
            <a:endParaRPr lang="en-US" sz="3200" dirty="0"/>
          </a:p>
          <a:p>
            <a:pPr algn="just"/>
            <a:r>
              <a:rPr lang="ru-RU" sz="3200" dirty="0"/>
              <a:t>Неправилном и</a:t>
            </a:r>
            <a:r>
              <a:rPr lang="en-US" sz="3200" dirty="0"/>
              <a:t> </a:t>
            </a:r>
            <a:r>
              <a:rPr lang="ru-RU" sz="3200" dirty="0"/>
              <a:t>неодговарајућом термичком обрадом, настају непожељне промене, које могу потпуно</a:t>
            </a:r>
            <a:r>
              <a:rPr lang="en-US" sz="3200" dirty="0"/>
              <a:t> </a:t>
            </a:r>
            <a:r>
              <a:rPr lang="ru-RU" sz="3200" dirty="0"/>
              <a:t>уништити биолошки пуновредне састојке намирница. </a:t>
            </a:r>
          </a:p>
          <a:p>
            <a:pPr algn="just"/>
            <a:r>
              <a:rPr lang="ru-RU" sz="3200" dirty="0"/>
              <a:t>Највеће губитке, приликом термичке браде, проузрокују вода и ваздух. Вода издваја из намирница разне хранљиве и екстрактивне материје, а кисеоник, који се налази у ваздуху, врши оксидацију састојака.</a:t>
            </a:r>
          </a:p>
          <a:p>
            <a:r>
              <a:rPr lang="ru-RU" sz="3200" dirty="0"/>
              <a:t>Приликом термичке обраде, утицај воде, ваздуха, светлости и топлоте би требало</a:t>
            </a:r>
            <a:r>
              <a:rPr lang="en-US" sz="3200" dirty="0"/>
              <a:t> </a:t>
            </a:r>
            <a:r>
              <a:rPr lang="ru-RU" sz="3200" dirty="0"/>
              <a:t>ограничити на најмању меру.</a:t>
            </a:r>
            <a:endParaRPr lang="sr-Latn-RS" sz="3200" dirty="0"/>
          </a:p>
        </p:txBody>
      </p:sp>
    </p:spTree>
    <p:extLst>
      <p:ext uri="{BB962C8B-B14F-4D97-AF65-F5344CB8AC3E}">
        <p14:creationId xmlns:p14="http://schemas.microsoft.com/office/powerpoint/2010/main" val="165519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7353-AE61-815F-D2E5-42349583F4C9}"/>
              </a:ext>
            </a:extLst>
          </p:cNvPr>
          <p:cNvSpPr>
            <a:spLocks noGrp="1"/>
          </p:cNvSpPr>
          <p:nvPr>
            <p:ph type="title"/>
          </p:nvPr>
        </p:nvSpPr>
        <p:spPr/>
        <p:txBody>
          <a:bodyPr/>
          <a:lstStyle/>
          <a:p>
            <a:r>
              <a:rPr lang="sr-Cyrl-RS" dirty="0"/>
              <a:t>Пренос топлоте</a:t>
            </a:r>
            <a:endParaRPr lang="sr-Latn-RS" dirty="0"/>
          </a:p>
        </p:txBody>
      </p:sp>
      <p:sp>
        <p:nvSpPr>
          <p:cNvPr id="3" name="Content Placeholder 2">
            <a:extLst>
              <a:ext uri="{FF2B5EF4-FFF2-40B4-BE49-F238E27FC236}">
                <a16:creationId xmlns:a16="http://schemas.microsoft.com/office/drawing/2014/main" id="{C181485B-F0D0-875D-E79D-F9D90C5368E4}"/>
              </a:ext>
            </a:extLst>
          </p:cNvPr>
          <p:cNvSpPr>
            <a:spLocks noGrp="1"/>
          </p:cNvSpPr>
          <p:nvPr>
            <p:ph idx="1"/>
          </p:nvPr>
        </p:nvSpPr>
        <p:spPr>
          <a:xfrm>
            <a:off x="65315" y="1825625"/>
            <a:ext cx="11288486" cy="4667250"/>
          </a:xfrm>
        </p:spPr>
        <p:txBody>
          <a:bodyPr/>
          <a:lstStyle/>
          <a:p>
            <a:r>
              <a:rPr lang="sr-Cyrl-RS" sz="3600" dirty="0"/>
              <a:t>Струјање (конвекција)</a:t>
            </a:r>
          </a:p>
          <a:p>
            <a:r>
              <a:rPr lang="sr-Cyrl-RS" sz="3600" dirty="0"/>
              <a:t>Провођење (кондукција)</a:t>
            </a:r>
          </a:p>
          <a:p>
            <a:r>
              <a:rPr lang="sr-Cyrl-RS" sz="3600" dirty="0"/>
              <a:t>Радијација (зрачење)</a:t>
            </a:r>
          </a:p>
          <a:p>
            <a:endParaRPr lang="sr-Latn-RS" dirty="0"/>
          </a:p>
        </p:txBody>
      </p:sp>
      <p:pic>
        <p:nvPicPr>
          <p:cNvPr id="6" name="Picture 5" descr="Količina toplote – Agora">
            <a:extLst>
              <a:ext uri="{FF2B5EF4-FFF2-40B4-BE49-F238E27FC236}">
                <a16:creationId xmlns:a16="http://schemas.microsoft.com/office/drawing/2014/main" id="{FE7EDFD8-DD81-4F3B-1718-3269E0A33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1163" y="1584261"/>
            <a:ext cx="6695153" cy="4667249"/>
          </a:xfrm>
          <a:prstGeom prst="rect">
            <a:avLst/>
          </a:prstGeom>
          <a:noFill/>
          <a:ln>
            <a:noFill/>
          </a:ln>
        </p:spPr>
      </p:pic>
    </p:spTree>
    <p:extLst>
      <p:ext uri="{BB962C8B-B14F-4D97-AF65-F5344CB8AC3E}">
        <p14:creationId xmlns:p14="http://schemas.microsoft.com/office/powerpoint/2010/main" val="97210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F98F-A386-30B4-B9AF-0BF75A14A473}"/>
              </a:ext>
            </a:extLst>
          </p:cNvPr>
          <p:cNvSpPr>
            <a:spLocks noGrp="1"/>
          </p:cNvSpPr>
          <p:nvPr>
            <p:ph type="title"/>
          </p:nvPr>
        </p:nvSpPr>
        <p:spPr>
          <a:xfrm>
            <a:off x="838200" y="365125"/>
            <a:ext cx="10515600" cy="913069"/>
          </a:xfrm>
        </p:spPr>
        <p:txBody>
          <a:bodyPr/>
          <a:lstStyle/>
          <a:p>
            <a:r>
              <a:rPr lang="sr-Cyrl-RS" dirty="0"/>
              <a:t>Пренос топлоте</a:t>
            </a:r>
            <a:endParaRPr lang="sr-Latn-RS" dirty="0"/>
          </a:p>
        </p:txBody>
      </p:sp>
      <p:sp>
        <p:nvSpPr>
          <p:cNvPr id="3" name="Content Placeholder 2">
            <a:extLst>
              <a:ext uri="{FF2B5EF4-FFF2-40B4-BE49-F238E27FC236}">
                <a16:creationId xmlns:a16="http://schemas.microsoft.com/office/drawing/2014/main" id="{F1324763-3416-12C7-663F-10ED72836F5A}"/>
              </a:ext>
            </a:extLst>
          </p:cNvPr>
          <p:cNvSpPr>
            <a:spLocks noGrp="1"/>
          </p:cNvSpPr>
          <p:nvPr>
            <p:ph idx="1"/>
          </p:nvPr>
        </p:nvSpPr>
        <p:spPr>
          <a:xfrm>
            <a:off x="127819" y="1465006"/>
            <a:ext cx="11877368" cy="5250426"/>
          </a:xfrm>
        </p:spPr>
        <p:txBody>
          <a:bodyPr>
            <a:normAutofit/>
          </a:bodyPr>
          <a:lstStyle/>
          <a:p>
            <a:r>
              <a:rPr lang="ru-RU" sz="3200" dirty="0"/>
              <a:t>вода, масноћа, ваздух, микроталасни зраци</a:t>
            </a:r>
          </a:p>
          <a:p>
            <a:r>
              <a:rPr lang="ru-RU" sz="3200" dirty="0"/>
              <a:t> Према преносиоцима топлоте који делују на намирницу, разликујемо неколико технолошких поступака и то:</a:t>
            </a:r>
          </a:p>
          <a:p>
            <a:pPr marL="0" indent="0">
              <a:buNone/>
            </a:pPr>
            <a:r>
              <a:rPr lang="ru-RU" sz="3200" dirty="0"/>
              <a:t>◆ Термичка обрада намирница у воденој средини и воденој пари;</a:t>
            </a:r>
          </a:p>
          <a:p>
            <a:pPr marL="0" indent="0">
              <a:buNone/>
            </a:pPr>
            <a:r>
              <a:rPr lang="ru-RU" sz="3200" dirty="0"/>
              <a:t>◆ Термичка обрада намирница у масноћи;</a:t>
            </a:r>
          </a:p>
          <a:p>
            <a:pPr marL="0" indent="0">
              <a:buNone/>
            </a:pPr>
            <a:r>
              <a:rPr lang="ru-RU" sz="3200" dirty="0"/>
              <a:t>◆ Сува термичка обрада (без воде и масноће);</a:t>
            </a:r>
          </a:p>
          <a:p>
            <a:pPr marL="0" indent="0">
              <a:buNone/>
            </a:pPr>
            <a:r>
              <a:rPr lang="ru-RU" sz="3200" dirty="0"/>
              <a:t>◆ Печење намирница у микроталасним пећницама;</a:t>
            </a:r>
          </a:p>
          <a:p>
            <a:pPr marL="0" indent="0">
              <a:buNone/>
            </a:pPr>
            <a:r>
              <a:rPr lang="ru-RU" sz="3200" dirty="0"/>
              <a:t>◆ Комбинована термика обрада намирница</a:t>
            </a:r>
            <a:endParaRPr lang="sr-Latn-RS" sz="3200" dirty="0"/>
          </a:p>
        </p:txBody>
      </p:sp>
      <p:pic>
        <p:nvPicPr>
          <p:cNvPr id="5" name="Picture 4">
            <a:extLst>
              <a:ext uri="{FF2B5EF4-FFF2-40B4-BE49-F238E27FC236}">
                <a16:creationId xmlns:a16="http://schemas.microsoft.com/office/drawing/2014/main" id="{AFF68B9D-C8F2-2ABF-8FEE-DE28EF4AD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12" y="3818300"/>
            <a:ext cx="2815765" cy="2815765"/>
          </a:xfrm>
          <a:prstGeom prst="rect">
            <a:avLst/>
          </a:prstGeom>
        </p:spPr>
      </p:pic>
    </p:spTree>
    <p:extLst>
      <p:ext uri="{BB962C8B-B14F-4D97-AF65-F5344CB8AC3E}">
        <p14:creationId xmlns:p14="http://schemas.microsoft.com/office/powerpoint/2010/main" val="106266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C5DF-CA70-C15E-D1AC-5567C8EE385E}"/>
              </a:ext>
            </a:extLst>
          </p:cNvPr>
          <p:cNvSpPr>
            <a:spLocks noGrp="1"/>
          </p:cNvSpPr>
          <p:nvPr>
            <p:ph type="title"/>
          </p:nvPr>
        </p:nvSpPr>
        <p:spPr>
          <a:xfrm>
            <a:off x="147483" y="365125"/>
            <a:ext cx="11710219" cy="1325563"/>
          </a:xfrm>
        </p:spPr>
        <p:txBody>
          <a:bodyPr>
            <a:normAutofit/>
          </a:bodyPr>
          <a:lstStyle/>
          <a:p>
            <a:pPr algn="ctr"/>
            <a:r>
              <a:rPr lang="ru-RU" sz="4000" dirty="0"/>
              <a:t>ТЕРМИЧКА ОБРАДА НАМИРНИЦА У ВОДЕНОЈ СРЕДИНИ И ПАРИ</a:t>
            </a:r>
            <a:endParaRPr lang="sr-Latn-RS" sz="4000" dirty="0"/>
          </a:p>
        </p:txBody>
      </p:sp>
      <p:pic>
        <p:nvPicPr>
          <p:cNvPr id="5" name="Picture 4">
            <a:extLst>
              <a:ext uri="{FF2B5EF4-FFF2-40B4-BE49-F238E27FC236}">
                <a16:creationId xmlns:a16="http://schemas.microsoft.com/office/drawing/2014/main" id="{654B5827-B6E2-E339-E19F-34B24DA14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855"/>
            <a:ext cx="12192000" cy="6933855"/>
          </a:xfrm>
          <a:prstGeom prst="rect">
            <a:avLst/>
          </a:prstGeom>
        </p:spPr>
      </p:pic>
      <p:sp>
        <p:nvSpPr>
          <p:cNvPr id="3" name="Content Placeholder 2">
            <a:extLst>
              <a:ext uri="{FF2B5EF4-FFF2-40B4-BE49-F238E27FC236}">
                <a16:creationId xmlns:a16="http://schemas.microsoft.com/office/drawing/2014/main" id="{B0373D1C-95EC-CB1E-6F46-A8F1B25736F4}"/>
              </a:ext>
            </a:extLst>
          </p:cNvPr>
          <p:cNvSpPr>
            <a:spLocks noGrp="1"/>
          </p:cNvSpPr>
          <p:nvPr>
            <p:ph idx="1"/>
          </p:nvPr>
        </p:nvSpPr>
        <p:spPr>
          <a:xfrm>
            <a:off x="147483" y="1825625"/>
            <a:ext cx="11857704" cy="4899640"/>
          </a:xfrm>
        </p:spPr>
        <p:txBody>
          <a:bodyPr>
            <a:normAutofit/>
          </a:bodyPr>
          <a:lstStyle/>
          <a:p>
            <a:pPr marL="0" indent="0">
              <a:buNone/>
            </a:pPr>
            <a:r>
              <a:rPr lang="ru-RU" sz="3600" b="1" dirty="0">
                <a:solidFill>
                  <a:srgbClr val="FF0000"/>
                </a:solidFill>
              </a:rPr>
              <a:t>Термичка обрада намирница у води и воденој пари обухвата следеће методе термичких обрада:</a:t>
            </a:r>
          </a:p>
          <a:p>
            <a:pPr marL="0" indent="0">
              <a:buNone/>
            </a:pPr>
            <a:endParaRPr lang="ru-RU" sz="3600" b="1" dirty="0">
              <a:solidFill>
                <a:srgbClr val="FF0000"/>
              </a:solidFill>
            </a:endParaRPr>
          </a:p>
          <a:p>
            <a:pPr marL="0" indent="0">
              <a:buNone/>
            </a:pPr>
            <a:r>
              <a:rPr lang="ru-RU" sz="3600" b="1" dirty="0">
                <a:solidFill>
                  <a:srgbClr val="FF0000"/>
                </a:solidFill>
              </a:rPr>
              <a:t>a) Кување намирница у води</a:t>
            </a:r>
          </a:p>
          <a:p>
            <a:pPr marL="0" indent="0">
              <a:buNone/>
            </a:pPr>
            <a:r>
              <a:rPr lang="ru-RU" sz="3600" b="1" dirty="0">
                <a:solidFill>
                  <a:srgbClr val="FF0000"/>
                </a:solidFill>
              </a:rPr>
              <a:t>б) Кување намирница у пари</a:t>
            </a:r>
          </a:p>
          <a:p>
            <a:pPr marL="0" indent="0">
              <a:buNone/>
            </a:pPr>
            <a:r>
              <a:rPr lang="ru-RU" sz="3600" b="1" dirty="0">
                <a:solidFill>
                  <a:srgbClr val="FF0000"/>
                </a:solidFill>
              </a:rPr>
              <a:t>в) Бланширање намирница у води или воденој пари</a:t>
            </a:r>
          </a:p>
          <a:p>
            <a:pPr marL="0" indent="0">
              <a:buNone/>
            </a:pPr>
            <a:r>
              <a:rPr lang="ru-RU" sz="3600" b="1" dirty="0">
                <a:solidFill>
                  <a:srgbClr val="FF0000"/>
                </a:solidFill>
              </a:rPr>
              <a:t>г) Поширање намирница</a:t>
            </a:r>
            <a:endParaRPr lang="sr-Latn-RS" sz="3600" b="1" dirty="0">
              <a:solidFill>
                <a:srgbClr val="FF0000"/>
              </a:solidFill>
            </a:endParaRPr>
          </a:p>
        </p:txBody>
      </p:sp>
    </p:spTree>
    <p:extLst>
      <p:ext uri="{BB962C8B-B14F-4D97-AF65-F5344CB8AC3E}">
        <p14:creationId xmlns:p14="http://schemas.microsoft.com/office/powerpoint/2010/main" val="204553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D9EC-6221-7C2B-5AA1-75686275B0A3}"/>
              </a:ext>
            </a:extLst>
          </p:cNvPr>
          <p:cNvSpPr>
            <a:spLocks noGrp="1"/>
          </p:cNvSpPr>
          <p:nvPr>
            <p:ph type="title"/>
          </p:nvPr>
        </p:nvSpPr>
        <p:spPr>
          <a:xfrm>
            <a:off x="838200" y="365126"/>
            <a:ext cx="10515600" cy="866516"/>
          </a:xfrm>
        </p:spPr>
        <p:txBody>
          <a:bodyPr/>
          <a:lstStyle/>
          <a:p>
            <a:r>
              <a:rPr lang="sr-Cyrl-RS" dirty="0"/>
              <a:t>КУВАЊЕ НАМИРНИЦА У ВОДИ</a:t>
            </a:r>
            <a:endParaRPr lang="sr-Latn-RS" dirty="0"/>
          </a:p>
        </p:txBody>
      </p:sp>
      <p:sp>
        <p:nvSpPr>
          <p:cNvPr id="3" name="Content Placeholder 2">
            <a:extLst>
              <a:ext uri="{FF2B5EF4-FFF2-40B4-BE49-F238E27FC236}">
                <a16:creationId xmlns:a16="http://schemas.microsoft.com/office/drawing/2014/main" id="{59A801B1-79B4-EFBD-A9D2-5C70C3A8A74B}"/>
              </a:ext>
            </a:extLst>
          </p:cNvPr>
          <p:cNvSpPr>
            <a:spLocks noGrp="1"/>
          </p:cNvSpPr>
          <p:nvPr>
            <p:ph idx="1"/>
          </p:nvPr>
        </p:nvSpPr>
        <p:spPr>
          <a:xfrm>
            <a:off x="130629" y="1483567"/>
            <a:ext cx="12061371" cy="5141168"/>
          </a:xfrm>
        </p:spPr>
        <p:txBody>
          <a:bodyPr>
            <a:normAutofit fontScale="92500" lnSpcReduction="10000"/>
          </a:bodyPr>
          <a:lstStyle/>
          <a:p>
            <a:r>
              <a:rPr lang="ru-RU" dirty="0"/>
              <a:t>Намирнице се најчешће кувају у води. При нормалном атмосферском притиску, температура воде приликом кувања износи 100 ◦</a:t>
            </a:r>
            <a:r>
              <a:rPr lang="sr-Latn-RS" dirty="0"/>
              <a:t>C</a:t>
            </a:r>
            <a:r>
              <a:rPr lang="ru-RU" dirty="0"/>
              <a:t>. У затвореној посуди се развија и пара због које се повећава притисак. </a:t>
            </a:r>
          </a:p>
          <a:p>
            <a:r>
              <a:rPr lang="ru-RU" dirty="0"/>
              <a:t>Приликом кувања меса у води беланчевине се згрушавају. </a:t>
            </a:r>
          </a:p>
          <a:p>
            <a:r>
              <a:rPr lang="ru-RU" dirty="0"/>
              <a:t>Ако ставимо месо у хладну или млаку воду, тада ће пре згрушавања део беланчевина из меса прећи у воду у којој се кува месо. На површини посуде са бујоном појавиће се сива пена. То значи да масноћа из намирница која се кува прелази у кипућу воду, тј. плива на површини. </a:t>
            </a:r>
          </a:p>
          <a:p>
            <a:r>
              <a:rPr lang="ru-RU" dirty="0"/>
              <a:t>Ређе се догађа да се кувањем у води из меса испере сва масноћа, јер је месо често проткано слојевима масноће који остају у њему. </a:t>
            </a:r>
          </a:p>
          <a:p>
            <a:r>
              <a:rPr lang="ru-RU" dirty="0"/>
              <a:t>Витамини осетљиви на високе температуре и витамини растворљиви у води, кувањем се уништавају или се њихова биолошка вредност смањује. Кратко деловање високе температуре је мање штетно од дужег деловања умерено високе температуре.</a:t>
            </a:r>
            <a:endParaRPr lang="sr-Latn-RS" dirty="0"/>
          </a:p>
        </p:txBody>
      </p:sp>
    </p:spTree>
    <p:extLst>
      <p:ext uri="{BB962C8B-B14F-4D97-AF65-F5344CB8AC3E}">
        <p14:creationId xmlns:p14="http://schemas.microsoft.com/office/powerpoint/2010/main" val="88520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4D68-67B9-D550-EF8B-713417178748}"/>
              </a:ext>
            </a:extLst>
          </p:cNvPr>
          <p:cNvSpPr>
            <a:spLocks noGrp="1"/>
          </p:cNvSpPr>
          <p:nvPr>
            <p:ph type="title"/>
          </p:nvPr>
        </p:nvSpPr>
        <p:spPr>
          <a:xfrm>
            <a:off x="838200" y="365125"/>
            <a:ext cx="10515600" cy="819863"/>
          </a:xfrm>
        </p:spPr>
        <p:txBody>
          <a:bodyPr/>
          <a:lstStyle/>
          <a:p>
            <a:r>
              <a:rPr lang="sr-Cyrl-RS" dirty="0"/>
              <a:t>КУВАЊЕ НАМИРНИЦА У ПАРИ</a:t>
            </a:r>
            <a:endParaRPr lang="sr-Latn-RS" dirty="0"/>
          </a:p>
        </p:txBody>
      </p:sp>
      <p:sp>
        <p:nvSpPr>
          <p:cNvPr id="3" name="Content Placeholder 2">
            <a:extLst>
              <a:ext uri="{FF2B5EF4-FFF2-40B4-BE49-F238E27FC236}">
                <a16:creationId xmlns:a16="http://schemas.microsoft.com/office/drawing/2014/main" id="{F2F0B991-6E5F-D2D0-7156-8DE221513810}"/>
              </a:ext>
            </a:extLst>
          </p:cNvPr>
          <p:cNvSpPr>
            <a:spLocks noGrp="1"/>
          </p:cNvSpPr>
          <p:nvPr>
            <p:ph idx="1"/>
          </p:nvPr>
        </p:nvSpPr>
        <p:spPr>
          <a:xfrm>
            <a:off x="251927" y="1586204"/>
            <a:ext cx="11803224" cy="5271796"/>
          </a:xfrm>
        </p:spPr>
        <p:txBody>
          <a:bodyPr>
            <a:normAutofit/>
          </a:bodyPr>
          <a:lstStyle/>
          <a:p>
            <a:r>
              <a:rPr lang="sr-Cyrl-RS" dirty="0"/>
              <a:t>Н</a:t>
            </a:r>
            <a:r>
              <a:rPr lang="ru-RU" dirty="0"/>
              <a:t>амирнице се кувају у воденој пари, а да се при томе из намирница не испира ништа осим масти. </a:t>
            </a:r>
          </a:p>
          <a:p>
            <a:r>
              <a:rPr lang="ru-RU" dirty="0"/>
              <a:t>Беланчевине се згрушавају, шећер и минералне соли остају у намирници, а маст се отапа </a:t>
            </a:r>
          </a:p>
          <a:p>
            <a:r>
              <a:rPr lang="ru-RU" dirty="0"/>
              <a:t>Кувањем у пари много се боље чува биолошка вредност намирница.</a:t>
            </a:r>
          </a:p>
          <a:p>
            <a:r>
              <a:rPr lang="ru-RU" dirty="0"/>
              <a:t>Кувањем у воденој пари могу се припремити следеће намирнице: кукуруз у клипу, шпаргле, зеље, артичоке, мршаво месо и рибе, сос холандез, пундиг од ораха, кување ројала на пари, кување житарица и друго. </a:t>
            </a:r>
          </a:p>
          <a:p>
            <a:r>
              <a:rPr lang="ru-RU" dirty="0"/>
              <a:t>Не препоручује се кување воћа у воденој пари, јер би воћни сок, услед деловања високе температуре исцурио, а изгубила би се одређена ароматичност.</a:t>
            </a:r>
            <a:endParaRPr lang="sr-Latn-RS" dirty="0"/>
          </a:p>
        </p:txBody>
      </p:sp>
    </p:spTree>
    <p:extLst>
      <p:ext uri="{BB962C8B-B14F-4D97-AF65-F5344CB8AC3E}">
        <p14:creationId xmlns:p14="http://schemas.microsoft.com/office/powerpoint/2010/main" val="19237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73DD-7D6F-E13C-3E1F-634096B0CF21}"/>
              </a:ext>
            </a:extLst>
          </p:cNvPr>
          <p:cNvSpPr>
            <a:spLocks noGrp="1"/>
          </p:cNvSpPr>
          <p:nvPr>
            <p:ph type="title"/>
          </p:nvPr>
        </p:nvSpPr>
        <p:spPr>
          <a:xfrm>
            <a:off x="838200" y="365125"/>
            <a:ext cx="10515600" cy="819863"/>
          </a:xfrm>
        </p:spPr>
        <p:txBody>
          <a:bodyPr/>
          <a:lstStyle/>
          <a:p>
            <a:r>
              <a:rPr lang="sr-Cyrl-RS" dirty="0"/>
              <a:t>БЛАНШИРАЊЕ НАМИРНИЦА</a:t>
            </a:r>
            <a:endParaRPr lang="sr-Latn-RS" dirty="0"/>
          </a:p>
        </p:txBody>
      </p:sp>
      <p:sp>
        <p:nvSpPr>
          <p:cNvPr id="3" name="Content Placeholder 2">
            <a:extLst>
              <a:ext uri="{FF2B5EF4-FFF2-40B4-BE49-F238E27FC236}">
                <a16:creationId xmlns:a16="http://schemas.microsoft.com/office/drawing/2014/main" id="{EAE539C7-D40C-1135-8DBC-253C06579EF7}"/>
              </a:ext>
            </a:extLst>
          </p:cNvPr>
          <p:cNvSpPr>
            <a:spLocks noGrp="1"/>
          </p:cNvSpPr>
          <p:nvPr>
            <p:ph idx="1"/>
          </p:nvPr>
        </p:nvSpPr>
        <p:spPr>
          <a:xfrm>
            <a:off x="345233" y="1399592"/>
            <a:ext cx="11112759" cy="5262465"/>
          </a:xfrm>
        </p:spPr>
        <p:txBody>
          <a:bodyPr>
            <a:normAutofit/>
          </a:bodyPr>
          <a:lstStyle/>
          <a:p>
            <a:r>
              <a:rPr lang="ru-RU" sz="3200" dirty="0"/>
              <a:t>Представља делимично или потпуно омекшавање намирница у воденој средини за веома кратко време.</a:t>
            </a:r>
          </a:p>
          <a:p>
            <a:r>
              <a:rPr lang="ru-RU" sz="3200" dirty="0"/>
              <a:t>Бланширање у води примењује се углавном за поврће као што је: спанаћ, купус, кељ, прокељ, боранија, зеље, карфиол, коприва, празилук и друго. Наведене намирнице се, уроне у кључалу воду на неколико секунди </a:t>
            </a:r>
          </a:p>
          <a:p>
            <a:r>
              <a:rPr lang="ru-RU" sz="3200" dirty="0"/>
              <a:t>Бланширање намирница у благо-слано-накиселој води-маринади (вода, со, сирће-сок од лимуна, бибер у зрну, ловорово лишће или дрго зачинско биље) траје око 5 минута, а најчешће се бланширају-маринирају: печурке, артичоке, шпаргле, мозак и друго.</a:t>
            </a:r>
            <a:endParaRPr lang="sr-Latn-RS" sz="3200" dirty="0"/>
          </a:p>
        </p:txBody>
      </p:sp>
      <p:pic>
        <p:nvPicPr>
          <p:cNvPr id="4" name="Picture 3" descr="Priprema hrane kod kuće- toplinski procesi - LittleDot">
            <a:extLst>
              <a:ext uri="{FF2B5EF4-FFF2-40B4-BE49-F238E27FC236}">
                <a16:creationId xmlns:a16="http://schemas.microsoft.com/office/drawing/2014/main" id="{9589D0F0-DF26-2E66-CA5E-25B4D65B0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86769" y="0"/>
            <a:ext cx="2405231" cy="1812473"/>
          </a:xfrm>
          <a:prstGeom prst="rect">
            <a:avLst/>
          </a:prstGeom>
          <a:noFill/>
          <a:ln>
            <a:noFill/>
          </a:ln>
        </p:spPr>
      </p:pic>
    </p:spTree>
    <p:extLst>
      <p:ext uri="{BB962C8B-B14F-4D97-AF65-F5344CB8AC3E}">
        <p14:creationId xmlns:p14="http://schemas.microsoft.com/office/powerpoint/2010/main" val="23356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B4B5-98D2-2BDB-DF3C-9BD2932DB8BE}"/>
              </a:ext>
            </a:extLst>
          </p:cNvPr>
          <p:cNvSpPr>
            <a:spLocks noGrp="1"/>
          </p:cNvSpPr>
          <p:nvPr>
            <p:ph type="title"/>
          </p:nvPr>
        </p:nvSpPr>
        <p:spPr>
          <a:xfrm>
            <a:off x="132735" y="365125"/>
            <a:ext cx="11769213" cy="1325563"/>
          </a:xfrm>
          <a:solidFill>
            <a:srgbClr val="CAAECA"/>
          </a:solidFill>
        </p:spPr>
        <p:txBody>
          <a:bodyPr/>
          <a:lstStyle/>
          <a:p>
            <a:pPr algn="ctr"/>
            <a:r>
              <a:rPr lang="sr-Cyrl-RS" dirty="0"/>
              <a:t>Стандардни рецепти (С.Р.) и њихов значај за квалитет ГП</a:t>
            </a:r>
            <a:endParaRPr lang="en-US" dirty="0"/>
          </a:p>
        </p:txBody>
      </p:sp>
      <p:sp>
        <p:nvSpPr>
          <p:cNvPr id="3" name="Content Placeholder 2">
            <a:extLst>
              <a:ext uri="{FF2B5EF4-FFF2-40B4-BE49-F238E27FC236}">
                <a16:creationId xmlns:a16="http://schemas.microsoft.com/office/drawing/2014/main" id="{723D68F1-F0E6-AAF7-2829-FD995EA3F021}"/>
              </a:ext>
            </a:extLst>
          </p:cNvPr>
          <p:cNvSpPr>
            <a:spLocks noGrp="1"/>
          </p:cNvSpPr>
          <p:nvPr>
            <p:ph idx="1"/>
          </p:nvPr>
        </p:nvSpPr>
        <p:spPr>
          <a:xfrm>
            <a:off x="132735" y="1690688"/>
            <a:ext cx="11769213" cy="5167312"/>
          </a:xfrm>
          <a:solidFill>
            <a:srgbClr val="FFCCCC"/>
          </a:solidFill>
        </p:spPr>
        <p:txBody>
          <a:bodyPr>
            <a:normAutofit/>
          </a:bodyPr>
          <a:lstStyle/>
          <a:p>
            <a:r>
              <a:rPr lang="sr-Cyrl-RS" sz="3200" dirty="0"/>
              <a:t>„Формула“ или образац за израду хране или пића</a:t>
            </a:r>
          </a:p>
          <a:p>
            <a:r>
              <a:rPr lang="sr-Cyrl-RS" sz="3200" dirty="0"/>
              <a:t>Садржи састојке, захтеване количине сваке наведене намирнице, процедуру израде, величину порције, врсту и начин украшавања и друге информације потребне за припрему јела</a:t>
            </a:r>
          </a:p>
          <a:p>
            <a:r>
              <a:rPr lang="sr-Cyrl-RS" sz="3200" dirty="0"/>
              <a:t>Предност С.Р. је уједначен квалитет </a:t>
            </a:r>
          </a:p>
          <a:p>
            <a:pPr lvl="1"/>
            <a:r>
              <a:rPr lang="sr-Cyrl-RS" sz="3200" dirty="0"/>
              <a:t>ГП ће увек исто изгледати</a:t>
            </a:r>
          </a:p>
          <a:p>
            <a:pPr lvl="1"/>
            <a:r>
              <a:rPr lang="sr-Cyrl-RS" sz="3200" dirty="0"/>
              <a:t>Исто коштати</a:t>
            </a:r>
          </a:p>
          <a:p>
            <a:pPr lvl="1"/>
            <a:r>
              <a:rPr lang="sr-Cyrl-RS" sz="3200" dirty="0"/>
              <a:t>Имати исти укус </a:t>
            </a:r>
            <a:endParaRPr lang="en-US" sz="3200" dirty="0"/>
          </a:p>
        </p:txBody>
      </p:sp>
    </p:spTree>
    <p:extLst>
      <p:ext uri="{BB962C8B-B14F-4D97-AF65-F5344CB8AC3E}">
        <p14:creationId xmlns:p14="http://schemas.microsoft.com/office/powerpoint/2010/main" val="151335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DC8-1250-1E75-7952-408F88C94437}"/>
              </a:ext>
            </a:extLst>
          </p:cNvPr>
          <p:cNvSpPr>
            <a:spLocks noGrp="1"/>
          </p:cNvSpPr>
          <p:nvPr>
            <p:ph type="title"/>
          </p:nvPr>
        </p:nvSpPr>
        <p:spPr>
          <a:xfrm>
            <a:off x="838200" y="365126"/>
            <a:ext cx="10515600" cy="633250"/>
          </a:xfrm>
        </p:spPr>
        <p:txBody>
          <a:bodyPr>
            <a:normAutofit fontScale="90000"/>
          </a:bodyPr>
          <a:lstStyle/>
          <a:p>
            <a:r>
              <a:rPr lang="sr-Cyrl-RS" dirty="0"/>
              <a:t>ПОШИРАЊЕ НАМИРНИЦА</a:t>
            </a:r>
            <a:endParaRPr lang="sr-Latn-RS" dirty="0"/>
          </a:p>
        </p:txBody>
      </p:sp>
      <p:sp>
        <p:nvSpPr>
          <p:cNvPr id="3" name="Content Placeholder 2">
            <a:extLst>
              <a:ext uri="{FF2B5EF4-FFF2-40B4-BE49-F238E27FC236}">
                <a16:creationId xmlns:a16="http://schemas.microsoft.com/office/drawing/2014/main" id="{5E642FAE-D27C-40CE-3A5F-4802996AD82C}"/>
              </a:ext>
            </a:extLst>
          </p:cNvPr>
          <p:cNvSpPr>
            <a:spLocks noGrp="1"/>
          </p:cNvSpPr>
          <p:nvPr>
            <p:ph idx="1"/>
          </p:nvPr>
        </p:nvSpPr>
        <p:spPr>
          <a:xfrm>
            <a:off x="261257" y="1249069"/>
            <a:ext cx="7791061" cy="5450310"/>
          </a:xfrm>
        </p:spPr>
        <p:txBody>
          <a:bodyPr>
            <a:noAutofit/>
          </a:bodyPr>
          <a:lstStyle/>
          <a:p>
            <a:r>
              <a:rPr lang="ru-RU" sz="3600" dirty="0"/>
              <a:t>Термичка обрада намирница у зачињеној воденој средини, фонду</a:t>
            </a:r>
          </a:p>
          <a:p>
            <a:r>
              <a:rPr lang="ru-RU" sz="3600" dirty="0"/>
              <a:t>Поширају се велике рибе, пернате живине, рибљи филети, јаја и друго.</a:t>
            </a:r>
          </a:p>
          <a:p>
            <a:r>
              <a:rPr lang="ru-RU" sz="3600" dirty="0"/>
              <a:t>Поширање у белом вину - у белом вину се поширају филети рибљег меса, уз додатак гарни букета, зачинског миришљавог биља и одговарајућих зачина.</a:t>
            </a:r>
            <a:endParaRPr lang="sr-Latn-RS" sz="3600" dirty="0"/>
          </a:p>
        </p:txBody>
      </p:sp>
      <p:pic>
        <p:nvPicPr>
          <p:cNvPr id="6" name="Picture 5">
            <a:extLst>
              <a:ext uri="{FF2B5EF4-FFF2-40B4-BE49-F238E27FC236}">
                <a16:creationId xmlns:a16="http://schemas.microsoft.com/office/drawing/2014/main" id="{EC6BF8ED-2CE1-8F48-949D-0CDE7873B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055" y="615819"/>
            <a:ext cx="4815259" cy="3023117"/>
          </a:xfrm>
          <a:prstGeom prst="rect">
            <a:avLst/>
          </a:prstGeom>
          <a:effectLst>
            <a:reflection blurRad="6350" stA="50000" endA="300" endPos="90000" dist="50800" dir="5400000" sy="-100000" algn="bl" rotWithShape="0"/>
            <a:softEdge rad="317500"/>
          </a:effectLst>
        </p:spPr>
      </p:pic>
    </p:spTree>
    <p:extLst>
      <p:ext uri="{BB962C8B-B14F-4D97-AF65-F5344CB8AC3E}">
        <p14:creationId xmlns:p14="http://schemas.microsoft.com/office/powerpoint/2010/main" val="249063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8D52-D787-C58A-4676-7D44FEBF467E}"/>
              </a:ext>
            </a:extLst>
          </p:cNvPr>
          <p:cNvSpPr>
            <a:spLocks noGrp="1"/>
          </p:cNvSpPr>
          <p:nvPr>
            <p:ph type="title"/>
          </p:nvPr>
        </p:nvSpPr>
        <p:spPr/>
        <p:txBody>
          <a:bodyPr/>
          <a:lstStyle/>
          <a:p>
            <a:r>
              <a:rPr lang="sr-Cyrl-RS" dirty="0"/>
              <a:t>Поширање</a:t>
            </a:r>
            <a:endParaRPr lang="sr-Latn-RS" dirty="0"/>
          </a:p>
        </p:txBody>
      </p:sp>
      <p:sp>
        <p:nvSpPr>
          <p:cNvPr id="3" name="Content Placeholder 2">
            <a:extLst>
              <a:ext uri="{FF2B5EF4-FFF2-40B4-BE49-F238E27FC236}">
                <a16:creationId xmlns:a16="http://schemas.microsoft.com/office/drawing/2014/main" id="{05C2D907-877B-AEFB-F2D1-D9F30776C2C1}"/>
              </a:ext>
            </a:extLst>
          </p:cNvPr>
          <p:cNvSpPr>
            <a:spLocks noGrp="1"/>
          </p:cNvSpPr>
          <p:nvPr>
            <p:ph idx="1"/>
          </p:nvPr>
        </p:nvSpPr>
        <p:spPr>
          <a:xfrm>
            <a:off x="419878" y="1825625"/>
            <a:ext cx="10933922" cy="4584506"/>
          </a:xfrm>
        </p:spPr>
        <p:txBody>
          <a:bodyPr>
            <a:normAutofit/>
          </a:bodyPr>
          <a:lstStyle/>
          <a:p>
            <a:r>
              <a:rPr lang="sr-Cyrl-RS" sz="3200" dirty="0"/>
              <a:t>Поширање са почетком у хладној води </a:t>
            </a:r>
          </a:p>
          <a:p>
            <a:pPr lvl="1"/>
            <a:r>
              <a:rPr lang="sr-Cyrl-RS" sz="3200" dirty="0"/>
              <a:t>Експанзија, размена укуса између намирнице и течности</a:t>
            </a:r>
          </a:p>
          <a:p>
            <a:endParaRPr lang="sr-Cyrl-RS" sz="3200" dirty="0"/>
          </a:p>
          <a:p>
            <a:r>
              <a:rPr lang="sr-Cyrl-RS" sz="3200" dirty="0"/>
              <a:t>Поширање са почетком у топлој води</a:t>
            </a:r>
          </a:p>
          <a:p>
            <a:pPr lvl="1"/>
            <a:r>
              <a:rPr lang="sr-Cyrl-RS" sz="3200" dirty="0"/>
              <a:t>Концентрација</a:t>
            </a:r>
          </a:p>
          <a:p>
            <a:endParaRPr lang="sr-Cyrl-RS" sz="3200" dirty="0"/>
          </a:p>
        </p:txBody>
      </p:sp>
      <p:pic>
        <p:nvPicPr>
          <p:cNvPr id="6" name="Picture 5" descr="Priprema hrane kod kuće- toplinski procesi - LittleDot">
            <a:extLst>
              <a:ext uri="{FF2B5EF4-FFF2-40B4-BE49-F238E27FC236}">
                <a16:creationId xmlns:a16="http://schemas.microsoft.com/office/drawing/2014/main" id="{36CB470D-18DB-5619-BF82-7BAEDA5924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2601" y="3032449"/>
            <a:ext cx="5179399" cy="3902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29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608E-2880-412F-4F9F-C8F6D65D45F3}"/>
              </a:ext>
            </a:extLst>
          </p:cNvPr>
          <p:cNvSpPr>
            <a:spLocks noGrp="1"/>
          </p:cNvSpPr>
          <p:nvPr>
            <p:ph type="title"/>
          </p:nvPr>
        </p:nvSpPr>
        <p:spPr>
          <a:xfrm>
            <a:off x="214604" y="365125"/>
            <a:ext cx="9283959" cy="1325563"/>
          </a:xfrm>
        </p:spPr>
        <p:txBody>
          <a:bodyPr>
            <a:normAutofit/>
          </a:bodyPr>
          <a:lstStyle/>
          <a:p>
            <a:r>
              <a:rPr lang="ru-RU" sz="2800" b="1" i="0" u="none" strike="noStrike" baseline="0" dirty="0">
                <a:latin typeface="SegoePrint-Bold"/>
              </a:rPr>
              <a:t>ТЕРМИЧКА ОБРАДА НАМИРНИЦА У МАСНОЋИ</a:t>
            </a:r>
            <a:endParaRPr lang="sr-Latn-RS" sz="2800" dirty="0"/>
          </a:p>
        </p:txBody>
      </p:sp>
      <p:sp>
        <p:nvSpPr>
          <p:cNvPr id="3" name="Content Placeholder 2">
            <a:extLst>
              <a:ext uri="{FF2B5EF4-FFF2-40B4-BE49-F238E27FC236}">
                <a16:creationId xmlns:a16="http://schemas.microsoft.com/office/drawing/2014/main" id="{F6587E3B-4D85-E181-501C-4E7563B1A75A}"/>
              </a:ext>
            </a:extLst>
          </p:cNvPr>
          <p:cNvSpPr>
            <a:spLocks noGrp="1"/>
          </p:cNvSpPr>
          <p:nvPr>
            <p:ph idx="1"/>
          </p:nvPr>
        </p:nvSpPr>
        <p:spPr>
          <a:xfrm>
            <a:off x="214604" y="2141537"/>
            <a:ext cx="8537510" cy="4351338"/>
          </a:xfrm>
        </p:spPr>
        <p:txBody>
          <a:bodyPr>
            <a:normAutofit fontScale="92500"/>
          </a:bodyPr>
          <a:lstStyle/>
          <a:p>
            <a:pPr marL="0" indent="0" algn="l">
              <a:buNone/>
            </a:pPr>
            <a:r>
              <a:rPr lang="en-US" sz="3600" b="0" i="0" u="none" strike="noStrike" baseline="0" dirty="0">
                <a:latin typeface="MinionPro-Regular"/>
              </a:rPr>
              <a:t>a)</a:t>
            </a:r>
            <a:r>
              <a:rPr lang="en-US" sz="1800" b="0" i="0" u="none" strike="noStrike" baseline="0" dirty="0">
                <a:latin typeface="MinionPro-Regular"/>
              </a:rPr>
              <a:t> </a:t>
            </a:r>
            <a:r>
              <a:rPr lang="sr-Cyrl-RS" sz="3600" b="0" i="0" u="none" strike="noStrike" baseline="0" dirty="0">
                <a:latin typeface="MinionPro-Regular"/>
              </a:rPr>
              <a:t>Термичка обрада намирница сотирањем</a:t>
            </a:r>
          </a:p>
          <a:p>
            <a:pPr marL="0" indent="0" algn="l">
              <a:buNone/>
            </a:pPr>
            <a:r>
              <a:rPr lang="ru-RU" sz="3600" b="0" i="0" u="none" strike="noStrike" baseline="0" dirty="0">
                <a:latin typeface="MinionPro-Regular"/>
              </a:rPr>
              <a:t>б) Термичка обрада намирница пржењем-поховањем</a:t>
            </a:r>
          </a:p>
          <a:p>
            <a:pPr marL="0" indent="0" algn="l">
              <a:buNone/>
            </a:pPr>
            <a:r>
              <a:rPr lang="ru-RU" sz="3600" b="0" i="0" u="none" strike="noStrike" baseline="0" dirty="0">
                <a:latin typeface="MinionPro-Regular"/>
              </a:rPr>
              <a:t>в) Термичка обрада намирница бланширањем</a:t>
            </a:r>
          </a:p>
          <a:p>
            <a:pPr marL="0" indent="0" algn="l">
              <a:buNone/>
            </a:pPr>
            <a:r>
              <a:rPr lang="ru-RU" sz="3600" b="0" i="0" u="none" strike="noStrike" baseline="0" dirty="0">
                <a:latin typeface="MinionPro-Regular"/>
              </a:rPr>
              <a:t>г) Термичка обрада намирница печењем</a:t>
            </a:r>
          </a:p>
          <a:p>
            <a:pPr marL="0" indent="0" algn="l">
              <a:buNone/>
            </a:pPr>
            <a:r>
              <a:rPr lang="ru-RU" sz="3600" b="0" i="0" u="none" strike="noStrike" baseline="0" dirty="0">
                <a:latin typeface="MinionPro-Regular"/>
              </a:rPr>
              <a:t>д) Термичка обрада намирница динстањем</a:t>
            </a:r>
            <a:endParaRPr lang="sr-Latn-RS" sz="3600" dirty="0"/>
          </a:p>
        </p:txBody>
      </p:sp>
      <p:pic>
        <p:nvPicPr>
          <p:cNvPr id="5" name="Picture 4">
            <a:extLst>
              <a:ext uri="{FF2B5EF4-FFF2-40B4-BE49-F238E27FC236}">
                <a16:creationId xmlns:a16="http://schemas.microsoft.com/office/drawing/2014/main" id="{C28781AC-D89D-39F1-07F5-270F03859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662" y="1892948"/>
            <a:ext cx="3986338" cy="2232349"/>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295" endPos="920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2466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43C2-E1E6-159D-F154-D6A6B8BCDC71}"/>
              </a:ext>
            </a:extLst>
          </p:cNvPr>
          <p:cNvSpPr>
            <a:spLocks noGrp="1"/>
          </p:cNvSpPr>
          <p:nvPr>
            <p:ph type="title"/>
          </p:nvPr>
        </p:nvSpPr>
        <p:spPr>
          <a:xfrm>
            <a:off x="838200" y="365126"/>
            <a:ext cx="10515600" cy="801202"/>
          </a:xfrm>
        </p:spPr>
        <p:txBody>
          <a:bodyPr>
            <a:normAutofit/>
          </a:bodyPr>
          <a:lstStyle/>
          <a:p>
            <a:r>
              <a:rPr lang="ru-RU" sz="3600" b="0" i="0" u="none" strike="noStrike" baseline="0" dirty="0">
                <a:latin typeface="MinionPro-Regular"/>
              </a:rPr>
              <a:t>СОТИРАЊЕ У МАСНОЋИ</a:t>
            </a:r>
            <a:endParaRPr lang="sr-Latn-RS" sz="3600" dirty="0"/>
          </a:p>
        </p:txBody>
      </p:sp>
      <p:sp>
        <p:nvSpPr>
          <p:cNvPr id="3" name="Content Placeholder 2">
            <a:extLst>
              <a:ext uri="{FF2B5EF4-FFF2-40B4-BE49-F238E27FC236}">
                <a16:creationId xmlns:a16="http://schemas.microsoft.com/office/drawing/2014/main" id="{255EBF90-BEBF-88AE-E49F-99E09E759D47}"/>
              </a:ext>
            </a:extLst>
          </p:cNvPr>
          <p:cNvSpPr>
            <a:spLocks noGrp="1"/>
          </p:cNvSpPr>
          <p:nvPr>
            <p:ph idx="1"/>
          </p:nvPr>
        </p:nvSpPr>
        <p:spPr>
          <a:xfrm>
            <a:off x="121298" y="1166328"/>
            <a:ext cx="11821886" cy="5598365"/>
          </a:xfrm>
        </p:spPr>
        <p:txBody>
          <a:bodyPr>
            <a:normAutofit/>
          </a:bodyPr>
          <a:lstStyle/>
          <a:p>
            <a:pPr algn="l"/>
            <a:r>
              <a:rPr lang="ru-RU" sz="2400" b="0" i="0" u="none" strike="noStrike" baseline="0" dirty="0">
                <a:latin typeface="MinionPro-Regular"/>
              </a:rPr>
              <a:t>Сотирање је термичка обрада, где се намирнице у </a:t>
            </a:r>
            <a:r>
              <a:rPr lang="ru-RU" sz="2400" b="1" i="0" u="sng" strike="noStrike" baseline="0" dirty="0">
                <a:latin typeface="MinionPro-Regular"/>
              </a:rPr>
              <a:t>отвореној посуди</a:t>
            </a:r>
            <a:r>
              <a:rPr lang="ru-RU" sz="2400" b="0" i="0" u="none" strike="noStrike" baseline="0" dirty="0">
                <a:latin typeface="MinionPro-Regular"/>
              </a:rPr>
              <a:t>, на умерено загрејаној и плиткој масноћи излажу топлоти, веома кратко (пар минута). То се односи на печурке, на мање комаде меса за спремање сотеа, за мање комаде рибљег меса, за сотирање маринираног или бланшираног поврћа. </a:t>
            </a:r>
          </a:p>
          <a:p>
            <a:pPr algn="l"/>
            <a:r>
              <a:rPr lang="ru-RU" sz="2400" b="0" i="0" u="none" strike="noStrike" baseline="0" dirty="0">
                <a:latin typeface="MinionPro-Regular"/>
              </a:rPr>
              <a:t>Сотирањем, топлота делује само на доњи слој намирнице, тако да се намирница мора повремено окренути или промешати.</a:t>
            </a:r>
          </a:p>
          <a:p>
            <a:pPr algn="l"/>
            <a:r>
              <a:rPr lang="ru-RU" sz="2400" b="0" i="0" u="none" strike="noStrike" baseline="0" dirty="0">
                <a:latin typeface="MinionPro-Regular"/>
              </a:rPr>
              <a:t>Умерено загрејана масноћа узрокује згрушавање беланчевина. Спољни слој добија смеђу боју, а производи сотирања скупљају се на дну посуде и карамелизирају. Када намирница с обе стране добије златножуту боју, температуру треба смањити. </a:t>
            </a:r>
          </a:p>
          <a:p>
            <a:pPr algn="l"/>
            <a:r>
              <a:rPr lang="ru-RU" sz="2400" b="0" i="0" u="none" strike="noStrike" baseline="0" dirty="0">
                <a:latin typeface="MinionPro-Regular"/>
              </a:rPr>
              <a:t>При</a:t>
            </a:r>
            <a:r>
              <a:rPr lang="ru-RU" sz="2400" dirty="0">
                <a:latin typeface="MinionPro-Regular"/>
              </a:rPr>
              <a:t> </a:t>
            </a:r>
            <a:r>
              <a:rPr lang="ru-RU" sz="2400" b="0" i="0" u="none" strike="noStrike" baseline="0" dirty="0">
                <a:latin typeface="MinionPro-Regular"/>
              </a:rPr>
              <a:t>сотирању, масноћа треба да је умерено загрејана. Ако масноћа није довољно врућа, из намирнице ће исцурети месни сок, намирница ће бити испрана, сувопарна, несочна и неукусна. Намирница се соли на крају термичке обраде. </a:t>
            </a:r>
          </a:p>
          <a:p>
            <a:pPr algn="l"/>
            <a:r>
              <a:rPr lang="ru-RU" sz="2400" b="0" i="0" u="none" strike="noStrike" baseline="0" dirty="0">
                <a:latin typeface="MinionPro-Regular"/>
              </a:rPr>
              <a:t>Уколико се намирница посоли пре сотирања, со ће нагристи месна ткива, а она ће пустити месни сок, те ће тако намирница постати сува, неукусна, несочна. Сотиране намирнице се одмах даље </a:t>
            </a:r>
            <a:r>
              <a:rPr lang="sr-Cyrl-RS" sz="2400" b="0" i="0" u="none" strike="noStrike" baseline="0" dirty="0">
                <a:latin typeface="MinionPro-Regular"/>
              </a:rPr>
              <a:t>обрађују или сервирају.</a:t>
            </a:r>
            <a:endParaRPr lang="sr-Latn-RS" sz="2400" dirty="0"/>
          </a:p>
        </p:txBody>
      </p:sp>
    </p:spTree>
    <p:extLst>
      <p:ext uri="{BB962C8B-B14F-4D97-AF65-F5344CB8AC3E}">
        <p14:creationId xmlns:p14="http://schemas.microsoft.com/office/powerpoint/2010/main" val="177926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4C31-B3AF-9ED1-AC90-8D81B64910EA}"/>
              </a:ext>
            </a:extLst>
          </p:cNvPr>
          <p:cNvSpPr>
            <a:spLocks noGrp="1"/>
          </p:cNvSpPr>
          <p:nvPr>
            <p:ph type="title"/>
          </p:nvPr>
        </p:nvSpPr>
        <p:spPr>
          <a:xfrm>
            <a:off x="311285" y="365126"/>
            <a:ext cx="8433881" cy="792466"/>
          </a:xfrm>
        </p:spPr>
        <p:txBody>
          <a:bodyPr/>
          <a:lstStyle/>
          <a:p>
            <a:r>
              <a:rPr lang="ru-RU" sz="4400" b="0" i="0" u="none" strike="noStrike" baseline="0" dirty="0">
                <a:latin typeface="MinionPro-Regular"/>
              </a:rPr>
              <a:t>Бланширање у дубокој масноћи</a:t>
            </a:r>
            <a:endParaRPr lang="sr-Latn-RS" dirty="0"/>
          </a:p>
        </p:txBody>
      </p:sp>
      <p:sp>
        <p:nvSpPr>
          <p:cNvPr id="3" name="Content Placeholder 2">
            <a:extLst>
              <a:ext uri="{FF2B5EF4-FFF2-40B4-BE49-F238E27FC236}">
                <a16:creationId xmlns:a16="http://schemas.microsoft.com/office/drawing/2014/main" id="{A9C0E3BF-E0C4-F1A3-B31F-1052C57BD338}"/>
              </a:ext>
            </a:extLst>
          </p:cNvPr>
          <p:cNvSpPr>
            <a:spLocks noGrp="1"/>
          </p:cNvSpPr>
          <p:nvPr>
            <p:ph idx="1"/>
          </p:nvPr>
        </p:nvSpPr>
        <p:spPr>
          <a:xfrm>
            <a:off x="242596" y="1245140"/>
            <a:ext cx="8988953" cy="5388925"/>
          </a:xfrm>
        </p:spPr>
        <p:txBody>
          <a:bodyPr>
            <a:normAutofit/>
          </a:bodyPr>
          <a:lstStyle/>
          <a:p>
            <a:pPr algn="l"/>
            <a:r>
              <a:rPr lang="en-US" sz="3200" dirty="0">
                <a:latin typeface="MinionPro-Regular"/>
              </a:rPr>
              <a:t>T</a:t>
            </a:r>
            <a:r>
              <a:rPr lang="ru-RU" sz="3200" b="0" i="0" u="none" strike="noStrike" baseline="0" dirty="0">
                <a:latin typeface="MinionPro-Regular"/>
              </a:rPr>
              <a:t>ермичка обрада намирница у масноћи. </a:t>
            </a:r>
          </a:p>
          <a:p>
            <a:pPr algn="l"/>
            <a:r>
              <a:rPr lang="sr-Cyrl-RS" sz="3200" b="0" i="0" u="none" strike="noStrike" baseline="0" dirty="0">
                <a:latin typeface="MinionPro-Regular"/>
              </a:rPr>
              <a:t>П</a:t>
            </a:r>
            <a:r>
              <a:rPr lang="ru-RU" sz="3200" b="0" i="0" u="none" strike="noStrike" baseline="0" dirty="0">
                <a:latin typeface="MinionPro-Regular"/>
              </a:rPr>
              <a:t>римењује за бланширање помфрита, исеченог кромпира за мусаку и друге намирнице. </a:t>
            </a:r>
          </a:p>
          <a:p>
            <a:pPr algn="l"/>
            <a:r>
              <a:rPr lang="ru-RU" sz="3200" b="0" i="0" u="none" strike="noStrike" baseline="0" dirty="0">
                <a:latin typeface="MinionPro-Regular"/>
              </a:rPr>
              <a:t>Бланширање траје кратко јер намирнице се термички припремају да даљу обраду. Тако, нпр. исечен кромпир за мусаку бланшира се до 50 %, за помфрит 70 % .</a:t>
            </a:r>
            <a:endParaRPr lang="sr-Latn-RS" sz="3200" dirty="0"/>
          </a:p>
        </p:txBody>
      </p:sp>
      <p:pic>
        <p:nvPicPr>
          <p:cNvPr id="5" name="Picture 4">
            <a:extLst>
              <a:ext uri="{FF2B5EF4-FFF2-40B4-BE49-F238E27FC236}">
                <a16:creationId xmlns:a16="http://schemas.microsoft.com/office/drawing/2014/main" id="{4F0AE7B4-EA64-9EE4-AE44-06B7CB206BEA}"/>
              </a:ext>
            </a:extLst>
          </p:cNvPr>
          <p:cNvPicPr>
            <a:picLocks noChangeAspect="1"/>
          </p:cNvPicPr>
          <p:nvPr/>
        </p:nvPicPr>
        <p:blipFill>
          <a:blip r:embed="rId2"/>
          <a:stretch>
            <a:fillRect/>
          </a:stretch>
        </p:blipFill>
        <p:spPr>
          <a:xfrm>
            <a:off x="8570233" y="3573146"/>
            <a:ext cx="3705742" cy="3429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E13A9B53-3A45-7D9A-732A-5A37959BF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597" y="4380008"/>
            <a:ext cx="3518805" cy="23416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3605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7A39-F3DC-A6BB-6CE0-5C48F0D79B40}"/>
              </a:ext>
            </a:extLst>
          </p:cNvPr>
          <p:cNvSpPr>
            <a:spLocks noGrp="1"/>
          </p:cNvSpPr>
          <p:nvPr>
            <p:ph type="title"/>
          </p:nvPr>
        </p:nvSpPr>
        <p:spPr>
          <a:xfrm>
            <a:off x="838200" y="365126"/>
            <a:ext cx="10515600" cy="745218"/>
          </a:xfrm>
        </p:spPr>
        <p:txBody>
          <a:bodyPr/>
          <a:lstStyle/>
          <a:p>
            <a:r>
              <a:rPr lang="ru-RU" sz="4400" b="0" i="0" u="none" strike="noStrike" baseline="0" dirty="0">
                <a:latin typeface="MinionPro-Regular"/>
              </a:rPr>
              <a:t>Пржење-поховање у масноћи</a:t>
            </a:r>
            <a:endParaRPr lang="sr-Latn-RS" dirty="0"/>
          </a:p>
        </p:txBody>
      </p:sp>
      <p:sp>
        <p:nvSpPr>
          <p:cNvPr id="3" name="Content Placeholder 2">
            <a:extLst>
              <a:ext uri="{FF2B5EF4-FFF2-40B4-BE49-F238E27FC236}">
                <a16:creationId xmlns:a16="http://schemas.microsoft.com/office/drawing/2014/main" id="{0B82A49A-FB5F-DA54-8AE7-D6E7EF5F8BA4}"/>
              </a:ext>
            </a:extLst>
          </p:cNvPr>
          <p:cNvSpPr>
            <a:spLocks noGrp="1"/>
          </p:cNvSpPr>
          <p:nvPr>
            <p:ph idx="1"/>
          </p:nvPr>
        </p:nvSpPr>
        <p:spPr>
          <a:xfrm>
            <a:off x="289249" y="1278294"/>
            <a:ext cx="11663265" cy="5337109"/>
          </a:xfrm>
        </p:spPr>
        <p:txBody>
          <a:bodyPr>
            <a:normAutofit/>
          </a:bodyPr>
          <a:lstStyle/>
          <a:p>
            <a:pPr algn="l"/>
            <a:r>
              <a:rPr lang="ru-RU" sz="2400" b="0" i="0" u="none" strike="noStrike" baseline="0" dirty="0">
                <a:latin typeface="MinionPro-Regular"/>
              </a:rPr>
              <a:t>Термичка метода, приликом које се омекшавају намирнице за конзумирање. Уз претпоставку да је масноћа довољно врућа, намирница ће при пржењу примити само незнатну количину масноће. </a:t>
            </a:r>
          </a:p>
          <a:p>
            <a:pPr algn="l"/>
            <a:r>
              <a:rPr lang="ru-RU" sz="2400" b="0" i="0" u="none" strike="noStrike" baseline="0" dirty="0">
                <a:latin typeface="MinionPro-Regular"/>
              </a:rPr>
              <a:t>Под одређеним околностима, масноћа из меса може прећи у маст у којој се пржи, тј. похује. Уколико се поступа правилно са месом, може се постићи савршена спољашња корица јер се месо пржи са свих страна. Топлота масноће се регулише према врсти намирнице која се пржи.</a:t>
            </a:r>
          </a:p>
          <a:p>
            <a:pPr algn="l"/>
            <a:r>
              <a:rPr lang="sr-Cyrl-RS" sz="2400" b="0" i="0" u="none" strike="noStrike" baseline="0" dirty="0">
                <a:latin typeface="MinionPro-Regular"/>
              </a:rPr>
              <a:t>Пржењем тј. поховањем, најчешће се обрађују мањи комади меса - шницле, риба, </a:t>
            </a:r>
            <a:r>
              <a:rPr lang="ru-RU" sz="2400" b="0" i="0" u="none" strike="noStrike" baseline="0" dirty="0">
                <a:latin typeface="MinionPro-Regular"/>
              </a:rPr>
              <a:t>кромпир, поврће и друге намирнице. </a:t>
            </a:r>
          </a:p>
          <a:p>
            <a:pPr algn="l"/>
            <a:r>
              <a:rPr lang="ru-RU" sz="2400" b="0" i="0" u="none" strike="noStrike" baseline="0" dirty="0">
                <a:latin typeface="MinionPro-Regular"/>
              </a:rPr>
              <a:t>Обично се сва панирана јела похују у умерено загрејаној масноћи. Под таквим условима ствара се златножута заштитна кора, која ће спречити надев да исцури. Јела која се панирају су: поховани качкаваљ, поховани мозак, поховане паприке, париска шницла, бечка шницла, карађорђева шницла, поховане палачинке са сиром, са мозгом, поховане печурке, риба орли, рибе на париски или бечки начин и друга јела.</a:t>
            </a:r>
            <a:endParaRPr lang="sr-Latn-RS" sz="2400" dirty="0"/>
          </a:p>
        </p:txBody>
      </p:sp>
    </p:spTree>
    <p:extLst>
      <p:ext uri="{BB962C8B-B14F-4D97-AF65-F5344CB8AC3E}">
        <p14:creationId xmlns:p14="http://schemas.microsoft.com/office/powerpoint/2010/main" val="115574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D0E0-7C53-4BD0-DD30-EE36DC7A7FE8}"/>
              </a:ext>
            </a:extLst>
          </p:cNvPr>
          <p:cNvSpPr>
            <a:spLocks noGrp="1"/>
          </p:cNvSpPr>
          <p:nvPr>
            <p:ph type="title"/>
          </p:nvPr>
        </p:nvSpPr>
        <p:spPr/>
        <p:txBody>
          <a:bodyPr/>
          <a:lstStyle/>
          <a:p>
            <a:r>
              <a:rPr lang="ru-RU" sz="4400" b="0" i="0" u="none" strike="noStrike" baseline="0" dirty="0">
                <a:latin typeface="MinionPro-Regular"/>
              </a:rPr>
              <a:t>Печење у пећници-масноћи</a:t>
            </a:r>
            <a:endParaRPr lang="sr-Latn-RS" dirty="0"/>
          </a:p>
        </p:txBody>
      </p:sp>
      <p:sp>
        <p:nvSpPr>
          <p:cNvPr id="3" name="Content Placeholder 2">
            <a:extLst>
              <a:ext uri="{FF2B5EF4-FFF2-40B4-BE49-F238E27FC236}">
                <a16:creationId xmlns:a16="http://schemas.microsoft.com/office/drawing/2014/main" id="{58D11522-DA96-4738-F14C-06B4D1B5A71E}"/>
              </a:ext>
            </a:extLst>
          </p:cNvPr>
          <p:cNvSpPr>
            <a:spLocks noGrp="1"/>
          </p:cNvSpPr>
          <p:nvPr>
            <p:ph idx="1"/>
          </p:nvPr>
        </p:nvSpPr>
        <p:spPr>
          <a:xfrm>
            <a:off x="335902" y="1520890"/>
            <a:ext cx="11607282" cy="4656073"/>
          </a:xfrm>
        </p:spPr>
        <p:txBody>
          <a:bodyPr>
            <a:noAutofit/>
          </a:bodyPr>
          <a:lstStyle/>
          <a:p>
            <a:pPr algn="l"/>
            <a:r>
              <a:rPr lang="ru-RU" b="0" i="0" u="none" strike="noStrike" baseline="0" dirty="0">
                <a:latin typeface="MinionPro-Regular"/>
              </a:rPr>
              <a:t>Печење у пећници је термичка обрада намирница у загрејаној пећници, где су преносиоци топлоте масноћа и врућ ваздух. Намирница која се пече, омекшава, а беланчевине се згрушавају, минералне соли и друге вредне материје остају сачуване.</a:t>
            </a:r>
          </a:p>
          <a:p>
            <a:pPr algn="l"/>
            <a:r>
              <a:rPr lang="ru-RU" b="0" i="0" u="none" strike="noStrike" baseline="0" dirty="0">
                <a:latin typeface="MinionPro-Regular"/>
              </a:rPr>
              <a:t>Црвено месо загревањем губи, постепено боју, месни сок, постаје црвенкаст, а кора добија смеђу боју. </a:t>
            </a:r>
          </a:p>
          <a:p>
            <a:pPr algn="l"/>
            <a:r>
              <a:rPr lang="ru-RU" b="0" i="0" u="none" strike="noStrike" baseline="0" dirty="0">
                <a:latin typeface="MinionPro-Regular"/>
              </a:rPr>
              <a:t>Уколико се месо пече на врло високој температури и предуго, месни сок ће изгорети и биће горак, али чим се на месу појави кора, смањује се топлота и прекрива фолијом. Месо за време печења у пећници прелива се сопственим соком уз повремено доливање топле воде. </a:t>
            </a:r>
          </a:p>
          <a:p>
            <a:pPr algn="l"/>
            <a:r>
              <a:rPr lang="ru-RU" b="0" i="0" u="none" strike="noStrike" baseline="0" dirty="0">
                <a:latin typeface="MinionPro-Regular"/>
              </a:rPr>
              <a:t>Преносиоци топлоте у пећници делују истовремено на ћелије при чему је месо које се пече сочније.</a:t>
            </a:r>
            <a:endParaRPr lang="sr-Latn-RS" dirty="0"/>
          </a:p>
        </p:txBody>
      </p:sp>
    </p:spTree>
    <p:extLst>
      <p:ext uri="{BB962C8B-B14F-4D97-AF65-F5344CB8AC3E}">
        <p14:creationId xmlns:p14="http://schemas.microsoft.com/office/powerpoint/2010/main" val="47170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D91E-7312-F452-FB94-A119E134BBB6}"/>
              </a:ext>
            </a:extLst>
          </p:cNvPr>
          <p:cNvSpPr>
            <a:spLocks noGrp="1"/>
          </p:cNvSpPr>
          <p:nvPr>
            <p:ph type="title"/>
          </p:nvPr>
        </p:nvSpPr>
        <p:spPr/>
        <p:txBody>
          <a:bodyPr/>
          <a:lstStyle/>
          <a:p>
            <a:r>
              <a:rPr lang="ru-RU" sz="4400" b="0" i="0" u="none" strike="noStrike" baseline="0" dirty="0">
                <a:latin typeface="MinionPro-Regular"/>
              </a:rPr>
              <a:t>Динстање</a:t>
            </a:r>
            <a:endParaRPr lang="sr-Latn-RS" dirty="0"/>
          </a:p>
        </p:txBody>
      </p:sp>
      <p:sp>
        <p:nvSpPr>
          <p:cNvPr id="3" name="Content Placeholder 2">
            <a:extLst>
              <a:ext uri="{FF2B5EF4-FFF2-40B4-BE49-F238E27FC236}">
                <a16:creationId xmlns:a16="http://schemas.microsoft.com/office/drawing/2014/main" id="{64E041D2-7519-CE45-33F7-510814B54E09}"/>
              </a:ext>
            </a:extLst>
          </p:cNvPr>
          <p:cNvSpPr>
            <a:spLocks noGrp="1"/>
          </p:cNvSpPr>
          <p:nvPr>
            <p:ph idx="1"/>
          </p:nvPr>
        </p:nvSpPr>
        <p:spPr>
          <a:xfrm>
            <a:off x="289250" y="1461732"/>
            <a:ext cx="11625942" cy="5153672"/>
          </a:xfrm>
        </p:spPr>
        <p:txBody>
          <a:bodyPr>
            <a:normAutofit/>
          </a:bodyPr>
          <a:lstStyle/>
          <a:p>
            <a:pPr algn="just"/>
            <a:r>
              <a:rPr lang="ru-RU" b="0" i="0" u="none" strike="noStrike" baseline="0" dirty="0">
                <a:latin typeface="MinionPro-Regular"/>
              </a:rPr>
              <a:t>Динстање меса и поврћа је термичка обрада намирница у масноћи, где се на одговарајућој температури и у одговарајућој </a:t>
            </a:r>
            <a:r>
              <a:rPr lang="ru-RU" b="1" i="0" u="sng" strike="noStrike" baseline="0" dirty="0">
                <a:latin typeface="MinionPro-Regular"/>
              </a:rPr>
              <a:t>поклопљеној посуди</a:t>
            </a:r>
            <a:r>
              <a:rPr lang="ru-RU" b="0" i="0" u="none" strike="noStrike" baseline="0" dirty="0">
                <a:latin typeface="MinionPro-Regular"/>
              </a:rPr>
              <a:t>, постижу ефекти омекшавања намирница. </a:t>
            </a:r>
          </a:p>
          <a:p>
            <a:pPr algn="just"/>
            <a:r>
              <a:rPr lang="ru-RU" b="0" i="0" u="none" strike="noStrike" baseline="0" dirty="0">
                <a:latin typeface="MinionPro-Regular"/>
              </a:rPr>
              <a:t>Намирнице за ову термичку обраду се претходно зачине, уваљају у брашно и динстају на умерено загрејаној масноћи до златножуте боје. На овај начин се беланчевине згрушавају и стварају скраму која успорава истицање месног сока. Приликом динстања, ослобађа се месни сок који се претвара у пару и омогућава да горњи садржај меса омекшава. </a:t>
            </a:r>
          </a:p>
          <a:p>
            <a:pPr algn="just"/>
            <a:r>
              <a:rPr lang="ru-RU" b="0" i="0" u="none" strike="noStrike" baseline="0" dirty="0">
                <a:latin typeface="MinionPro-Regular"/>
              </a:rPr>
              <a:t>Током динстања, на омекшавање намирница у поклопљеној посуди делује масноћа, а за време динстања вештим покретима посуде, врши се мешање. Динстањем меса или поврћа на овај начин смањује се губитак хранљиво-заштитних материја, месо постаје укусније, сочније и меканије</a:t>
            </a:r>
            <a:endParaRPr lang="sr-Latn-RS" dirty="0"/>
          </a:p>
        </p:txBody>
      </p:sp>
    </p:spTree>
    <p:extLst>
      <p:ext uri="{BB962C8B-B14F-4D97-AF65-F5344CB8AC3E}">
        <p14:creationId xmlns:p14="http://schemas.microsoft.com/office/powerpoint/2010/main" val="251320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D6B6-0AA6-D07F-79D0-849B56C5A325}"/>
              </a:ext>
            </a:extLst>
          </p:cNvPr>
          <p:cNvSpPr>
            <a:spLocks noGrp="1"/>
          </p:cNvSpPr>
          <p:nvPr>
            <p:ph type="title"/>
          </p:nvPr>
        </p:nvSpPr>
        <p:spPr>
          <a:xfrm>
            <a:off x="838200" y="365126"/>
            <a:ext cx="10515600" cy="801202"/>
          </a:xfrm>
        </p:spPr>
        <p:txBody>
          <a:bodyPr>
            <a:normAutofit/>
          </a:bodyPr>
          <a:lstStyle/>
          <a:p>
            <a:r>
              <a:rPr lang="sr-Cyrl-RS" sz="2800" b="1" i="0" u="none" strike="noStrike" baseline="0" dirty="0">
                <a:latin typeface="SegoePrint-Bold"/>
              </a:rPr>
              <a:t>СУВА ТЕРМИЧКА ОБРАДА - БЕЗ ТЕЧНОСТИ И МАСНОЋЕ</a:t>
            </a:r>
            <a:endParaRPr lang="sr-Latn-RS" sz="2800" dirty="0"/>
          </a:p>
        </p:txBody>
      </p:sp>
      <p:sp>
        <p:nvSpPr>
          <p:cNvPr id="3" name="Content Placeholder 2">
            <a:extLst>
              <a:ext uri="{FF2B5EF4-FFF2-40B4-BE49-F238E27FC236}">
                <a16:creationId xmlns:a16="http://schemas.microsoft.com/office/drawing/2014/main" id="{77FD9863-B931-530E-00C6-5CAEC92C7770}"/>
              </a:ext>
            </a:extLst>
          </p:cNvPr>
          <p:cNvSpPr>
            <a:spLocks noGrp="1"/>
          </p:cNvSpPr>
          <p:nvPr>
            <p:ph idx="1"/>
          </p:nvPr>
        </p:nvSpPr>
        <p:spPr>
          <a:xfrm>
            <a:off x="242596" y="1166328"/>
            <a:ext cx="11111204" cy="5589035"/>
          </a:xfrm>
        </p:spPr>
        <p:txBody>
          <a:bodyPr>
            <a:noAutofit/>
          </a:bodyPr>
          <a:lstStyle/>
          <a:p>
            <a:pPr algn="l"/>
            <a:r>
              <a:rPr lang="ru-RU" dirty="0">
                <a:latin typeface="MinionPro-Regular"/>
              </a:rPr>
              <a:t>П</a:t>
            </a:r>
            <a:r>
              <a:rPr lang="ru-RU" b="0" i="0" u="none" strike="noStrike" baseline="0" dirty="0">
                <a:latin typeface="MinionPro-Regular"/>
              </a:rPr>
              <a:t>од утицајем врућег ваздуха тј. на врућем ваздуху - на топлоти, без употребе масноће. </a:t>
            </a:r>
          </a:p>
          <a:p>
            <a:pPr algn="l"/>
            <a:r>
              <a:rPr lang="ru-RU" b="0" i="0" u="none" strike="noStrike" baseline="0" dirty="0">
                <a:latin typeface="MinionPro-Regular"/>
              </a:rPr>
              <a:t>Примери ове термичке обраде су: </a:t>
            </a:r>
          </a:p>
          <a:p>
            <a:pPr algn="l"/>
            <a:r>
              <a:rPr lang="ru-RU" b="0" i="0" u="none" strike="noStrike" baseline="0" dirty="0">
                <a:latin typeface="MinionPro-Regular"/>
              </a:rPr>
              <a:t>Суво</a:t>
            </a:r>
            <a:r>
              <a:rPr lang="ru-RU" dirty="0">
                <a:latin typeface="MinionPro-Regular"/>
              </a:rPr>
              <a:t> </a:t>
            </a:r>
            <a:r>
              <a:rPr lang="ru-RU" b="0" i="0" u="none" strike="noStrike" baseline="0" dirty="0">
                <a:latin typeface="MinionPro-Regular"/>
              </a:rPr>
              <a:t>печење у печењари-пећници без масноће; </a:t>
            </a:r>
          </a:p>
          <a:p>
            <a:pPr algn="l"/>
            <a:r>
              <a:rPr lang="ru-RU" b="0" i="0" u="none" strike="noStrike" baseline="0" dirty="0">
                <a:latin typeface="MinionPro-Regular"/>
              </a:rPr>
              <a:t>печење на ражњу; </a:t>
            </a:r>
          </a:p>
          <a:p>
            <a:pPr algn="l"/>
            <a:r>
              <a:rPr lang="ru-RU" b="0" i="0" u="none" strike="noStrike" baseline="0" dirty="0">
                <a:latin typeface="MinionPro-Regular"/>
              </a:rPr>
              <a:t>печење на роштиљу;</a:t>
            </a:r>
          </a:p>
          <a:p>
            <a:pPr algn="l"/>
            <a:r>
              <a:rPr lang="ru-RU" b="0" i="0" u="none" strike="noStrike" baseline="0" dirty="0">
                <a:latin typeface="MinionPro-Regular"/>
              </a:rPr>
              <a:t>печење на жару; </a:t>
            </a:r>
          </a:p>
          <a:p>
            <a:pPr algn="l"/>
            <a:r>
              <a:rPr lang="ru-RU" b="0" i="0" u="none" strike="noStrike" baseline="0" dirty="0">
                <a:latin typeface="MinionPro-Regular"/>
              </a:rPr>
              <a:t>печење у специјалним посудама (Цептер-АМЦ);</a:t>
            </a:r>
          </a:p>
          <a:p>
            <a:pPr algn="l"/>
            <a:r>
              <a:rPr lang="ru-RU" b="0" i="0" u="none" strike="noStrike" baseline="0" dirty="0">
                <a:latin typeface="MinionPro-Regular"/>
              </a:rPr>
              <a:t>печење у фолији; печење у глини и друго.</a:t>
            </a:r>
            <a:endParaRPr lang="sr-Latn-RS" dirty="0"/>
          </a:p>
        </p:txBody>
      </p:sp>
      <p:pic>
        <p:nvPicPr>
          <p:cNvPr id="5" name="Picture 4">
            <a:extLst>
              <a:ext uri="{FF2B5EF4-FFF2-40B4-BE49-F238E27FC236}">
                <a16:creationId xmlns:a16="http://schemas.microsoft.com/office/drawing/2014/main" id="{2E83344A-7BF9-032A-B7B5-38CFD9A9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922" y="2060057"/>
            <a:ext cx="3810583" cy="2216360"/>
          </a:xfrm>
          <a:prstGeom prst="rect">
            <a:avLst/>
          </a:prstGeom>
        </p:spPr>
      </p:pic>
      <p:pic>
        <p:nvPicPr>
          <p:cNvPr id="7" name="Picture 6">
            <a:extLst>
              <a:ext uri="{FF2B5EF4-FFF2-40B4-BE49-F238E27FC236}">
                <a16:creationId xmlns:a16="http://schemas.microsoft.com/office/drawing/2014/main" id="{3C5165A6-D66F-483C-8018-02F4C1071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815" y="4310743"/>
            <a:ext cx="4278185" cy="2256777"/>
          </a:xfrm>
          <a:prstGeom prst="rect">
            <a:avLst/>
          </a:prstGeom>
        </p:spPr>
      </p:pic>
    </p:spTree>
    <p:extLst>
      <p:ext uri="{BB962C8B-B14F-4D97-AF65-F5344CB8AC3E}">
        <p14:creationId xmlns:p14="http://schemas.microsoft.com/office/powerpoint/2010/main" val="253285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5072-6303-D0F7-7136-EB91BCEEB434}"/>
              </a:ext>
            </a:extLst>
          </p:cNvPr>
          <p:cNvSpPr>
            <a:spLocks noGrp="1"/>
          </p:cNvSpPr>
          <p:nvPr>
            <p:ph type="title"/>
          </p:nvPr>
        </p:nvSpPr>
        <p:spPr>
          <a:xfrm>
            <a:off x="838200" y="365125"/>
            <a:ext cx="9005596" cy="698565"/>
          </a:xfrm>
        </p:spPr>
        <p:txBody>
          <a:bodyPr/>
          <a:lstStyle/>
          <a:p>
            <a:r>
              <a:rPr lang="ru-RU" sz="4400" b="0" i="0" u="none" strike="noStrike" baseline="0" dirty="0">
                <a:latin typeface="MinionPro-Regular"/>
              </a:rPr>
              <a:t>Суво печење у пећници без масноће</a:t>
            </a:r>
            <a:endParaRPr lang="sr-Latn-RS" dirty="0"/>
          </a:p>
        </p:txBody>
      </p:sp>
      <p:sp>
        <p:nvSpPr>
          <p:cNvPr id="3" name="Content Placeholder 2">
            <a:extLst>
              <a:ext uri="{FF2B5EF4-FFF2-40B4-BE49-F238E27FC236}">
                <a16:creationId xmlns:a16="http://schemas.microsoft.com/office/drawing/2014/main" id="{4ECD6703-AD47-3F3F-9ADF-2E9D68072C5C}"/>
              </a:ext>
            </a:extLst>
          </p:cNvPr>
          <p:cNvSpPr>
            <a:spLocks noGrp="1"/>
          </p:cNvSpPr>
          <p:nvPr>
            <p:ph idx="1"/>
          </p:nvPr>
        </p:nvSpPr>
        <p:spPr>
          <a:xfrm>
            <a:off x="111968" y="1325562"/>
            <a:ext cx="9629192" cy="5373817"/>
          </a:xfrm>
        </p:spPr>
        <p:txBody>
          <a:bodyPr>
            <a:noAutofit/>
          </a:bodyPr>
          <a:lstStyle/>
          <a:p>
            <a:pPr algn="just"/>
            <a:r>
              <a:rPr lang="ru-RU" sz="3000" dirty="0">
                <a:latin typeface="MinionPro-Regular"/>
              </a:rPr>
              <a:t>Т</a:t>
            </a:r>
            <a:r>
              <a:rPr lang="ru-RU" sz="3000" b="0" i="0" u="none" strike="noStrike" baseline="0" dirty="0">
                <a:latin typeface="MinionPro-Regular"/>
              </a:rPr>
              <a:t>ермичка обрада намирница при којој се пеку фина топла предјела, јела, теста, коре и пецива, колачи, хлеб, замрзнуто пециво, свеже пециво, поврће, воће, намирнице животињског порекла обавијене фолијом и друго.</a:t>
            </a:r>
          </a:p>
          <a:p>
            <a:pPr algn="just"/>
            <a:r>
              <a:rPr lang="ru-RU" sz="3000" b="0" i="0" u="none" strike="noStrike" baseline="0" dirty="0">
                <a:latin typeface="MinionPro-Regular"/>
              </a:rPr>
              <a:t>Топлоту преноси врућ ваздух, а при таквом печењу кора се ствара на оним деловима који су непосредно изложени топлом ваздуху, осим ако је температура одозго тако интензивна, да продире у средину. </a:t>
            </a:r>
          </a:p>
          <a:p>
            <a:pPr algn="just"/>
            <a:r>
              <a:rPr lang="ru-RU" sz="3000" b="0" i="0" u="none" strike="noStrike" baseline="0" dirty="0">
                <a:latin typeface="MinionPro-Regular"/>
              </a:rPr>
              <a:t>При сувом печењу у пећници тесто се јако суши, па се при печењу хлеба и пецива у пекарама повремено доводи у пећнице водена пара, да би површина пецива или других намирница остала глатка и добила сјај.</a:t>
            </a:r>
            <a:endParaRPr lang="sr-Latn-RS" sz="3000" dirty="0"/>
          </a:p>
        </p:txBody>
      </p:sp>
      <p:pic>
        <p:nvPicPr>
          <p:cNvPr id="5" name="Picture 4">
            <a:extLst>
              <a:ext uri="{FF2B5EF4-FFF2-40B4-BE49-F238E27FC236}">
                <a16:creationId xmlns:a16="http://schemas.microsoft.com/office/drawing/2014/main" id="{2A98010B-74B0-FB60-904D-E97CE917F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796" y="2062065"/>
            <a:ext cx="2348204" cy="1562623"/>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8435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D943-0234-CB59-AD87-AC9D23E8EBA0}"/>
              </a:ext>
            </a:extLst>
          </p:cNvPr>
          <p:cNvSpPr>
            <a:spLocks noGrp="1"/>
          </p:cNvSpPr>
          <p:nvPr>
            <p:ph type="title"/>
          </p:nvPr>
        </p:nvSpPr>
        <p:spPr>
          <a:xfrm>
            <a:off x="838200" y="0"/>
            <a:ext cx="8821994" cy="1094965"/>
          </a:xfrm>
          <a:solidFill>
            <a:srgbClr val="FF99FF"/>
          </a:solidFill>
        </p:spPr>
        <p:txBody>
          <a:bodyPr/>
          <a:lstStyle/>
          <a:p>
            <a:r>
              <a:rPr lang="sr-Cyrl-RS" dirty="0"/>
              <a:t>Стандард рецепта треба да садржи</a:t>
            </a:r>
            <a:endParaRPr lang="en-US" dirty="0"/>
          </a:p>
        </p:txBody>
      </p:sp>
      <p:sp>
        <p:nvSpPr>
          <p:cNvPr id="3" name="Content Placeholder 2">
            <a:extLst>
              <a:ext uri="{FF2B5EF4-FFF2-40B4-BE49-F238E27FC236}">
                <a16:creationId xmlns:a16="http://schemas.microsoft.com/office/drawing/2014/main" id="{ED20000C-13E7-2AE5-5881-1B3DAF4042A5}"/>
              </a:ext>
            </a:extLst>
          </p:cNvPr>
          <p:cNvSpPr>
            <a:spLocks noGrp="1"/>
          </p:cNvSpPr>
          <p:nvPr>
            <p:ph sz="half" idx="2"/>
          </p:nvPr>
        </p:nvSpPr>
        <p:spPr>
          <a:xfrm>
            <a:off x="176981" y="1310814"/>
            <a:ext cx="5919019" cy="5547185"/>
          </a:xfrm>
          <a:solidFill>
            <a:srgbClr val="FFCCFF"/>
          </a:solidFill>
        </p:spPr>
        <p:txBody>
          <a:bodyPr>
            <a:noAutofit/>
          </a:bodyPr>
          <a:lstStyle/>
          <a:p>
            <a:r>
              <a:rPr lang="sr-Cyrl-RS" sz="3200" dirty="0"/>
              <a:t>Назив рецепта</a:t>
            </a:r>
            <a:r>
              <a:rPr lang="sr-Latn-RS" sz="3200" dirty="0"/>
              <a:t>,</a:t>
            </a:r>
            <a:endParaRPr lang="sr-Cyrl-RS" sz="3200" dirty="0"/>
          </a:p>
          <a:p>
            <a:r>
              <a:rPr lang="sr-Cyrl-RS" sz="3200" dirty="0"/>
              <a:t>Број особа,</a:t>
            </a:r>
          </a:p>
          <a:p>
            <a:r>
              <a:rPr lang="sr-Cyrl-RS" sz="3200" dirty="0"/>
              <a:t>Време припреме</a:t>
            </a:r>
            <a:r>
              <a:rPr lang="sr-Latn-RS" sz="3200" dirty="0"/>
              <a:t>,</a:t>
            </a:r>
            <a:endParaRPr lang="sr-Cyrl-RS" sz="3200" dirty="0"/>
          </a:p>
          <a:p>
            <a:r>
              <a:rPr lang="sr-Cyrl-RS" sz="3200" dirty="0"/>
              <a:t>Време термичке обраде</a:t>
            </a:r>
            <a:r>
              <a:rPr lang="sr-Latn-RS" sz="3200" dirty="0"/>
              <a:t>,</a:t>
            </a:r>
            <a:endParaRPr lang="sr-Cyrl-RS" sz="3200" dirty="0"/>
          </a:p>
          <a:p>
            <a:r>
              <a:rPr lang="sr-Cyrl-RS" sz="3200" dirty="0"/>
              <a:t>Температуру обраде</a:t>
            </a:r>
            <a:r>
              <a:rPr lang="sr-Latn-RS" sz="3200" dirty="0"/>
              <a:t>,</a:t>
            </a:r>
          </a:p>
          <a:p>
            <a:r>
              <a:rPr lang="sr-Cyrl-RS" sz="3200" dirty="0"/>
              <a:t>Назив намирница</a:t>
            </a:r>
            <a:r>
              <a:rPr lang="sr-Latn-RS" sz="3200" dirty="0"/>
              <a:t>,</a:t>
            </a:r>
            <a:endParaRPr lang="sr-Cyrl-RS" sz="3200" dirty="0"/>
          </a:p>
          <a:p>
            <a:r>
              <a:rPr lang="sr-Cyrl-RS" sz="3200" dirty="0"/>
              <a:t>Јединицу мере,</a:t>
            </a:r>
          </a:p>
          <a:p>
            <a:r>
              <a:rPr lang="sr-Cyrl-RS" sz="3200" dirty="0"/>
              <a:t>Бруто стање,</a:t>
            </a:r>
          </a:p>
          <a:p>
            <a:r>
              <a:rPr lang="sr-Cyrl-RS" sz="3200" dirty="0"/>
              <a:t>Проценат отпада </a:t>
            </a:r>
          </a:p>
          <a:p>
            <a:r>
              <a:rPr lang="sr-Cyrl-RS" sz="3200" dirty="0"/>
              <a:t>Нето стање</a:t>
            </a:r>
          </a:p>
          <a:p>
            <a:endParaRPr lang="sr-Cyrl-RS" sz="3200" dirty="0"/>
          </a:p>
        </p:txBody>
      </p:sp>
      <p:sp>
        <p:nvSpPr>
          <p:cNvPr id="8" name="Content Placeholder 7">
            <a:extLst>
              <a:ext uri="{FF2B5EF4-FFF2-40B4-BE49-F238E27FC236}">
                <a16:creationId xmlns:a16="http://schemas.microsoft.com/office/drawing/2014/main" id="{820495B5-0A68-BDE6-5F83-7A5AD9CB2AC2}"/>
              </a:ext>
            </a:extLst>
          </p:cNvPr>
          <p:cNvSpPr>
            <a:spLocks noGrp="1"/>
          </p:cNvSpPr>
          <p:nvPr>
            <p:ph sz="quarter" idx="4"/>
          </p:nvPr>
        </p:nvSpPr>
        <p:spPr>
          <a:xfrm>
            <a:off x="6289317" y="1680419"/>
            <a:ext cx="5553637" cy="5177580"/>
          </a:xfrm>
          <a:solidFill>
            <a:srgbClr val="CAAECA"/>
          </a:solidFill>
        </p:spPr>
        <p:txBody>
          <a:bodyPr>
            <a:normAutofit/>
          </a:bodyPr>
          <a:lstStyle/>
          <a:p>
            <a:r>
              <a:rPr lang="sr-Cyrl-RS" sz="3200" dirty="0"/>
              <a:t>Да ли је за а</a:t>
            </a:r>
            <a:r>
              <a:rPr lang="sr-Latn-RS" sz="3200" dirty="0"/>
              <a:t> la cart</a:t>
            </a:r>
            <a:r>
              <a:rPr lang="sr-Cyrl-RS" sz="3200" dirty="0"/>
              <a:t>  или пансион,</a:t>
            </a:r>
            <a:endParaRPr lang="sr-Latn-RS" sz="3200" dirty="0"/>
          </a:p>
          <a:p>
            <a:r>
              <a:rPr lang="sr-Cyrl-RS" sz="3200" dirty="0"/>
              <a:t>Нето количину термички обрађене намирнице,</a:t>
            </a:r>
          </a:p>
          <a:p>
            <a:r>
              <a:rPr lang="sr-Cyrl-RS" sz="3200" dirty="0"/>
              <a:t>Количину енергије,</a:t>
            </a:r>
          </a:p>
          <a:p>
            <a:r>
              <a:rPr lang="sr-Cyrl-RS" sz="3200" dirty="0"/>
              <a:t>Опис по фазама припреме,</a:t>
            </a:r>
          </a:p>
          <a:p>
            <a:r>
              <a:rPr lang="sr-Cyrl-RS" sz="3200" dirty="0"/>
              <a:t>Величину тањира,</a:t>
            </a:r>
          </a:p>
          <a:p>
            <a:r>
              <a:rPr lang="sr-Cyrl-RS" sz="3200" dirty="0"/>
              <a:t>Декорацију.</a:t>
            </a:r>
            <a:endParaRPr lang="en-US" sz="3200" dirty="0"/>
          </a:p>
          <a:p>
            <a:endParaRPr lang="en-US" sz="3200" dirty="0"/>
          </a:p>
        </p:txBody>
      </p:sp>
    </p:spTree>
    <p:extLst>
      <p:ext uri="{BB962C8B-B14F-4D97-AF65-F5344CB8AC3E}">
        <p14:creationId xmlns:p14="http://schemas.microsoft.com/office/powerpoint/2010/main" val="398467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214D3-C491-D1DD-7684-E07D78ADE83A}"/>
              </a:ext>
            </a:extLst>
          </p:cNvPr>
          <p:cNvSpPr>
            <a:spLocks noGrp="1"/>
          </p:cNvSpPr>
          <p:nvPr>
            <p:ph idx="1"/>
          </p:nvPr>
        </p:nvSpPr>
        <p:spPr>
          <a:xfrm>
            <a:off x="160565" y="109634"/>
            <a:ext cx="11661321" cy="6067329"/>
          </a:xfrm>
        </p:spPr>
        <p:txBody>
          <a:bodyPr>
            <a:noAutofit/>
          </a:bodyPr>
          <a:lstStyle/>
          <a:p>
            <a:pPr algn="l"/>
            <a:r>
              <a:rPr lang="ru-RU" sz="3200" b="0" i="0" u="none" strike="noStrike" baseline="0" dirty="0">
                <a:latin typeface="MinionPro-Regular"/>
              </a:rPr>
              <a:t>Печење на жару-ражњу је један од најстаријих начина термичке</a:t>
            </a:r>
            <a:r>
              <a:rPr lang="sr-Latn-RS" sz="3200" b="0" i="0" u="none" strike="noStrike" baseline="0" dirty="0">
                <a:latin typeface="MinionPro-Regular"/>
              </a:rPr>
              <a:t> </a:t>
            </a:r>
            <a:r>
              <a:rPr lang="ru-RU" sz="3200" b="0" i="0" u="none" strike="noStrike" baseline="0" dirty="0">
                <a:latin typeface="MinionPro-Regular"/>
              </a:rPr>
              <a:t>обраде. Веома је практичан за печење већих комада меса као што су: бикови, јагњад,</a:t>
            </a:r>
            <a:r>
              <a:rPr lang="sr-Latn-RS" sz="3200" b="0" i="0" u="none" strike="noStrike" baseline="0" dirty="0">
                <a:latin typeface="MinionPro-Regular"/>
              </a:rPr>
              <a:t> </a:t>
            </a:r>
            <a:r>
              <a:rPr lang="ru-RU" sz="3200" b="0" i="0" u="none" strike="noStrike" baseline="0" dirty="0">
                <a:latin typeface="MinionPro-Regular"/>
              </a:rPr>
              <a:t>прасад или крупнија перад. </a:t>
            </a:r>
            <a:endParaRPr lang="sr-Latn-RS" sz="3200" b="0" i="0" u="none" strike="noStrike" baseline="0" dirty="0">
              <a:latin typeface="MinionPro-Regular"/>
            </a:endParaRPr>
          </a:p>
          <a:p>
            <a:pPr algn="l"/>
            <a:r>
              <a:rPr lang="ru-RU" sz="3200" b="0" i="0" u="none" strike="noStrike" baseline="0" dirty="0">
                <a:latin typeface="MinionPro-Regular"/>
              </a:rPr>
              <a:t>Приликом печења на ражњу уз сув и врућ ваздух ствара се</a:t>
            </a:r>
            <a:r>
              <a:rPr lang="sr-Latn-RS" sz="3200" b="0" i="0" u="none" strike="noStrike" baseline="0" dirty="0">
                <a:latin typeface="MinionPro-Regular"/>
              </a:rPr>
              <a:t> </a:t>
            </a:r>
            <a:r>
              <a:rPr lang="ru-RU" sz="3200" b="0" i="0" u="none" strike="noStrike" baseline="0" dirty="0">
                <a:latin typeface="MinionPro-Regular"/>
              </a:rPr>
              <a:t>спољна тврда кора пријатног изгледа, мириса и укуса. Пре печења на ражњу, одређено</a:t>
            </a:r>
            <a:r>
              <a:rPr lang="sr-Latn-RS" sz="3200" b="0" i="0" u="none" strike="noStrike" baseline="0" dirty="0">
                <a:latin typeface="MinionPro-Regular"/>
              </a:rPr>
              <a:t> </a:t>
            </a:r>
            <a:r>
              <a:rPr lang="ru-RU" sz="3200" b="0" i="0" u="none" strike="noStrike" baseline="0" dirty="0">
                <a:latin typeface="MinionPro-Regular"/>
              </a:rPr>
              <a:t>комадно месо се посоли и зачини зачинским биљем.</a:t>
            </a:r>
          </a:p>
          <a:p>
            <a:pPr algn="l"/>
            <a:r>
              <a:rPr lang="ru-RU" sz="3200" b="0" i="0" u="none" strike="noStrike" baseline="0" dirty="0">
                <a:latin typeface="MinionPro-Regular"/>
              </a:rPr>
              <a:t>Печење на ражњу је једноставан начин печења. Данас постоје разни апарати за</a:t>
            </a:r>
            <a:r>
              <a:rPr lang="sr-Latn-RS" sz="3200" b="0" i="0" u="none" strike="noStrike" baseline="0" dirty="0">
                <a:latin typeface="MinionPro-Regular"/>
              </a:rPr>
              <a:t> </a:t>
            </a:r>
            <a:r>
              <a:rPr lang="ru-RU" sz="3200" b="0" i="0" u="none" strike="noStrike" baseline="0" dirty="0">
                <a:latin typeface="MinionPro-Regular"/>
              </a:rPr>
              <a:t>печење, који регулишу температуру</a:t>
            </a:r>
            <a:r>
              <a:rPr lang="sr-Latn-RS" sz="3200" dirty="0">
                <a:latin typeface="MinionPro-Regular"/>
              </a:rPr>
              <a:t> </a:t>
            </a:r>
            <a:r>
              <a:rPr lang="sr-Cyrl-RS" sz="3200" dirty="0">
                <a:latin typeface="MinionPro-Regular"/>
              </a:rPr>
              <a:t>и </a:t>
            </a:r>
            <a:r>
              <a:rPr lang="ru-RU" sz="3200" b="0" i="0" u="none" strike="noStrike" baseline="0" dirty="0">
                <a:latin typeface="MinionPro-Regular"/>
              </a:rPr>
              <a:t>време термичке обраде </a:t>
            </a:r>
          </a:p>
          <a:p>
            <a:pPr algn="l"/>
            <a:r>
              <a:rPr lang="ru-RU" sz="3200" b="0" i="0" u="none" strike="noStrike" baseline="0" dirty="0">
                <a:latin typeface="MinionPro-Regular"/>
              </a:rPr>
              <a:t>Печено месо на</a:t>
            </a:r>
            <a:r>
              <a:rPr lang="sr-Latn-RS" sz="3200" b="0" i="0" u="none" strike="noStrike" baseline="0" dirty="0">
                <a:latin typeface="MinionPro-Regular"/>
              </a:rPr>
              <a:t> </a:t>
            </a:r>
            <a:r>
              <a:rPr lang="ru-RU" sz="3200" b="0" i="0" u="none" strike="noStrike" baseline="0" dirty="0">
                <a:latin typeface="MinionPro-Regular"/>
              </a:rPr>
              <a:t>ражњу је врло сочно, има пријатан мирис и укус, па и заслужује посебан гастрономски</a:t>
            </a:r>
            <a:r>
              <a:rPr lang="sr-Latn-RS" sz="3200" b="0" i="0" u="none" strike="noStrike" baseline="0" dirty="0">
                <a:latin typeface="MinionPro-Regular"/>
              </a:rPr>
              <a:t> </a:t>
            </a:r>
            <a:r>
              <a:rPr lang="sr-Cyrl-RS" sz="3200" b="0" i="0" u="none" strike="noStrike" baseline="0" dirty="0">
                <a:latin typeface="MinionPro-Regular"/>
              </a:rPr>
              <a:t>третман.</a:t>
            </a:r>
            <a:endParaRPr lang="sr-Latn-RS" sz="3200" dirty="0"/>
          </a:p>
        </p:txBody>
      </p:sp>
      <p:pic>
        <p:nvPicPr>
          <p:cNvPr id="5" name="Picture 4">
            <a:extLst>
              <a:ext uri="{FF2B5EF4-FFF2-40B4-BE49-F238E27FC236}">
                <a16:creationId xmlns:a16="http://schemas.microsoft.com/office/drawing/2014/main" id="{48036F9F-FF78-BF97-CBCE-799C4AC6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86" y="4838795"/>
            <a:ext cx="3409949" cy="1909571"/>
          </a:xfrm>
          <a:prstGeom prst="rect">
            <a:avLst/>
          </a:prstGeom>
        </p:spPr>
      </p:pic>
    </p:spTree>
    <p:extLst>
      <p:ext uri="{BB962C8B-B14F-4D97-AF65-F5344CB8AC3E}">
        <p14:creationId xmlns:p14="http://schemas.microsoft.com/office/powerpoint/2010/main" val="3358610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968A5-6EA5-559F-1A1B-FC4AB0D998B2}"/>
              </a:ext>
            </a:extLst>
          </p:cNvPr>
          <p:cNvSpPr>
            <a:spLocks noGrp="1"/>
          </p:cNvSpPr>
          <p:nvPr>
            <p:ph idx="1"/>
          </p:nvPr>
        </p:nvSpPr>
        <p:spPr>
          <a:xfrm>
            <a:off x="186612" y="279918"/>
            <a:ext cx="9386013" cy="6578082"/>
          </a:xfrm>
        </p:spPr>
        <p:txBody>
          <a:bodyPr>
            <a:normAutofit/>
          </a:bodyPr>
          <a:lstStyle/>
          <a:p>
            <a:pPr algn="l"/>
            <a:r>
              <a:rPr lang="ru-RU" b="0" i="0" u="none" strike="noStrike" baseline="0" dirty="0">
                <a:latin typeface="MinionPro-Regular"/>
              </a:rPr>
              <a:t>Печење на роштиљу-приликом овог печења преносник топлоте је врућ ваздух. На роштиљу се пеку мањи делови меса као што су: котлети, рамстеци, ражњићи, вешалице, </a:t>
            </a:r>
            <a:r>
              <a:rPr lang="sr-Cyrl-RS" b="0" i="0" u="none" strike="noStrike" baseline="0" dirty="0">
                <a:latin typeface="MinionPro-Regular"/>
              </a:rPr>
              <a:t>пљескавице, крменадле, ћевапчићи, џигерице, бубрези, бризле, рибе, перад, </a:t>
            </a:r>
            <a:r>
              <a:rPr lang="ru-RU" b="0" i="0" u="none" strike="noStrike" baseline="0" dirty="0">
                <a:latin typeface="MinionPro-Regular"/>
              </a:rPr>
              <a:t>плод кестена, млади класови кукуруза, бундева, паприка, папричице, кромпир и друге намирнице. </a:t>
            </a:r>
          </a:p>
          <a:p>
            <a:pPr algn="l"/>
            <a:r>
              <a:rPr lang="ru-RU" b="0" i="0" u="none" strike="noStrike" baseline="0" dirty="0">
                <a:latin typeface="MinionPro-Regular"/>
              </a:rPr>
              <a:t>Да би се беланчевине у месу што пре згрушале, а тиме спречило одливање месног сока, а шницле биле сочне, роштиљ мора бити врућ. При печењу танких комада меса, потребно је само једно окретање, и то када кора постане смеђа тј. златножута. </a:t>
            </a:r>
          </a:p>
          <a:p>
            <a:pPr algn="l"/>
            <a:r>
              <a:rPr lang="ru-RU" b="0" i="0" u="none" strike="noStrike" baseline="0" dirty="0">
                <a:latin typeface="MinionPro-Regular"/>
              </a:rPr>
              <a:t>Уз јела печена на роштиљу обавезан је прилог - ситно сечени црни или млади лук.</a:t>
            </a:r>
            <a:endParaRPr lang="sr-Latn-RS" dirty="0"/>
          </a:p>
        </p:txBody>
      </p:sp>
      <p:pic>
        <p:nvPicPr>
          <p:cNvPr id="5" name="Picture 4">
            <a:extLst>
              <a:ext uri="{FF2B5EF4-FFF2-40B4-BE49-F238E27FC236}">
                <a16:creationId xmlns:a16="http://schemas.microsoft.com/office/drawing/2014/main" id="{5D622C49-2A47-CEDB-F2AC-CEB3FD176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279918"/>
            <a:ext cx="2619375" cy="1743075"/>
          </a:xfrm>
          <a:prstGeom prst="rect">
            <a:avLst/>
          </a:prstGeom>
        </p:spPr>
      </p:pic>
      <p:pic>
        <p:nvPicPr>
          <p:cNvPr id="7" name="Picture 6">
            <a:extLst>
              <a:ext uri="{FF2B5EF4-FFF2-40B4-BE49-F238E27FC236}">
                <a16:creationId xmlns:a16="http://schemas.microsoft.com/office/drawing/2014/main" id="{E8E2D464-0046-2340-80AF-8EC3C2705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618" y="2296205"/>
            <a:ext cx="2619375" cy="1743075"/>
          </a:xfrm>
          <a:prstGeom prst="rect">
            <a:avLst/>
          </a:prstGeom>
        </p:spPr>
      </p:pic>
      <p:pic>
        <p:nvPicPr>
          <p:cNvPr id="9" name="Picture 8">
            <a:extLst>
              <a:ext uri="{FF2B5EF4-FFF2-40B4-BE49-F238E27FC236}">
                <a16:creationId xmlns:a16="http://schemas.microsoft.com/office/drawing/2014/main" id="{656D2314-83F8-CEFE-042F-6A6516A28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250" y="4397536"/>
            <a:ext cx="2952750" cy="1552575"/>
          </a:xfrm>
          <a:prstGeom prst="rect">
            <a:avLst/>
          </a:prstGeom>
        </p:spPr>
      </p:pic>
    </p:spTree>
    <p:extLst>
      <p:ext uri="{BB962C8B-B14F-4D97-AF65-F5344CB8AC3E}">
        <p14:creationId xmlns:p14="http://schemas.microsoft.com/office/powerpoint/2010/main" val="314651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13279-06F4-DB66-9C72-42834A5583BC}"/>
              </a:ext>
            </a:extLst>
          </p:cNvPr>
          <p:cNvSpPr>
            <a:spLocks noGrp="1"/>
          </p:cNvSpPr>
          <p:nvPr>
            <p:ph idx="1"/>
          </p:nvPr>
        </p:nvSpPr>
        <p:spPr>
          <a:xfrm>
            <a:off x="65314" y="279918"/>
            <a:ext cx="8621486" cy="6428792"/>
          </a:xfrm>
        </p:spPr>
        <p:txBody>
          <a:bodyPr>
            <a:normAutofit/>
          </a:bodyPr>
          <a:lstStyle/>
          <a:p>
            <a:pPr algn="l"/>
            <a:r>
              <a:rPr lang="ru-RU" sz="3600" b="0" i="0" u="none" strike="noStrike" baseline="0" dirty="0">
                <a:latin typeface="MinionPro-Regular"/>
              </a:rPr>
              <a:t>Цептер посуђе, код којег су добрим делом елиминисани недостаци, израђено је од нерђајућег специјаног челика, не деформише се, лако се одржава и не рђа. У Цептер посуђу јело се термички обрађује, без воде, соли, масноће, тј. јело се термички обрађује у соптвеном соку, где мирис и укус остају потпуно природни. Термичка обрада намирница траје много краће у односу на </a:t>
            </a:r>
            <a:r>
              <a:rPr lang="sr-Cyrl-RS" sz="3600" b="0" i="0" u="none" strike="noStrike" baseline="0" dirty="0">
                <a:latin typeface="MinionPro-Regular"/>
              </a:rPr>
              <a:t>друге врсте термичких обрада.</a:t>
            </a:r>
            <a:endParaRPr lang="sr-Latn-RS" sz="3600" dirty="0"/>
          </a:p>
        </p:txBody>
      </p:sp>
      <p:pic>
        <p:nvPicPr>
          <p:cNvPr id="5" name="Picture 4">
            <a:extLst>
              <a:ext uri="{FF2B5EF4-FFF2-40B4-BE49-F238E27FC236}">
                <a16:creationId xmlns:a16="http://schemas.microsoft.com/office/drawing/2014/main" id="{7F6C8A13-2807-3776-F77C-52AF2E33E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955" y="1172839"/>
            <a:ext cx="3795045" cy="2256161"/>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346461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CE134-509A-560D-DD9A-E929627CFA99}"/>
              </a:ext>
            </a:extLst>
          </p:cNvPr>
          <p:cNvSpPr>
            <a:spLocks noGrp="1"/>
          </p:cNvSpPr>
          <p:nvPr>
            <p:ph idx="1"/>
          </p:nvPr>
        </p:nvSpPr>
        <p:spPr>
          <a:xfrm>
            <a:off x="149291" y="223935"/>
            <a:ext cx="11943182" cy="6363575"/>
          </a:xfrm>
        </p:spPr>
        <p:txBody>
          <a:bodyPr>
            <a:noAutofit/>
          </a:bodyPr>
          <a:lstStyle/>
          <a:p>
            <a:pPr algn="l"/>
            <a:r>
              <a:rPr lang="ru-RU" sz="3000" b="0" i="0" u="none" strike="noStrike" baseline="0" dirty="0">
                <a:latin typeface="MinionPro-Regular"/>
              </a:rPr>
              <a:t>Печење у микроталасној пећници - специјалној рерни, састоји се у излагању намирнице топлоти, где се јављају сложени процеси дехидрације и дејства топлоте инфрацрвених зракова. За печење намирница користе се разне врсте ватростално- издржљивог керамичког посуђа. </a:t>
            </a:r>
          </a:p>
          <a:p>
            <a:pPr algn="l"/>
            <a:r>
              <a:rPr lang="ru-RU" sz="3000" b="0" i="0" u="none" strike="noStrike" baseline="0" dirty="0">
                <a:latin typeface="MinionPro-Regular"/>
              </a:rPr>
              <a:t>У микроталасним пећницама намирнице су директно изложене високој температури и то само са једне стране, док се топлота преноси директним контактом топлих инфрацрвених зракова. Код овог начина суве обраде, посебно је важна горња температура пећнице, која износи преко 200°С. </a:t>
            </a:r>
          </a:p>
          <a:p>
            <a:pPr algn="l"/>
            <a:r>
              <a:rPr lang="ru-RU" sz="3000" b="0" i="0" u="none" strike="noStrike" baseline="0" dirty="0">
                <a:latin typeface="MinionPro-Regular"/>
              </a:rPr>
              <a:t>Златножута</a:t>
            </a:r>
            <a:r>
              <a:rPr lang="ru-RU" sz="3000" dirty="0">
                <a:latin typeface="MinionPro-Regular"/>
              </a:rPr>
              <a:t> </a:t>
            </a:r>
            <a:r>
              <a:rPr lang="ru-RU" sz="3000" b="0" i="0" u="none" strike="noStrike" baseline="0" dirty="0">
                <a:latin typeface="MinionPro-Regular"/>
              </a:rPr>
              <a:t>боја која се ствара на површини јела је нарочито пријатна, даје јелу посебан укус, али делује надражајуће на зидове желуца и црева. Због тога се процес печења намирница на овај начин не примењује у исхрани оних болесника код којих су оштећени органи </a:t>
            </a:r>
            <a:r>
              <a:rPr lang="sr-Cyrl-RS" sz="3000" b="0" i="0" u="none" strike="noStrike" baseline="0" dirty="0">
                <a:latin typeface="MinionPro-Regular"/>
              </a:rPr>
              <a:t>за варење.</a:t>
            </a:r>
            <a:endParaRPr lang="sr-Latn-RS" sz="3000" dirty="0"/>
          </a:p>
        </p:txBody>
      </p:sp>
    </p:spTree>
    <p:extLst>
      <p:ext uri="{BB962C8B-B14F-4D97-AF65-F5344CB8AC3E}">
        <p14:creationId xmlns:p14="http://schemas.microsoft.com/office/powerpoint/2010/main" val="388296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E2163-6C2C-AD07-6BDE-F876E0474AE6}"/>
              </a:ext>
            </a:extLst>
          </p:cNvPr>
          <p:cNvSpPr>
            <a:spLocks noGrp="1"/>
          </p:cNvSpPr>
          <p:nvPr>
            <p:ph idx="1"/>
          </p:nvPr>
        </p:nvSpPr>
        <p:spPr>
          <a:xfrm>
            <a:off x="205273" y="494522"/>
            <a:ext cx="8182948" cy="6111551"/>
          </a:xfrm>
        </p:spPr>
        <p:txBody>
          <a:bodyPr>
            <a:normAutofit/>
          </a:bodyPr>
          <a:lstStyle/>
          <a:p>
            <a:pPr algn="l"/>
            <a:r>
              <a:rPr lang="ru-RU" sz="3600" b="0" i="0" u="none" strike="noStrike" baseline="0" dirty="0">
                <a:highlight>
                  <a:srgbClr val="FFFF00"/>
                </a:highlight>
                <a:latin typeface="MinionPro-Regular"/>
              </a:rPr>
              <a:t>Комбинована термичка обрада </a:t>
            </a:r>
            <a:endParaRPr lang="ru-RU" sz="3600" b="0" i="0" u="none" strike="noStrike" baseline="0" dirty="0">
              <a:latin typeface="MinionPro-Regular"/>
            </a:endParaRPr>
          </a:p>
          <a:p>
            <a:pPr algn="l"/>
            <a:r>
              <a:rPr lang="ru-RU" sz="3600" b="0" i="0" u="none" strike="noStrike" baseline="0" dirty="0">
                <a:latin typeface="MinionPro-Regular"/>
              </a:rPr>
              <a:t>неколико обрада, као што су: физичка обрада намирница као што је; прање-чишћење, </a:t>
            </a:r>
            <a:r>
              <a:rPr lang="sr-Cyrl-RS" sz="3600" b="0" i="0" u="none" strike="noStrike" baseline="0" dirty="0">
                <a:latin typeface="MinionPro-Regular"/>
              </a:rPr>
              <a:t>љуштење, сечење, обликовање, зачињавање, саламурење, панирање, поховање, </a:t>
            </a:r>
            <a:r>
              <a:rPr lang="ru-RU" sz="3600" b="0" i="0" u="none" strike="noStrike" baseline="0" dirty="0">
                <a:latin typeface="MinionPro-Regular"/>
              </a:rPr>
              <a:t>бланширање, сотирање и друго у комбинацији са другим термичким обрадама.</a:t>
            </a:r>
            <a:endParaRPr lang="sr-Latn-RS" sz="3600" dirty="0"/>
          </a:p>
        </p:txBody>
      </p:sp>
      <p:pic>
        <p:nvPicPr>
          <p:cNvPr id="4" name="Picture 3">
            <a:extLst>
              <a:ext uri="{FF2B5EF4-FFF2-40B4-BE49-F238E27FC236}">
                <a16:creationId xmlns:a16="http://schemas.microsoft.com/office/drawing/2014/main" id="{B281F15B-CBCA-D008-42C2-0E9C6F4C8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299" y="5014766"/>
            <a:ext cx="5075852" cy="18432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B439F0CE-1DD0-0200-FBF2-D59F74BBE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591" y="133416"/>
            <a:ext cx="3228392" cy="4679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C24C51B3-17B9-66E4-F603-8B8D875D9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269" y="4997337"/>
            <a:ext cx="2995127" cy="1810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808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43CC-EBE7-0772-5759-47A2D1E218E4}"/>
              </a:ext>
            </a:extLst>
          </p:cNvPr>
          <p:cNvSpPr>
            <a:spLocks noGrp="1"/>
          </p:cNvSpPr>
          <p:nvPr>
            <p:ph type="title"/>
          </p:nvPr>
        </p:nvSpPr>
        <p:spPr>
          <a:xfrm>
            <a:off x="838200" y="365126"/>
            <a:ext cx="10515600" cy="614588"/>
          </a:xfrm>
        </p:spPr>
        <p:txBody>
          <a:bodyPr>
            <a:normAutofit fontScale="90000"/>
          </a:bodyPr>
          <a:lstStyle/>
          <a:p>
            <a:r>
              <a:rPr lang="sr-Cyrl-RS" sz="4400" b="0" i="0" u="none" strike="noStrike" baseline="0" dirty="0">
                <a:solidFill>
                  <a:srgbClr val="000000"/>
                </a:solidFill>
                <a:latin typeface="MinionPro-Regular"/>
              </a:rPr>
              <a:t>Гратинирање</a:t>
            </a:r>
            <a:endParaRPr lang="sr-Latn-RS" dirty="0"/>
          </a:p>
        </p:txBody>
      </p:sp>
      <p:sp>
        <p:nvSpPr>
          <p:cNvPr id="3" name="Content Placeholder 2">
            <a:extLst>
              <a:ext uri="{FF2B5EF4-FFF2-40B4-BE49-F238E27FC236}">
                <a16:creationId xmlns:a16="http://schemas.microsoft.com/office/drawing/2014/main" id="{43437693-5304-88D1-59CD-315548A79B6B}"/>
              </a:ext>
            </a:extLst>
          </p:cNvPr>
          <p:cNvSpPr>
            <a:spLocks noGrp="1"/>
          </p:cNvSpPr>
          <p:nvPr>
            <p:ph idx="1"/>
          </p:nvPr>
        </p:nvSpPr>
        <p:spPr>
          <a:xfrm>
            <a:off x="289249" y="1030983"/>
            <a:ext cx="11485984" cy="5621743"/>
          </a:xfrm>
        </p:spPr>
        <p:txBody>
          <a:bodyPr>
            <a:noAutofit/>
          </a:bodyPr>
          <a:lstStyle/>
          <a:p>
            <a:pPr algn="l"/>
            <a:r>
              <a:rPr lang="ru-RU" sz="3200" dirty="0">
                <a:solidFill>
                  <a:srgbClr val="000000"/>
                </a:solidFill>
                <a:latin typeface="MinionPro-Regular"/>
              </a:rPr>
              <a:t>П</a:t>
            </a:r>
            <a:r>
              <a:rPr lang="ru-RU" sz="3200" b="0" i="0" u="none" strike="noStrike" baseline="0" dirty="0">
                <a:solidFill>
                  <a:srgbClr val="000000"/>
                </a:solidFill>
                <a:latin typeface="MinionPro-Regular"/>
              </a:rPr>
              <a:t>ечење у микроталасној пећници или рерни са циљем довршавања неког јела, на температури до 200°С. </a:t>
            </a:r>
          </a:p>
          <a:p>
            <a:pPr algn="l"/>
            <a:r>
              <a:rPr lang="ru-RU" sz="3200" dirty="0">
                <a:solidFill>
                  <a:srgbClr val="000000"/>
                </a:solidFill>
                <a:latin typeface="MinionPro-Regular"/>
              </a:rPr>
              <a:t>П</a:t>
            </a:r>
            <a:r>
              <a:rPr lang="ru-RU" sz="3200" b="0" i="0" u="none" strike="noStrike" baseline="0" dirty="0">
                <a:solidFill>
                  <a:srgbClr val="000000"/>
                </a:solidFill>
                <a:latin typeface="MinionPro-Regular"/>
              </a:rPr>
              <a:t>римери гратинирања као комбиноване термичке обраде су: гратинирана топла предјела, гратинирана варива, гратиниране тестенине и јела од теста, гратинирана готова јела, гратиниране посластице. </a:t>
            </a:r>
          </a:p>
          <a:p>
            <a:pPr algn="l"/>
            <a:r>
              <a:rPr lang="ru-RU" sz="3200" b="0" i="0" u="none" strike="noStrike" baseline="0" dirty="0">
                <a:solidFill>
                  <a:srgbClr val="000000"/>
                </a:solidFill>
                <a:latin typeface="MinionPro-Regular"/>
              </a:rPr>
              <a:t>Гратинирањем се добија жељена румена златножута боја.</a:t>
            </a:r>
          </a:p>
          <a:p>
            <a:pPr algn="l"/>
            <a:r>
              <a:rPr lang="ru-RU" sz="3200" b="0" i="0" u="none" strike="noStrike" baseline="0" dirty="0">
                <a:solidFill>
                  <a:srgbClr val="000000"/>
                </a:solidFill>
                <a:latin typeface="MinionPro-Regular"/>
              </a:rPr>
              <a:t>Пошто су претходно намирнице прошле кроз потребне фазе термичке обраде,</a:t>
            </a:r>
          </a:p>
          <a:p>
            <a:pPr algn="l"/>
            <a:r>
              <a:rPr lang="ru-RU" sz="3200" b="0" i="0" u="none" strike="noStrike" baseline="0" dirty="0">
                <a:solidFill>
                  <a:srgbClr val="000000"/>
                </a:solidFill>
                <a:latin typeface="MinionPro-Regular"/>
              </a:rPr>
              <a:t>гратинирање може бити </a:t>
            </a:r>
            <a:r>
              <a:rPr lang="ru-RU" sz="3200" b="1" i="1" u="none" strike="noStrike" baseline="0" dirty="0">
                <a:solidFill>
                  <a:srgbClr val="000000"/>
                </a:solidFill>
                <a:latin typeface="MinionPro-BoldIt"/>
              </a:rPr>
              <a:t>брзо, лако и потпуно.</a:t>
            </a:r>
            <a:endParaRPr lang="sr-Latn-RS" sz="3200" dirty="0"/>
          </a:p>
        </p:txBody>
      </p:sp>
    </p:spTree>
    <p:extLst>
      <p:ext uri="{BB962C8B-B14F-4D97-AF65-F5344CB8AC3E}">
        <p14:creationId xmlns:p14="http://schemas.microsoft.com/office/powerpoint/2010/main" val="406710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EBF17-0A70-4ABB-4FC0-78DFF9DDD6F7}"/>
              </a:ext>
            </a:extLst>
          </p:cNvPr>
          <p:cNvSpPr>
            <a:spLocks noGrp="1"/>
          </p:cNvSpPr>
          <p:nvPr>
            <p:ph idx="1"/>
          </p:nvPr>
        </p:nvSpPr>
        <p:spPr>
          <a:xfrm>
            <a:off x="111967" y="419878"/>
            <a:ext cx="9144000" cy="6288832"/>
          </a:xfrm>
        </p:spPr>
        <p:txBody>
          <a:bodyPr>
            <a:normAutofit/>
          </a:bodyPr>
          <a:lstStyle/>
          <a:p>
            <a:pPr algn="l"/>
            <a:r>
              <a:rPr lang="ru-RU" sz="3200" b="1" i="1" u="none" strike="noStrike" baseline="0" dirty="0">
                <a:latin typeface="MinionPro-BoldIt"/>
              </a:rPr>
              <a:t>Брзо гратинирање: </a:t>
            </a:r>
            <a:r>
              <a:rPr lang="ru-RU" sz="3200" b="0" i="0" u="none" strike="noStrike" baseline="0" dirty="0">
                <a:latin typeface="MinionPro-Regular"/>
              </a:rPr>
              <a:t>у ватросталну чинију ставити филоване палачинке, налити ројалом да огрезну, а потом, гратинирати до златножуте боје.</a:t>
            </a:r>
          </a:p>
          <a:p>
            <a:pPr algn="l"/>
            <a:r>
              <a:rPr lang="ru-RU" sz="3200" b="1" i="1" u="none" strike="noStrike" baseline="0" dirty="0">
                <a:latin typeface="MinionPro-BoldIt"/>
              </a:rPr>
              <a:t>Лако гратинирање: </a:t>
            </a:r>
            <a:r>
              <a:rPr lang="ru-RU" sz="3200" b="0" i="0" u="none" strike="noStrike" baseline="0" dirty="0">
                <a:latin typeface="MinionPro-Regular"/>
              </a:rPr>
              <a:t>у ватросталну чинију сложити кувано пилеће бело месо, прелити огратен сосом, посути струганим пармезаном и гратинирати до златножуте </a:t>
            </a:r>
            <a:r>
              <a:rPr lang="sr-Cyrl-RS" sz="3200" b="0" i="0" u="none" strike="noStrike" baseline="0" dirty="0">
                <a:latin typeface="MinionPro-Regular"/>
              </a:rPr>
              <a:t>боје.</a:t>
            </a:r>
          </a:p>
          <a:p>
            <a:pPr algn="l"/>
            <a:r>
              <a:rPr lang="ru-RU" sz="3200" b="1" i="1" u="none" strike="noStrike" baseline="0" dirty="0">
                <a:latin typeface="MinionPro-BoldIt"/>
              </a:rPr>
              <a:t>Потпуно гратинирање</a:t>
            </a:r>
            <a:r>
              <a:rPr lang="ru-RU" sz="3200" b="0" i="0" u="none" strike="noStrike" baseline="0" dirty="0">
                <a:latin typeface="MinionPro-Regular"/>
              </a:rPr>
              <a:t>: у ватросталну чинију ставити пудинг или суфле са сиром или спанаћем и гратинирати док суфле не буде готов са златножутом бојом.</a:t>
            </a:r>
            <a:endParaRPr lang="sr-Latn-RS" sz="3200" dirty="0"/>
          </a:p>
        </p:txBody>
      </p:sp>
    </p:spTree>
    <p:extLst>
      <p:ext uri="{BB962C8B-B14F-4D97-AF65-F5344CB8AC3E}">
        <p14:creationId xmlns:p14="http://schemas.microsoft.com/office/powerpoint/2010/main" val="44836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4970EEF-F3A4-9728-C1AC-1992FCE39D0E}"/>
              </a:ext>
            </a:extLst>
          </p:cNvPr>
          <p:cNvSpPr>
            <a:spLocks noGrp="1"/>
          </p:cNvSpPr>
          <p:nvPr>
            <p:ph type="title"/>
          </p:nvPr>
        </p:nvSpPr>
        <p:spPr>
          <a:xfrm>
            <a:off x="838200" y="365126"/>
            <a:ext cx="5257800" cy="903236"/>
          </a:xfrm>
          <a:solidFill>
            <a:srgbClr val="FF99FF"/>
          </a:solidFill>
        </p:spPr>
        <p:txBody>
          <a:bodyPr/>
          <a:lstStyle/>
          <a:p>
            <a:r>
              <a:rPr lang="sr-Cyrl-RS" dirty="0"/>
              <a:t>Стандардни рецепти</a:t>
            </a:r>
            <a:endParaRPr lang="en-US" dirty="0"/>
          </a:p>
        </p:txBody>
      </p:sp>
      <p:sp>
        <p:nvSpPr>
          <p:cNvPr id="10" name="Content Placeholder 9">
            <a:extLst>
              <a:ext uri="{FF2B5EF4-FFF2-40B4-BE49-F238E27FC236}">
                <a16:creationId xmlns:a16="http://schemas.microsoft.com/office/drawing/2014/main" id="{551B2878-992E-A67E-6703-57466C6A9262}"/>
              </a:ext>
            </a:extLst>
          </p:cNvPr>
          <p:cNvSpPr>
            <a:spLocks noGrp="1"/>
          </p:cNvSpPr>
          <p:nvPr>
            <p:ph idx="1"/>
          </p:nvPr>
        </p:nvSpPr>
        <p:spPr>
          <a:xfrm>
            <a:off x="442451" y="1445342"/>
            <a:ext cx="11253019" cy="5412658"/>
          </a:xfrm>
          <a:solidFill>
            <a:schemeClr val="accent2">
              <a:lumMod val="20000"/>
              <a:lumOff val="80000"/>
            </a:schemeClr>
          </a:solidFill>
          <a:ln>
            <a:noFill/>
          </a:ln>
          <a:effectLst>
            <a:softEdge rad="63500"/>
          </a:effectLst>
          <a:scene3d>
            <a:camera prst="orthographicFront">
              <a:rot lat="0" lon="0" rev="0"/>
            </a:camera>
            <a:lightRig rig="contrasting" dir="t">
              <a:rot lat="0" lon="0" rev="7800000"/>
            </a:lightRig>
          </a:scene3d>
          <a:sp3d>
            <a:bevelT w="139700" h="139700"/>
          </a:sp3d>
        </p:spPr>
        <p:txBody>
          <a:bodyPr>
            <a:normAutofit/>
          </a:bodyPr>
          <a:lstStyle/>
          <a:p>
            <a:r>
              <a:rPr lang="sr-Cyrl-RS" sz="3200" dirty="0"/>
              <a:t>Подразумевају потребну опрему и захтевну временску производњу</a:t>
            </a:r>
          </a:p>
          <a:p>
            <a:r>
              <a:rPr lang="sr-Cyrl-RS" sz="3200" dirty="0"/>
              <a:t>Менаџер кухиње може лакше, више и ефектније упошљавати раднике</a:t>
            </a:r>
          </a:p>
          <a:p>
            <a:r>
              <a:rPr lang="sr-Cyrl-RS" sz="3200" dirty="0"/>
              <a:t>Надгледање и стално присуство шефа је мање потребно пошто С.Р. говори запосленима количину и метод припремања сваког јела по фазама</a:t>
            </a:r>
          </a:p>
          <a:p>
            <a:r>
              <a:rPr lang="sr-Cyrl-RS" sz="3200" dirty="0"/>
              <a:t>Запослени требају само да прате рецептуалну процедуру</a:t>
            </a:r>
          </a:p>
          <a:p>
            <a:r>
              <a:rPr lang="sr-Cyrl-RS" sz="3200" dirty="0"/>
              <a:t>Менаџери рутински вредују квалитет припремљене хране јер су осигурали да се С.Р. прати од стране свих учесника </a:t>
            </a:r>
          </a:p>
          <a:p>
            <a:endParaRPr lang="en-US" dirty="0"/>
          </a:p>
        </p:txBody>
      </p:sp>
    </p:spTree>
    <p:extLst>
      <p:ext uri="{BB962C8B-B14F-4D97-AF65-F5344CB8AC3E}">
        <p14:creationId xmlns:p14="http://schemas.microsoft.com/office/powerpoint/2010/main" val="393670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9D5D-6130-B82B-FE3B-E91084A0ED4E}"/>
              </a:ext>
            </a:extLst>
          </p:cNvPr>
          <p:cNvSpPr>
            <a:spLocks noGrp="1"/>
          </p:cNvSpPr>
          <p:nvPr>
            <p:ph type="title"/>
          </p:nvPr>
        </p:nvSpPr>
        <p:spPr>
          <a:xfrm>
            <a:off x="838200" y="365125"/>
            <a:ext cx="5257800" cy="858991"/>
          </a:xfrm>
          <a:solidFill>
            <a:srgbClr val="FF99FF"/>
          </a:solidFill>
        </p:spPr>
        <p:txBody>
          <a:bodyPr/>
          <a:lstStyle/>
          <a:p>
            <a:r>
              <a:rPr lang="sr-Cyrl-RS" dirty="0"/>
              <a:t>Стандардни рецепти</a:t>
            </a:r>
            <a:endParaRPr lang="en-US" dirty="0"/>
          </a:p>
        </p:txBody>
      </p:sp>
      <p:sp>
        <p:nvSpPr>
          <p:cNvPr id="3" name="Content Placeholder 2">
            <a:extLst>
              <a:ext uri="{FF2B5EF4-FFF2-40B4-BE49-F238E27FC236}">
                <a16:creationId xmlns:a16="http://schemas.microsoft.com/office/drawing/2014/main" id="{BE757DD2-CED6-7061-37C5-C0E3C566F3C1}"/>
              </a:ext>
            </a:extLst>
          </p:cNvPr>
          <p:cNvSpPr>
            <a:spLocks noGrp="1"/>
          </p:cNvSpPr>
          <p:nvPr>
            <p:ph idx="1"/>
          </p:nvPr>
        </p:nvSpPr>
        <p:spPr>
          <a:xfrm>
            <a:off x="324465" y="1401098"/>
            <a:ext cx="11621729" cy="5250426"/>
          </a:xfrm>
          <a:solidFill>
            <a:schemeClr val="accent2">
              <a:lumMod val="20000"/>
              <a:lumOff val="80000"/>
            </a:schemeClr>
          </a:solidFill>
          <a:effectLst>
            <a:innerShdw blurRad="63500" dist="50800" dir="18900000">
              <a:prstClr val="black">
                <a:alpha val="50000"/>
              </a:prstClr>
            </a:innerShdw>
          </a:effectLst>
        </p:spPr>
        <p:txBody>
          <a:bodyPr/>
          <a:lstStyle/>
          <a:p>
            <a:r>
              <a:rPr lang="sr-Cyrl-RS" sz="3200" dirty="0"/>
              <a:t>Мора бити доступан изученом кувару на картици, компијутеру</a:t>
            </a:r>
          </a:p>
          <a:p>
            <a:r>
              <a:rPr lang="sr-Cyrl-RS" sz="3200" dirty="0"/>
              <a:t>Важно је да буде доступан свима који се баве производњом јела</a:t>
            </a:r>
          </a:p>
          <a:p>
            <a:r>
              <a:rPr lang="sr-Cyrl-RS" sz="3200" dirty="0"/>
              <a:t>Представља законску обавезу на основу које се спремају јела</a:t>
            </a:r>
          </a:p>
          <a:p>
            <a:r>
              <a:rPr lang="sr-Cyrl-RS" sz="3200" dirty="0"/>
              <a:t>Прва и основна заштита квалитета гастро производа и госта</a:t>
            </a:r>
          </a:p>
          <a:p>
            <a:r>
              <a:rPr lang="sr-Cyrl-RS" sz="3200" dirty="0"/>
              <a:t>У изради С.Р. учествују нутриционисти, технолози, служба развоја</a:t>
            </a:r>
          </a:p>
          <a:p>
            <a:r>
              <a:rPr lang="sr-Cyrl-RS" sz="3200" dirty="0"/>
              <a:t>Неискусним радницима не треба поверавати израду јела</a:t>
            </a:r>
          </a:p>
          <a:p>
            <a:endParaRPr lang="en-US" dirty="0"/>
          </a:p>
        </p:txBody>
      </p:sp>
    </p:spTree>
    <p:extLst>
      <p:ext uri="{BB962C8B-B14F-4D97-AF65-F5344CB8AC3E}">
        <p14:creationId xmlns:p14="http://schemas.microsoft.com/office/powerpoint/2010/main" val="140613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45EE-BECB-A21D-C432-7EC0D82CEFE6}"/>
              </a:ext>
            </a:extLst>
          </p:cNvPr>
          <p:cNvSpPr>
            <a:spLocks noGrp="1"/>
          </p:cNvSpPr>
          <p:nvPr>
            <p:ph type="title"/>
          </p:nvPr>
        </p:nvSpPr>
        <p:spPr>
          <a:xfrm>
            <a:off x="838200" y="365125"/>
            <a:ext cx="10515600" cy="1183757"/>
          </a:xfrm>
          <a:solidFill>
            <a:srgbClr val="92D050"/>
          </a:solidFill>
        </p:spPr>
        <p:txBody>
          <a:bodyPr/>
          <a:lstStyle/>
          <a:p>
            <a:r>
              <a:rPr lang="sr-Cyrl-RS" dirty="0"/>
              <a:t>Стандардна спецификација трошкова С.С.Т.</a:t>
            </a:r>
            <a:endParaRPr lang="en-US" dirty="0"/>
          </a:p>
        </p:txBody>
      </p:sp>
      <p:sp>
        <p:nvSpPr>
          <p:cNvPr id="3" name="Content Placeholder 2">
            <a:extLst>
              <a:ext uri="{FF2B5EF4-FFF2-40B4-BE49-F238E27FC236}">
                <a16:creationId xmlns:a16="http://schemas.microsoft.com/office/drawing/2014/main" id="{E0F4916B-D7C5-AB89-25CE-898256F67162}"/>
              </a:ext>
            </a:extLst>
          </p:cNvPr>
          <p:cNvSpPr>
            <a:spLocks noGrp="1"/>
          </p:cNvSpPr>
          <p:nvPr>
            <p:ph idx="1"/>
          </p:nvPr>
        </p:nvSpPr>
        <p:spPr>
          <a:xfrm>
            <a:off x="111967" y="1825624"/>
            <a:ext cx="11999168" cy="5032375"/>
          </a:xfrm>
          <a:solidFill>
            <a:schemeClr val="accent6">
              <a:lumMod val="20000"/>
              <a:lumOff val="80000"/>
            </a:schemeClr>
          </a:solidFill>
        </p:spPr>
        <p:txBody>
          <a:bodyPr>
            <a:normAutofit/>
          </a:bodyPr>
          <a:lstStyle/>
          <a:p>
            <a:r>
              <a:rPr lang="sr-Cyrl-RS" sz="3000" dirty="0"/>
              <a:t>Опис квалитета, величине, тежине мере идр. фактора потребних да се опише жељена намирница која ће учествовати у изради новог гастро производа и свој квалитет пренети на њега</a:t>
            </a:r>
          </a:p>
          <a:p>
            <a:r>
              <a:rPr lang="sr-Cyrl-RS" sz="3000" dirty="0"/>
              <a:t>Менаџер формира ССТ, образац за требовање робе засноване на менију и јеловнику</a:t>
            </a:r>
          </a:p>
          <a:p>
            <a:r>
              <a:rPr lang="sr-Cyrl-RS" sz="3000" dirty="0"/>
              <a:t>На тај начин сва одељења гастрономије биће укључена у наручивање, снабдевање и примање тражене робе</a:t>
            </a:r>
          </a:p>
          <a:p>
            <a:r>
              <a:rPr lang="sr-Cyrl-RS" sz="3000" dirty="0"/>
              <a:t>Требовање и снабдевање гастрономије на време, обезбеђује сигурност у производњи јела, стандардни квалитет, истинитост понуде у односу на тражњу.</a:t>
            </a:r>
            <a:endParaRPr lang="en-US" sz="3000" dirty="0"/>
          </a:p>
        </p:txBody>
      </p:sp>
    </p:spTree>
    <p:extLst>
      <p:ext uri="{BB962C8B-B14F-4D97-AF65-F5344CB8AC3E}">
        <p14:creationId xmlns:p14="http://schemas.microsoft.com/office/powerpoint/2010/main" val="223562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13FD-A9BB-2BBB-DD0E-D5C046CD4E44}"/>
              </a:ext>
            </a:extLst>
          </p:cNvPr>
          <p:cNvSpPr>
            <a:spLocks noGrp="1"/>
          </p:cNvSpPr>
          <p:nvPr>
            <p:ph type="title"/>
          </p:nvPr>
        </p:nvSpPr>
        <p:spPr>
          <a:solidFill>
            <a:schemeClr val="accent4">
              <a:lumMod val="40000"/>
              <a:lumOff val="60000"/>
            </a:schemeClr>
          </a:solidFill>
        </p:spPr>
        <p:txBody>
          <a:bodyPr/>
          <a:lstStyle/>
          <a:p>
            <a:r>
              <a:rPr lang="sr-Cyrl-RS" dirty="0"/>
              <a:t>Стандардни трошкови порције С.Т.П.</a:t>
            </a:r>
            <a:endParaRPr lang="en-US" dirty="0"/>
          </a:p>
        </p:txBody>
      </p:sp>
      <p:sp>
        <p:nvSpPr>
          <p:cNvPr id="3" name="Content Placeholder 2">
            <a:extLst>
              <a:ext uri="{FF2B5EF4-FFF2-40B4-BE49-F238E27FC236}">
                <a16:creationId xmlns:a16="http://schemas.microsoft.com/office/drawing/2014/main" id="{ECAEE478-96F1-D799-8A85-1463317B31A7}"/>
              </a:ext>
            </a:extLst>
          </p:cNvPr>
          <p:cNvSpPr>
            <a:spLocks noGrp="1"/>
          </p:cNvSpPr>
          <p:nvPr>
            <p:ph idx="1"/>
          </p:nvPr>
        </p:nvSpPr>
        <p:spPr>
          <a:xfrm>
            <a:off x="139959" y="1690688"/>
            <a:ext cx="11961845" cy="4990331"/>
          </a:xfrm>
          <a:solidFill>
            <a:schemeClr val="accent4">
              <a:lumMod val="20000"/>
              <a:lumOff val="80000"/>
            </a:schemeClr>
          </a:solidFill>
        </p:spPr>
        <p:txBody>
          <a:bodyPr>
            <a:normAutofit/>
          </a:bodyPr>
          <a:lstStyle/>
          <a:p>
            <a:r>
              <a:rPr lang="sr-Cyrl-RS" sz="3200" dirty="0"/>
              <a:t>Директно утиче на цену порције јела</a:t>
            </a:r>
          </a:p>
          <a:p>
            <a:r>
              <a:rPr lang="sr-Cyrl-RS" sz="3200" dirty="0"/>
              <a:t>То су трошкови припремања и сервирања једне порције хране према стандардном рецепту</a:t>
            </a:r>
          </a:p>
          <a:p>
            <a:pPr algn="just"/>
            <a:r>
              <a:rPr lang="sr-Cyrl-RS" sz="3200" dirty="0"/>
              <a:t>Израчунава се на бази С.Р., за 10 порција</a:t>
            </a:r>
          </a:p>
          <a:p>
            <a:r>
              <a:rPr lang="sr-Cyrl-RS" sz="3200" dirty="0"/>
              <a:t>Израчунавање С.Т.П. је законска обавеза и нормативни акт гастрономске организације</a:t>
            </a:r>
          </a:p>
          <a:p>
            <a:r>
              <a:rPr lang="sr-Cyrl-RS" sz="3200" dirty="0"/>
              <a:t>Детерминисани су количином рецептних трошкова укупних састојака и бројем порција стандардног рецептног приноса</a:t>
            </a:r>
            <a:endParaRPr lang="en-US" sz="3200" dirty="0"/>
          </a:p>
        </p:txBody>
      </p:sp>
    </p:spTree>
    <p:extLst>
      <p:ext uri="{BB962C8B-B14F-4D97-AF65-F5344CB8AC3E}">
        <p14:creationId xmlns:p14="http://schemas.microsoft.com/office/powerpoint/2010/main" val="166575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1002-867D-466A-7624-EB8FB99B7048}"/>
              </a:ext>
            </a:extLst>
          </p:cNvPr>
          <p:cNvSpPr>
            <a:spLocks noGrp="1"/>
          </p:cNvSpPr>
          <p:nvPr>
            <p:ph type="title"/>
          </p:nvPr>
        </p:nvSpPr>
        <p:spPr>
          <a:solidFill>
            <a:schemeClr val="accent4">
              <a:lumMod val="40000"/>
              <a:lumOff val="60000"/>
            </a:schemeClr>
          </a:solidFill>
        </p:spPr>
        <p:txBody>
          <a:bodyPr/>
          <a:lstStyle/>
          <a:p>
            <a:pPr algn="ctr"/>
            <a:r>
              <a:rPr lang="sr-Cyrl-RS" dirty="0"/>
              <a:t>Стандардни трошкови порције С.Т.П.</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BF0FAD-62CD-C754-1306-31CA33795558}"/>
                  </a:ext>
                </a:extLst>
              </p:cNvPr>
              <p:cNvSpPr>
                <a:spLocks noGrp="1"/>
              </p:cNvSpPr>
              <p:nvPr>
                <p:ph sz="half" idx="1"/>
              </p:nvPr>
            </p:nvSpPr>
            <p:spPr>
              <a:xfrm>
                <a:off x="250723" y="3156155"/>
                <a:ext cx="5769077" cy="1445343"/>
              </a:xfrm>
              <a:solidFill>
                <a:schemeClr val="accent4">
                  <a:lumMod val="75000"/>
                </a:schemeClr>
              </a:solidFill>
            </p:spPr>
            <p:txBody>
              <a:bodyPr>
                <a:normAutofit/>
              </a:bodyPr>
              <a:lstStyle/>
              <a:p>
                <a14:m>
                  <m:oMath xmlns:m="http://schemas.openxmlformats.org/officeDocument/2006/math">
                    <m:r>
                      <a:rPr lang="sr-Cyrl-RS" sz="4000" b="0" i="1" smtClean="0">
                        <a:latin typeface="Cambria Math" panose="02040503050406030204" pitchFamily="18" charset="0"/>
                      </a:rPr>
                      <m:t>С.Т.П. </m:t>
                    </m:r>
                    <m:r>
                      <a:rPr lang="pt-BR" sz="4000" i="1" smtClean="0">
                        <a:latin typeface="Cambria Math" panose="02040503050406030204" pitchFamily="18" charset="0"/>
                      </a:rPr>
                      <m:t>=</m:t>
                    </m:r>
                    <m:f>
                      <m:fPr>
                        <m:ctrlPr>
                          <a:rPr lang="pt-BR" sz="4000" i="1" smtClean="0">
                            <a:latin typeface="Cambria Math" panose="02040503050406030204" pitchFamily="18" charset="0"/>
                          </a:rPr>
                        </m:ctrlPr>
                      </m:fPr>
                      <m:num>
                        <m:r>
                          <a:rPr lang="sr-Cyrl-RS" sz="4000" b="0" i="1" smtClean="0">
                            <a:latin typeface="Cambria Math" panose="02040503050406030204" pitchFamily="18" charset="0"/>
                          </a:rPr>
                          <m:t>УКУПАН ТРОШАК</m:t>
                        </m:r>
                      </m:num>
                      <m:den>
                        <m:r>
                          <a:rPr lang="sr-Cyrl-RS" sz="4000" b="0" i="1" smtClean="0">
                            <a:latin typeface="Cambria Math" panose="02040503050406030204" pitchFamily="18" charset="0"/>
                          </a:rPr>
                          <m:t>БРОЈ ПОРЦИЈА</m:t>
                        </m:r>
                      </m:den>
                    </m:f>
                  </m:oMath>
                </a14:m>
                <a:endParaRPr lang="sr-Cyrl-RS" sz="4000" dirty="0"/>
              </a:p>
              <a:p>
                <a:endParaRPr lang="en-US" sz="4400" dirty="0"/>
              </a:p>
            </p:txBody>
          </p:sp>
        </mc:Choice>
        <mc:Fallback xmlns="">
          <p:sp>
            <p:nvSpPr>
              <p:cNvPr id="3" name="Content Placeholder 2">
                <a:extLst>
                  <a:ext uri="{FF2B5EF4-FFF2-40B4-BE49-F238E27FC236}">
                    <a16:creationId xmlns:a16="http://schemas.microsoft.com/office/drawing/2014/main" id="{0DBF0FAD-62CD-C754-1306-31CA33795558}"/>
                  </a:ext>
                </a:extLst>
              </p:cNvPr>
              <p:cNvSpPr>
                <a:spLocks noGrp="1" noRot="1" noChangeAspect="1" noMove="1" noResize="1" noEditPoints="1" noAdjustHandles="1" noChangeArrowheads="1" noChangeShapeType="1" noTextEdit="1"/>
              </p:cNvSpPr>
              <p:nvPr>
                <p:ph sz="half" idx="1"/>
              </p:nvPr>
            </p:nvSpPr>
            <p:spPr>
              <a:xfrm>
                <a:off x="250723" y="3156155"/>
                <a:ext cx="5769077" cy="1445343"/>
              </a:xfrm>
              <a:blipFill>
                <a:blip r:embed="rId2"/>
                <a:stretch>
                  <a:fillRect/>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342A67A0-F118-6E84-8743-B3C033FAEEAE}"/>
              </a:ext>
            </a:extLst>
          </p:cNvPr>
          <p:cNvSpPr>
            <a:spLocks noGrp="1"/>
          </p:cNvSpPr>
          <p:nvPr>
            <p:ph sz="half" idx="2"/>
          </p:nvPr>
        </p:nvSpPr>
        <p:spPr>
          <a:xfrm>
            <a:off x="6096000" y="1915827"/>
            <a:ext cx="5987595" cy="4802187"/>
          </a:xfrm>
          <a:solidFill>
            <a:schemeClr val="accent4">
              <a:lumMod val="60000"/>
              <a:lumOff val="40000"/>
            </a:schemeClr>
          </a:solidFill>
        </p:spPr>
        <p:txBody>
          <a:bodyPr>
            <a:normAutofit/>
          </a:bodyPr>
          <a:lstStyle/>
          <a:p>
            <a:r>
              <a:rPr lang="sr-Cyrl-RS" sz="3200" dirty="0"/>
              <a:t>Цене састојака могу бити старе, или су намирнице коришћене са залиха па је тренутни трошак порције мањи него што стварно јесте</a:t>
            </a:r>
          </a:p>
          <a:p>
            <a:r>
              <a:rPr lang="sr-Cyrl-RS" sz="3200" dirty="0"/>
              <a:t>Користе се компјутеризовани предрачунски системи да би организација заштитила своје интересе</a:t>
            </a:r>
            <a:endParaRPr lang="en-US" sz="3200" dirty="0"/>
          </a:p>
          <a:p>
            <a:pPr marL="0" indent="0">
              <a:buNone/>
            </a:pPr>
            <a:endParaRPr lang="en-US" sz="3200" dirty="0"/>
          </a:p>
        </p:txBody>
      </p:sp>
      <p:pic>
        <p:nvPicPr>
          <p:cNvPr id="4" name="Picture 3">
            <a:extLst>
              <a:ext uri="{FF2B5EF4-FFF2-40B4-BE49-F238E27FC236}">
                <a16:creationId xmlns:a16="http://schemas.microsoft.com/office/drawing/2014/main" id="{E249076C-500B-745A-78A8-5BA00D0C92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685718"/>
            <a:ext cx="2819400" cy="2032295"/>
          </a:xfrm>
          <a:prstGeom prst="rect">
            <a:avLst/>
          </a:prstGeom>
          <a:noFill/>
          <a:ln>
            <a:noFill/>
          </a:ln>
        </p:spPr>
      </p:pic>
      <p:pic>
        <p:nvPicPr>
          <p:cNvPr id="6" name="Picture 5" descr="Butkica i sir sendvič">
            <a:extLst>
              <a:ext uri="{FF2B5EF4-FFF2-40B4-BE49-F238E27FC236}">
                <a16:creationId xmlns:a16="http://schemas.microsoft.com/office/drawing/2014/main" id="{F8EA6AAF-4A9F-9DCA-C2B7-3164BA0247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523" y="4601498"/>
            <a:ext cx="3116353" cy="2181378"/>
          </a:xfrm>
          <a:prstGeom prst="rect">
            <a:avLst/>
          </a:prstGeom>
          <a:noFill/>
          <a:ln>
            <a:noFill/>
          </a:ln>
        </p:spPr>
      </p:pic>
      <p:pic>
        <p:nvPicPr>
          <p:cNvPr id="7" name="Picture 6" descr="Salata sa gamborima">
            <a:extLst>
              <a:ext uri="{FF2B5EF4-FFF2-40B4-BE49-F238E27FC236}">
                <a16:creationId xmlns:a16="http://schemas.microsoft.com/office/drawing/2014/main" id="{CD8E68AC-67F8-1B14-578B-B5DEC8FF77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5526"/>
            <a:ext cx="2055093" cy="1438519"/>
          </a:xfrm>
          <a:prstGeom prst="rect">
            <a:avLst/>
          </a:prstGeom>
          <a:noFill/>
          <a:ln>
            <a:noFill/>
          </a:ln>
        </p:spPr>
      </p:pic>
      <p:pic>
        <p:nvPicPr>
          <p:cNvPr id="8" name="Picture 7" descr="Vitello tonnato salata">
            <a:extLst>
              <a:ext uri="{FF2B5EF4-FFF2-40B4-BE49-F238E27FC236}">
                <a16:creationId xmlns:a16="http://schemas.microsoft.com/office/drawing/2014/main" id="{DE08DDC5-5D28-F5D3-9682-A6AF1CEC00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4602" y="1675526"/>
            <a:ext cx="2055093" cy="1438519"/>
          </a:xfrm>
          <a:prstGeom prst="rect">
            <a:avLst/>
          </a:prstGeom>
          <a:noFill/>
          <a:ln>
            <a:noFill/>
          </a:ln>
        </p:spPr>
      </p:pic>
    </p:spTree>
    <p:extLst>
      <p:ext uri="{BB962C8B-B14F-4D97-AF65-F5344CB8AC3E}">
        <p14:creationId xmlns:p14="http://schemas.microsoft.com/office/powerpoint/2010/main" val="411196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AE9A3-002E-A13B-595F-8C02632F7658}"/>
              </a:ext>
            </a:extLst>
          </p:cNvPr>
          <p:cNvSpPr>
            <a:spLocks noGrp="1"/>
          </p:cNvSpPr>
          <p:nvPr>
            <p:ph type="title"/>
          </p:nvPr>
        </p:nvSpPr>
        <p:spPr>
          <a:xfrm>
            <a:off x="278363" y="383787"/>
            <a:ext cx="8497529" cy="858991"/>
          </a:xfrm>
          <a:solidFill>
            <a:schemeClr val="accent2">
              <a:lumMod val="60000"/>
              <a:lumOff val="40000"/>
            </a:schemeClr>
          </a:solidFill>
        </p:spPr>
        <p:txBody>
          <a:bodyPr>
            <a:normAutofit fontScale="90000"/>
          </a:bodyPr>
          <a:lstStyle/>
          <a:p>
            <a:r>
              <a:rPr lang="sr-Cyrl-RS" dirty="0"/>
              <a:t>Стандардна величина порције С.В.П.</a:t>
            </a:r>
            <a:endParaRPr lang="en-US" dirty="0"/>
          </a:p>
        </p:txBody>
      </p:sp>
      <p:sp>
        <p:nvSpPr>
          <p:cNvPr id="6" name="Content Placeholder 5">
            <a:extLst>
              <a:ext uri="{FF2B5EF4-FFF2-40B4-BE49-F238E27FC236}">
                <a16:creationId xmlns:a16="http://schemas.microsoft.com/office/drawing/2014/main" id="{B5A08347-39DD-732B-8FE2-F2D9E4A03302}"/>
              </a:ext>
            </a:extLst>
          </p:cNvPr>
          <p:cNvSpPr>
            <a:spLocks noGrp="1"/>
          </p:cNvSpPr>
          <p:nvPr>
            <p:ph idx="1"/>
          </p:nvPr>
        </p:nvSpPr>
        <p:spPr>
          <a:xfrm>
            <a:off x="162232" y="1442166"/>
            <a:ext cx="9093735" cy="5179859"/>
          </a:xfrm>
          <a:solidFill>
            <a:schemeClr val="accent2">
              <a:lumMod val="20000"/>
              <a:lumOff val="80000"/>
            </a:schemeClr>
          </a:solidFill>
        </p:spPr>
        <p:txBody>
          <a:bodyPr>
            <a:noAutofit/>
          </a:bodyPr>
          <a:lstStyle/>
          <a:p>
            <a:r>
              <a:rPr lang="sr-Cyrl-RS" sz="4000" dirty="0"/>
              <a:t>Ово је стандардни критеријум трошкова за осигурање састава порције</a:t>
            </a:r>
          </a:p>
          <a:p>
            <a:r>
              <a:rPr lang="sr-Cyrl-RS" sz="4000" dirty="0"/>
              <a:t>Осигурава да ће гост сваки пут добити порцију исте величине </a:t>
            </a:r>
          </a:p>
          <a:p>
            <a:r>
              <a:rPr lang="sr-Cyrl-RS" sz="4000" dirty="0"/>
              <a:t>Трошкови порције за исту храну ће бити константни </a:t>
            </a:r>
          </a:p>
          <a:p>
            <a:r>
              <a:rPr lang="sr-Cyrl-RS" sz="4000" dirty="0"/>
              <a:t>Гост ће увек добити исту вредност за потрошени новац</a:t>
            </a:r>
            <a:endParaRPr lang="en-US" sz="4000" dirty="0"/>
          </a:p>
        </p:txBody>
      </p:sp>
      <p:pic>
        <p:nvPicPr>
          <p:cNvPr id="2" name="Picture 1" descr="Involtini salata">
            <a:extLst>
              <a:ext uri="{FF2B5EF4-FFF2-40B4-BE49-F238E27FC236}">
                <a16:creationId xmlns:a16="http://schemas.microsoft.com/office/drawing/2014/main" id="{1D9BBB8C-D7C6-D3CF-9435-15CD9C3B32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5967" y="1012371"/>
            <a:ext cx="2865755" cy="2005965"/>
          </a:xfrm>
          <a:prstGeom prst="rect">
            <a:avLst/>
          </a:prstGeom>
          <a:noFill/>
          <a:ln>
            <a:noFill/>
          </a:ln>
        </p:spPr>
      </p:pic>
      <p:pic>
        <p:nvPicPr>
          <p:cNvPr id="3" name="Picture 2" descr="Piletina u kori od parmezana">
            <a:extLst>
              <a:ext uri="{FF2B5EF4-FFF2-40B4-BE49-F238E27FC236}">
                <a16:creationId xmlns:a16="http://schemas.microsoft.com/office/drawing/2014/main" id="{A67007B4-2D2A-80CE-8159-24CB3B0D26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5984" y="3331028"/>
            <a:ext cx="3719034" cy="2603241"/>
          </a:xfrm>
          <a:prstGeom prst="rect">
            <a:avLst/>
          </a:prstGeom>
          <a:noFill/>
          <a:ln>
            <a:noFill/>
          </a:ln>
        </p:spPr>
      </p:pic>
    </p:spTree>
    <p:extLst>
      <p:ext uri="{BB962C8B-B14F-4D97-AF65-F5344CB8AC3E}">
        <p14:creationId xmlns:p14="http://schemas.microsoft.com/office/powerpoint/2010/main" val="1334295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2864</Words>
  <Application>Microsoft Office PowerPoint</Application>
  <PresentationFormat>Widescreen</PresentationFormat>
  <Paragraphs>192</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Cambria Math</vt:lpstr>
      <vt:lpstr>MinionPro-BoldIt</vt:lpstr>
      <vt:lpstr>MinionPro-Regular</vt:lpstr>
      <vt:lpstr>SegoePrint-Bold</vt:lpstr>
      <vt:lpstr>Times New Roman</vt:lpstr>
      <vt:lpstr>Office Theme</vt:lpstr>
      <vt:lpstr>Квалитет гастрономског производа</vt:lpstr>
      <vt:lpstr>Стандардни рецепти (С.Р.) и њихов значај за квалитет ГП</vt:lpstr>
      <vt:lpstr>Стандард рецепта треба да садржи</vt:lpstr>
      <vt:lpstr>Стандардни рецепти</vt:lpstr>
      <vt:lpstr>Стандардни рецепти</vt:lpstr>
      <vt:lpstr>Стандардна спецификација трошкова С.С.Т.</vt:lpstr>
      <vt:lpstr>Стандардни трошкови порције С.Т.П.</vt:lpstr>
      <vt:lpstr>Стандардни трошкови порције С.Т.П.</vt:lpstr>
      <vt:lpstr>Стандардна величина порције С.В.П.</vt:lpstr>
      <vt:lpstr>PowerPoint Presentation</vt:lpstr>
      <vt:lpstr>ТЕРМИЧКА ОБРАДА НАМИРНИЦА</vt:lpstr>
      <vt:lpstr>Промене изазване деловањем топлоте</vt:lpstr>
      <vt:lpstr>PowerPoint Presentation</vt:lpstr>
      <vt:lpstr>Пренос топлоте</vt:lpstr>
      <vt:lpstr>Пренос топлоте</vt:lpstr>
      <vt:lpstr>ТЕРМИЧКА ОБРАДА НАМИРНИЦА У ВОДЕНОЈ СРЕДИНИ И ПАРИ</vt:lpstr>
      <vt:lpstr>КУВАЊЕ НАМИРНИЦА У ВОДИ</vt:lpstr>
      <vt:lpstr>КУВАЊЕ НАМИРНИЦА У ПАРИ</vt:lpstr>
      <vt:lpstr>БЛАНШИРАЊЕ НАМИРНИЦА</vt:lpstr>
      <vt:lpstr>ПОШИРАЊЕ НАМИРНИЦА</vt:lpstr>
      <vt:lpstr>Поширање</vt:lpstr>
      <vt:lpstr>ТЕРМИЧКА ОБРАДА НАМИРНИЦА У МАСНОЋИ</vt:lpstr>
      <vt:lpstr>СОТИРАЊЕ У МАСНОЋИ</vt:lpstr>
      <vt:lpstr>Бланширање у дубокој масноћи</vt:lpstr>
      <vt:lpstr>Пржење-поховање у масноћи</vt:lpstr>
      <vt:lpstr>Печење у пећници-масноћи</vt:lpstr>
      <vt:lpstr>Динстање</vt:lpstr>
      <vt:lpstr>СУВА ТЕРМИЧКА ОБРАДА - БЕЗ ТЕЧНОСТИ И МАСНОЋЕ</vt:lpstr>
      <vt:lpstr>Суво печење у пећници без масноће</vt:lpstr>
      <vt:lpstr>PowerPoint Presentation</vt:lpstr>
      <vt:lpstr>PowerPoint Presentation</vt:lpstr>
      <vt:lpstr>PowerPoint Presentation</vt:lpstr>
      <vt:lpstr>PowerPoint Presentation</vt:lpstr>
      <vt:lpstr>PowerPoint Presentation</vt:lpstr>
      <vt:lpstr>Гратинирање</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22</cp:revision>
  <dcterms:created xsi:type="dcterms:W3CDTF">2023-10-10T19:32:23Z</dcterms:created>
  <dcterms:modified xsi:type="dcterms:W3CDTF">2023-10-24T20:32:48Z</dcterms:modified>
</cp:coreProperties>
</file>